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305" r:id="rId3"/>
    <p:sldId id="328" r:id="rId4"/>
    <p:sldId id="323" r:id="rId5"/>
    <p:sldId id="324" r:id="rId6"/>
    <p:sldId id="428" r:id="rId7"/>
    <p:sldId id="343" r:id="rId8"/>
    <p:sldId id="429" r:id="rId9"/>
    <p:sldId id="325" r:id="rId10"/>
    <p:sldId id="344" r:id="rId11"/>
    <p:sldId id="345" r:id="rId12"/>
    <p:sldId id="326" r:id="rId13"/>
    <p:sldId id="327" r:id="rId14"/>
    <p:sldId id="425" r:id="rId15"/>
    <p:sldId id="300" r:id="rId16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71" autoAdjust="0"/>
    <p:restoredTop sz="96433" autoAdjust="0"/>
  </p:normalViewPr>
  <p:slideViewPr>
    <p:cSldViewPr snapToGrid="0">
      <p:cViewPr varScale="1">
        <p:scale>
          <a:sx n="149" d="100"/>
          <a:sy n="149" d="100"/>
        </p:scale>
        <p:origin x="36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7322C-4380-41A6-8EF5-50383444F485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D55EB-42D6-4ED9-B596-2CCFA03BE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49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15113" cy="3722687"/>
          </a:xfrm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E11FAA5-606C-4262-B2D2-E0656F3A3AC2}" type="slidenum">
              <a:rPr lang="ru-RU" altLang="ru-RU" sz="1200">
                <a:solidFill>
                  <a:srgbClr val="000000"/>
                </a:solidFill>
              </a:rPr>
              <a:pPr/>
              <a:t>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6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15113" cy="3722687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E627B5C-F0C6-4EEB-A4DF-E66F13FB6DFD}" type="slidenum">
              <a:rPr lang="ru-RU" altLang="ru-RU" sz="1200">
                <a:solidFill>
                  <a:srgbClr val="000000"/>
                </a:solidFill>
              </a:rPr>
              <a:pPr/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516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9144000" cy="19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131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3CA88A-9100-44FB-A101-1C5ED786AD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5753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7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7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C4C5C-8E13-4075-91CF-354AA3251B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1341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261AC4-22FF-41B7-8787-51B41E4F78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8214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12599-657F-4411-BA94-DE9A5CF94B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3677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00155"/>
            <a:ext cx="8229600" cy="339447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1C44BF-2267-4E03-8235-0BD2377B98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4435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05987"/>
            <a:ext cx="8229600" cy="43886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BED0B0-2A88-43C1-9BF9-FFF4D0E786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88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20A61D-53C2-4BB2-A99B-4EAB2BD5D7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9972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4"/>
            <a:ext cx="7772400" cy="1021556"/>
          </a:xfr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625"/>
            </a:lvl1pPr>
            <a:lvl2pPr marL="371464" indent="0">
              <a:buNone/>
              <a:defRPr sz="1463"/>
            </a:lvl2pPr>
            <a:lvl3pPr marL="742928" indent="0">
              <a:buNone/>
              <a:defRPr sz="1300"/>
            </a:lvl3pPr>
            <a:lvl4pPr marL="1114391" indent="0">
              <a:buNone/>
              <a:defRPr sz="1138"/>
            </a:lvl4pPr>
            <a:lvl5pPr marL="1485854" indent="0">
              <a:buNone/>
              <a:defRPr sz="1138"/>
            </a:lvl5pPr>
            <a:lvl6pPr marL="1857318" indent="0">
              <a:buNone/>
              <a:defRPr sz="1138"/>
            </a:lvl6pPr>
            <a:lvl7pPr marL="2228782" indent="0">
              <a:buNone/>
              <a:defRPr sz="1138"/>
            </a:lvl7pPr>
            <a:lvl8pPr marL="2600245" indent="0">
              <a:buNone/>
              <a:defRPr sz="1138"/>
            </a:lvl8pPr>
            <a:lvl9pPr marL="2971709" indent="0">
              <a:buNone/>
              <a:defRPr sz="113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72CB9-522C-4CD5-959B-DFD6087161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036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F4AF0-884C-47C6-B596-9F3F3CF50F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538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64" indent="0">
              <a:buNone/>
              <a:defRPr sz="1625" b="1"/>
            </a:lvl2pPr>
            <a:lvl3pPr marL="742928" indent="0">
              <a:buNone/>
              <a:defRPr sz="1463" b="1"/>
            </a:lvl3pPr>
            <a:lvl4pPr marL="1114391" indent="0">
              <a:buNone/>
              <a:defRPr sz="1300" b="1"/>
            </a:lvl4pPr>
            <a:lvl5pPr marL="1485854" indent="0">
              <a:buNone/>
              <a:defRPr sz="1300" b="1"/>
            </a:lvl5pPr>
            <a:lvl6pPr marL="1857318" indent="0">
              <a:buNone/>
              <a:defRPr sz="1300" b="1"/>
            </a:lvl6pPr>
            <a:lvl7pPr marL="2228782" indent="0">
              <a:buNone/>
              <a:defRPr sz="1300" b="1"/>
            </a:lvl7pPr>
            <a:lvl8pPr marL="2600245" indent="0">
              <a:buNone/>
              <a:defRPr sz="1300" b="1"/>
            </a:lvl8pPr>
            <a:lvl9pPr marL="2971709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151335"/>
            <a:ext cx="4041776" cy="47982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64" indent="0">
              <a:buNone/>
              <a:defRPr sz="1625" b="1"/>
            </a:lvl2pPr>
            <a:lvl3pPr marL="742928" indent="0">
              <a:buNone/>
              <a:defRPr sz="1463" b="1"/>
            </a:lvl3pPr>
            <a:lvl4pPr marL="1114391" indent="0">
              <a:buNone/>
              <a:defRPr sz="1300" b="1"/>
            </a:lvl4pPr>
            <a:lvl5pPr marL="1485854" indent="0">
              <a:buNone/>
              <a:defRPr sz="1300" b="1"/>
            </a:lvl5pPr>
            <a:lvl6pPr marL="1857318" indent="0">
              <a:buNone/>
              <a:defRPr sz="1300" b="1"/>
            </a:lvl6pPr>
            <a:lvl7pPr marL="2228782" indent="0">
              <a:buNone/>
              <a:defRPr sz="1300" b="1"/>
            </a:lvl7pPr>
            <a:lvl8pPr marL="2600245" indent="0">
              <a:buNone/>
              <a:defRPr sz="1300" b="1"/>
            </a:lvl8pPr>
            <a:lvl9pPr marL="2971709" indent="0">
              <a:buNone/>
              <a:defRPr sz="13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1631156"/>
            <a:ext cx="4041776" cy="2963466"/>
          </a:xfr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365883-A849-457A-B3D1-04CAEAE014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28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B0BD1-C4F8-4053-B53C-138751F317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307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F50EA-1944-4FF1-8A7E-80E1B20204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273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04796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8"/>
            <a:ext cx="3008313" cy="3518297"/>
          </a:xfrm>
        </p:spPr>
        <p:txBody>
          <a:bodyPr/>
          <a:lstStyle>
            <a:lvl1pPr marL="0" indent="0">
              <a:buNone/>
              <a:defRPr sz="1138"/>
            </a:lvl1pPr>
            <a:lvl2pPr marL="371464" indent="0">
              <a:buNone/>
              <a:defRPr sz="975"/>
            </a:lvl2pPr>
            <a:lvl3pPr marL="742928" indent="0">
              <a:buNone/>
              <a:defRPr sz="812"/>
            </a:lvl3pPr>
            <a:lvl4pPr marL="1114391" indent="0">
              <a:buNone/>
              <a:defRPr sz="731"/>
            </a:lvl4pPr>
            <a:lvl5pPr marL="1485854" indent="0">
              <a:buNone/>
              <a:defRPr sz="731"/>
            </a:lvl5pPr>
            <a:lvl6pPr marL="1857318" indent="0">
              <a:buNone/>
              <a:defRPr sz="731"/>
            </a:lvl6pPr>
            <a:lvl7pPr marL="2228782" indent="0">
              <a:buNone/>
              <a:defRPr sz="731"/>
            </a:lvl7pPr>
            <a:lvl8pPr marL="2600245" indent="0">
              <a:buNone/>
              <a:defRPr sz="731"/>
            </a:lvl8pPr>
            <a:lvl9pPr marL="2971709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1F0ED-7A0A-4AF6-A110-DA2EB05CC8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26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600"/>
            </a:lvl1pPr>
            <a:lvl2pPr marL="371464" indent="0">
              <a:buNone/>
              <a:defRPr sz="2275"/>
            </a:lvl2pPr>
            <a:lvl3pPr marL="742928" indent="0">
              <a:buNone/>
              <a:defRPr sz="1950"/>
            </a:lvl3pPr>
            <a:lvl4pPr marL="1114391" indent="0">
              <a:buNone/>
              <a:defRPr sz="1625"/>
            </a:lvl4pPr>
            <a:lvl5pPr marL="1485854" indent="0">
              <a:buNone/>
              <a:defRPr sz="1625"/>
            </a:lvl5pPr>
            <a:lvl6pPr marL="1857318" indent="0">
              <a:buNone/>
              <a:defRPr sz="1625"/>
            </a:lvl6pPr>
            <a:lvl7pPr marL="2228782" indent="0">
              <a:buNone/>
              <a:defRPr sz="1625"/>
            </a:lvl7pPr>
            <a:lvl8pPr marL="2600245" indent="0">
              <a:buNone/>
              <a:defRPr sz="1625"/>
            </a:lvl8pPr>
            <a:lvl9pPr marL="2971709" indent="0">
              <a:buNone/>
              <a:defRPr sz="1625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138"/>
            </a:lvl1pPr>
            <a:lvl2pPr marL="371464" indent="0">
              <a:buNone/>
              <a:defRPr sz="975"/>
            </a:lvl2pPr>
            <a:lvl3pPr marL="742928" indent="0">
              <a:buNone/>
              <a:defRPr sz="812"/>
            </a:lvl3pPr>
            <a:lvl4pPr marL="1114391" indent="0">
              <a:buNone/>
              <a:defRPr sz="731"/>
            </a:lvl4pPr>
            <a:lvl5pPr marL="1485854" indent="0">
              <a:buNone/>
              <a:defRPr sz="731"/>
            </a:lvl5pPr>
            <a:lvl6pPr marL="1857318" indent="0">
              <a:buNone/>
              <a:defRPr sz="731"/>
            </a:lvl6pPr>
            <a:lvl7pPr marL="2228782" indent="0">
              <a:buNone/>
              <a:defRPr sz="731"/>
            </a:lvl7pPr>
            <a:lvl8pPr marL="2600245" indent="0">
              <a:buNone/>
              <a:defRPr sz="731"/>
            </a:lvl8pPr>
            <a:lvl9pPr marL="2971709" indent="0">
              <a:buNone/>
              <a:defRPr sz="73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AD1FF6-9B79-4BF8-AAE0-3C4D566E8B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63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4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68478"/>
            <a:ext cx="914400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7035" y="4935141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AD4BA5-F380-409F-BC97-68EB0C358E58}" type="slidenum">
              <a:rPr lang="ru-RU" altLang="ru-RU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224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75">
          <a:solidFill>
            <a:srgbClr val="333399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75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75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75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75">
          <a:solidFill>
            <a:srgbClr val="333399"/>
          </a:solidFill>
          <a:latin typeface="Arial" pitchFamily="34" charset="0"/>
          <a:ea typeface="MS PGothic" panose="020B0600070205080204" pitchFamily="34" charset="-128"/>
          <a:cs typeface="ＭＳ Ｐゴシック" charset="-128"/>
        </a:defRPr>
      </a:lvl5pPr>
      <a:lvl6pPr marL="371464" algn="ctr" rtl="0" fontAlgn="base">
        <a:spcBef>
          <a:spcPct val="0"/>
        </a:spcBef>
        <a:spcAft>
          <a:spcPct val="0"/>
        </a:spcAft>
        <a:defRPr sz="3575">
          <a:solidFill>
            <a:srgbClr val="333399"/>
          </a:solidFill>
          <a:latin typeface="Arial" pitchFamily="34" charset="0"/>
        </a:defRPr>
      </a:lvl6pPr>
      <a:lvl7pPr marL="742928" algn="ctr" rtl="0" fontAlgn="base">
        <a:spcBef>
          <a:spcPct val="0"/>
        </a:spcBef>
        <a:spcAft>
          <a:spcPct val="0"/>
        </a:spcAft>
        <a:defRPr sz="3575">
          <a:solidFill>
            <a:srgbClr val="333399"/>
          </a:solidFill>
          <a:latin typeface="Arial" pitchFamily="34" charset="0"/>
        </a:defRPr>
      </a:lvl7pPr>
      <a:lvl8pPr marL="1114391" algn="ctr" rtl="0" fontAlgn="base">
        <a:spcBef>
          <a:spcPct val="0"/>
        </a:spcBef>
        <a:spcAft>
          <a:spcPct val="0"/>
        </a:spcAft>
        <a:defRPr sz="3575">
          <a:solidFill>
            <a:srgbClr val="333399"/>
          </a:solidFill>
          <a:latin typeface="Arial" pitchFamily="34" charset="0"/>
        </a:defRPr>
      </a:lvl8pPr>
      <a:lvl9pPr marL="1485854" algn="ctr" rtl="0" fontAlgn="base">
        <a:spcBef>
          <a:spcPct val="0"/>
        </a:spcBef>
        <a:spcAft>
          <a:spcPct val="0"/>
        </a:spcAft>
        <a:defRPr sz="3575">
          <a:solidFill>
            <a:srgbClr val="333399"/>
          </a:solidFill>
          <a:latin typeface="Arial" pitchFamily="34" charset="0"/>
        </a:defRPr>
      </a:lvl9pPr>
    </p:titleStyle>
    <p:bodyStyle>
      <a:lvl1pPr marL="278598" indent="-278598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333399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603629" indent="-232165" algn="l" rtl="0" eaLnBrk="0" fontAlgn="base" hangingPunct="0">
        <a:spcBef>
          <a:spcPct val="20000"/>
        </a:spcBef>
        <a:spcAft>
          <a:spcPct val="0"/>
        </a:spcAft>
        <a:buChar char="–"/>
        <a:defRPr sz="2275">
          <a:solidFill>
            <a:srgbClr val="333399"/>
          </a:solidFill>
          <a:latin typeface="+mn-lt"/>
          <a:ea typeface="MS PGothic" panose="020B0600070205080204" pitchFamily="34" charset="-128"/>
          <a:cs typeface="ＭＳ Ｐゴシック"/>
        </a:defRPr>
      </a:lvl2pPr>
      <a:lvl3pPr marL="928659" indent="-185732" algn="l" rtl="0" eaLnBrk="0" fontAlgn="base" hangingPunct="0">
        <a:spcBef>
          <a:spcPct val="20000"/>
        </a:spcBef>
        <a:spcAft>
          <a:spcPct val="0"/>
        </a:spcAft>
        <a:buChar char="•"/>
        <a:defRPr sz="1950">
          <a:solidFill>
            <a:srgbClr val="333399"/>
          </a:solidFill>
          <a:latin typeface="+mn-lt"/>
          <a:ea typeface="MS PGothic" panose="020B0600070205080204" pitchFamily="34" charset="-128"/>
          <a:cs typeface="ＭＳ Ｐゴシック"/>
        </a:defRPr>
      </a:lvl3pPr>
      <a:lvl4pPr marL="1300123" indent="-185732" algn="l" rtl="0" eaLnBrk="0" fontAlgn="base" hangingPunct="0">
        <a:spcBef>
          <a:spcPct val="20000"/>
        </a:spcBef>
        <a:spcAft>
          <a:spcPct val="0"/>
        </a:spcAft>
        <a:buChar char="–"/>
        <a:defRPr sz="1625">
          <a:solidFill>
            <a:srgbClr val="333399"/>
          </a:solidFill>
          <a:latin typeface="+mn-lt"/>
          <a:ea typeface="MS PGothic" panose="020B0600070205080204" pitchFamily="34" charset="-128"/>
          <a:cs typeface="ＭＳ Ｐゴシック"/>
        </a:defRPr>
      </a:lvl4pPr>
      <a:lvl5pPr marL="1671586" indent="-185732" algn="l" rtl="0" eaLnBrk="0" fontAlgn="base" hangingPunct="0">
        <a:spcBef>
          <a:spcPct val="20000"/>
        </a:spcBef>
        <a:spcAft>
          <a:spcPct val="0"/>
        </a:spcAft>
        <a:buChar char="»"/>
        <a:defRPr sz="1625">
          <a:solidFill>
            <a:srgbClr val="333399"/>
          </a:solidFill>
          <a:latin typeface="+mn-lt"/>
          <a:ea typeface="MS PGothic" panose="020B0600070205080204" pitchFamily="34" charset="-128"/>
          <a:cs typeface="ＭＳ Ｐゴシック"/>
        </a:defRPr>
      </a:lvl5pPr>
      <a:lvl6pPr marL="2043050" indent="-185732" algn="l" rtl="0" fontAlgn="base">
        <a:spcBef>
          <a:spcPct val="20000"/>
        </a:spcBef>
        <a:spcAft>
          <a:spcPct val="0"/>
        </a:spcAft>
        <a:buChar char="»"/>
        <a:defRPr sz="1625">
          <a:solidFill>
            <a:srgbClr val="333399"/>
          </a:solidFill>
          <a:latin typeface="+mn-lt"/>
        </a:defRPr>
      </a:lvl6pPr>
      <a:lvl7pPr marL="2414513" indent="-185732" algn="l" rtl="0" fontAlgn="base">
        <a:spcBef>
          <a:spcPct val="20000"/>
        </a:spcBef>
        <a:spcAft>
          <a:spcPct val="0"/>
        </a:spcAft>
        <a:buChar char="»"/>
        <a:defRPr sz="1625">
          <a:solidFill>
            <a:srgbClr val="333399"/>
          </a:solidFill>
          <a:latin typeface="+mn-lt"/>
        </a:defRPr>
      </a:lvl7pPr>
      <a:lvl8pPr marL="2785977" indent="-185732" algn="l" rtl="0" fontAlgn="base">
        <a:spcBef>
          <a:spcPct val="20000"/>
        </a:spcBef>
        <a:spcAft>
          <a:spcPct val="0"/>
        </a:spcAft>
        <a:buChar char="»"/>
        <a:defRPr sz="1625">
          <a:solidFill>
            <a:srgbClr val="333399"/>
          </a:solidFill>
          <a:latin typeface="+mn-lt"/>
        </a:defRPr>
      </a:lvl8pPr>
      <a:lvl9pPr marL="3157440" indent="-185732" algn="l" rtl="0" fontAlgn="base">
        <a:spcBef>
          <a:spcPct val="20000"/>
        </a:spcBef>
        <a:spcAft>
          <a:spcPct val="0"/>
        </a:spcAft>
        <a:buChar char="»"/>
        <a:defRPr sz="1625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74292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64" algn="l" defTabSz="74292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28" algn="l" defTabSz="74292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91" algn="l" defTabSz="74292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54" algn="l" defTabSz="74292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18" algn="l" defTabSz="74292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82" algn="l" defTabSz="74292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245" algn="l" defTabSz="74292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709" algn="l" defTabSz="742928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2"/>
          <p:cNvSpPr>
            <a:spLocks/>
          </p:cNvSpPr>
          <p:nvPr/>
        </p:nvSpPr>
        <p:spPr bwMode="auto">
          <a:xfrm>
            <a:off x="944962" y="1870075"/>
            <a:ext cx="7478514" cy="2281734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25" tIns="38025" rIns="73125" bIns="38025"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275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формирования предмета закупки (корпоративные закупки)</a:t>
            </a:r>
            <a:endParaRPr lang="ru-RU" altLang="ru-RU" sz="2275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675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534" y="1231266"/>
            <a:ext cx="894610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описании предмета закупки ссылки на государственные стандарты, санитарные нормы и правила, технические условия или их отдельные положения без раскрытия их содержания являются допустимыми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(Обзор судебной практики по вопросам, связанным с применением Федерального закона от 18.07.2011 № 223-ФЗ «О закупках товаров, работ, услуг отдельными видами юридических лиц», утв. Президиумом Верховного Суда РФ 16.05.2018)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32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534" y="1231266"/>
            <a:ext cx="894610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 не вправе требовать документы, которыми участник закупочной процедуры не может обладать до приобретения товара у производителя, в том числе паспорт на поставляемую продукцию,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товара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(Определение Верховного Суда РФ от 27.01.2022 № 307-ЭС21-28336 по делу № А56-24303/2020, А49-2445/2022, А28-2555/2021)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7440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962" y="758943"/>
            <a:ext cx="855032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задание должно содержать информацию:</a:t>
            </a:r>
          </a:p>
          <a:p>
            <a:pPr algn="just">
              <a:defRPr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ТРУ, их результаты: диапазон характеристик продукции, при необходимости можно приводить изображения, чертежи, эскизы; </a:t>
            </a:r>
          </a:p>
          <a:p>
            <a:pPr marL="257175" indent="-257175" algn="just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товаров, услуг или работ; </a:t>
            </a:r>
          </a:p>
          <a:p>
            <a:pPr marL="257175" indent="-257175" algn="just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тара, упаковка; </a:t>
            </a:r>
          </a:p>
          <a:p>
            <a:pPr marL="257175" indent="-257175" algn="just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поставки и график выполнения работ; </a:t>
            </a:r>
          </a:p>
          <a:p>
            <a:pPr marL="257175" indent="-257175" algn="just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монтажа и наладки; </a:t>
            </a:r>
          </a:p>
          <a:p>
            <a:pPr marL="257175" indent="-257175" algn="just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гарантийный срок \ срок годности. 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нарушением  п. 2 ч. 1 ст. 3 Закона N 223-ФЗ могут признать требование об остаточном сроке годности, установленном в процентах от общего срока годности, либо иным образом поставленное в зависимость от общего срока годности данного товара (см. Решения Свердловского УФАС России от 19.11.2019 № 066/01/18.1-3849/2019, Московского УФАС России от 01.07.2019 по делу № 077/07/00-1564/2019).</a:t>
            </a:r>
          </a:p>
          <a:p>
            <a:pPr marL="257175" indent="-257175" algn="just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используемые документы о стандартизации, техническом регулировании. 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092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3"/>
          <p:cNvSpPr txBox="1">
            <a:spLocks noChangeArrowheads="1"/>
          </p:cNvSpPr>
          <p:nvPr/>
        </p:nvSpPr>
        <p:spPr bwMode="auto">
          <a:xfrm>
            <a:off x="484497" y="2193132"/>
            <a:ext cx="82637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ФАС будет установлено, что заказчиком предъявлены требования, ограничивающие конкуренцию, процедуру отменят. </a:t>
            </a:r>
          </a:p>
        </p:txBody>
      </p:sp>
    </p:spTree>
    <p:extLst>
      <p:ext uri="{BB962C8B-B14F-4D97-AF65-F5344CB8AC3E}">
        <p14:creationId xmlns:p14="http://schemas.microsoft.com/office/powerpoint/2010/main" val="479360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32" y="1419090"/>
            <a:ext cx="8848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Суды пришли к выводу, что в закупочной документации установлено требование о поставке товара конкретного производителя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Wirtgen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без учета возможности поставки эквивалента, а также обоснования применения исключений, указанных в подпунктах «а» - «г» пункта 3 части 6.1 статьи 3 Закона о закупках, что явилось причиной ограничения участия в закупке производителя аналогичных резцов ООО «КЗТС-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Дормаш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(дело №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А71-6898/2022)</a:t>
            </a:r>
          </a:p>
          <a:p>
            <a:pPr algn="ctr"/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Аналогичная практика </a:t>
            </a:r>
          </a:p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(решения Челябинского УФАС России №№074/07/3-1845/2023, 074/07/3-631/2023, 074/07/3-1038/2023). 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1"/>
          <p:cNvSpPr>
            <a:spLocks noChangeArrowheads="1"/>
          </p:cNvSpPr>
          <p:nvPr/>
        </p:nvSpPr>
        <p:spPr bwMode="auto">
          <a:xfrm>
            <a:off x="3587602" y="57550"/>
            <a:ext cx="52975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описания предмета закупки</a:t>
            </a:r>
            <a:endParaRPr lang="ru-RU" altLang="ru-RU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21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3" name="Объект 2"/>
          <p:cNvSpPr>
            <a:spLocks noGrp="1" noChangeArrowheads="1"/>
          </p:cNvSpPr>
          <p:nvPr>
            <p:ph idx="1"/>
          </p:nvPr>
        </p:nvSpPr>
        <p:spPr>
          <a:xfrm>
            <a:off x="366622" y="1176105"/>
            <a:ext cx="8410755" cy="2969419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в документации технических характеристик объекта закупки 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на возможность поставки эквивалента </a:t>
            </a:r>
            <a:r>
              <a:rPr lang="ru-RU" alt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которые подходит только один товар одного производителя при условии отсутствия эквивалента на рынке является нарушением Закона о закупках</a:t>
            </a:r>
          </a:p>
          <a:p>
            <a:pPr marL="0" indent="0" algn="just">
              <a:buNone/>
            </a:pPr>
            <a:endParaRPr lang="ru-RU" alt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(Постановление Арбитражного суда Уральского округа от 20.05.2022 № Ф09-3145/22 по делу № А50-21935/2021)</a:t>
            </a:r>
          </a:p>
          <a:p>
            <a:pPr marL="0" indent="0" algn="just">
              <a:buNone/>
            </a:pP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9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9450" y="1702032"/>
            <a:ext cx="694372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72935" y="2915583"/>
            <a:ext cx="2083594" cy="609600"/>
          </a:xfrm>
          <a:prstGeom prst="roundRect">
            <a:avLst/>
          </a:prstGeom>
          <a:noFill/>
          <a:ln w="19050">
            <a:solidFill>
              <a:srgbClr val="8CAD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необоснованные отклонения заявок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90543" y="4178777"/>
            <a:ext cx="2426494" cy="569704"/>
          </a:xfrm>
          <a:prstGeom prst="roundRect">
            <a:avLst/>
          </a:prstGeom>
          <a:noFill/>
          <a:ln w="19050">
            <a:solidFill>
              <a:srgbClr val="8CAD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нарушения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272935" y="1708008"/>
            <a:ext cx="2143126" cy="703660"/>
          </a:xfrm>
          <a:prstGeom prst="roundRect">
            <a:avLst/>
          </a:prstGeom>
          <a:noFill/>
          <a:ln w="19050">
            <a:solidFill>
              <a:srgbClr val="8CAD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порядка оценки и сопоставления заявок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89070" y="1762182"/>
            <a:ext cx="2237979" cy="595313"/>
          </a:xfrm>
          <a:prstGeom prst="roundRect">
            <a:avLst/>
          </a:prstGeom>
          <a:noFill/>
          <a:ln w="19050">
            <a:solidFill>
              <a:srgbClr val="8CAD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уклонение от  заключения договора с участником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53595" y="2918704"/>
            <a:ext cx="2465321" cy="907407"/>
          </a:xfrm>
          <a:prstGeom prst="roundRect">
            <a:avLst/>
          </a:prstGeom>
          <a:noFill/>
          <a:ln w="19050">
            <a:solidFill>
              <a:srgbClr val="8CAD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предъявление требований не предусмотренных документацией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62575" y="797208"/>
            <a:ext cx="2282429" cy="540544"/>
          </a:xfrm>
          <a:prstGeom prst="roundRect">
            <a:avLst/>
          </a:prstGeom>
          <a:noFill/>
          <a:ln w="19050">
            <a:solidFill>
              <a:srgbClr val="8CAD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предмета закупки</a:t>
            </a:r>
          </a:p>
        </p:txBody>
      </p:sp>
      <p:sp>
        <p:nvSpPr>
          <p:cNvPr id="13" name="Солнце 12"/>
          <p:cNvSpPr/>
          <p:nvPr/>
        </p:nvSpPr>
        <p:spPr>
          <a:xfrm>
            <a:off x="3140016" y="1385419"/>
            <a:ext cx="2969320" cy="2677623"/>
          </a:xfrm>
          <a:prstGeom prst="sun">
            <a:avLst>
              <a:gd name="adj" fmla="val 12500"/>
            </a:avLst>
          </a:prstGeom>
          <a:solidFill>
            <a:srgbClr val="067082"/>
          </a:solidFill>
          <a:ln w="19050">
            <a:solidFill>
              <a:srgbClr val="8CADAE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013">
              <a:solidFill>
                <a:schemeClr val="tx1"/>
              </a:solidFill>
            </a:endParaRPr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3698412" y="2242575"/>
            <a:ext cx="183974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Закона о закупках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89070" y="-3515"/>
            <a:ext cx="3294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нарушения</a:t>
            </a:r>
          </a:p>
        </p:txBody>
      </p:sp>
    </p:spTree>
    <p:extLst>
      <p:ext uri="{BB962C8B-B14F-4D97-AF65-F5344CB8AC3E}">
        <p14:creationId xmlns:p14="http://schemas.microsoft.com/office/powerpoint/2010/main" val="172385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ubtitle 2"/>
          <p:cNvSpPr>
            <a:spLocks/>
          </p:cNvSpPr>
          <p:nvPr/>
        </p:nvSpPr>
        <p:spPr bwMode="auto">
          <a:xfrm>
            <a:off x="944962" y="1810742"/>
            <a:ext cx="7478514" cy="2281734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3125" tIns="38025" rIns="73125" bIns="38025" anchor="ctr"/>
          <a:lstStyle>
            <a:lvl1pPr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1613" algn="l"/>
                <a:tab pos="3657600" algn="l"/>
                <a:tab pos="4572000" algn="l"/>
                <a:tab pos="5484813" algn="l"/>
                <a:tab pos="6399213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закупки</a:t>
            </a:r>
          </a:p>
        </p:txBody>
      </p:sp>
    </p:spTree>
    <p:extLst>
      <p:ext uri="{BB962C8B-B14F-4D97-AF65-F5344CB8AC3E}">
        <p14:creationId xmlns:p14="http://schemas.microsoft.com/office/powerpoint/2010/main" val="1046092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bject 6"/>
          <p:cNvSpPr txBox="1">
            <a:spLocks noChangeArrowheads="1"/>
          </p:cNvSpPr>
          <p:nvPr/>
        </p:nvSpPr>
        <p:spPr bwMode="auto">
          <a:xfrm>
            <a:off x="436728" y="851297"/>
            <a:ext cx="8447965" cy="3811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56096" rIns="0" bIns="0">
            <a:spAutoFit/>
          </a:bodyPr>
          <a:lstStyle>
            <a:lvl1pPr marL="11113" defTabSz="10160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1600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160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160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160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16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ts val="441"/>
              </a:spcBef>
              <a:buNone/>
            </a:pP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описании в документации о конкурентной закупке предмета закупки заказчик должен руководствоваться следующими правилами:</a:t>
            </a:r>
          </a:p>
          <a:p>
            <a:pPr algn="just">
              <a:spcBef>
                <a:spcPts val="441"/>
              </a:spcBef>
              <a:buNone/>
            </a:pPr>
            <a:endParaRPr lang="ru-RU" altLang="ru-RU" sz="16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441"/>
              </a:spcBef>
              <a:buNone/>
            </a:pPr>
            <a:r>
              <a:rPr lang="ru-RU" altLang="ru-RU" sz="16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УКАЗЫВАЕМ:</a:t>
            </a:r>
            <a:endParaRPr lang="ru-RU" altLang="ru-RU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75"/>
              </a:spcBef>
              <a:buFont typeface="Wingdings" panose="05000000000000000000" pitchFamily="2" charset="2"/>
              <a:buChar char=""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функциональные характеристики (потребительские свойства), технические и качественные, эксплуатационные характеристики;</a:t>
            </a:r>
          </a:p>
          <a:p>
            <a:pPr algn="just">
              <a:spcBef>
                <a:spcPts val="375"/>
              </a:spcBef>
              <a:buFont typeface="Wingdings" panose="05000000000000000000" pitchFamily="2" charset="2"/>
              <a:buChar char=""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товарный знак + «или эквивалент» + параметры эквивалентности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по ним можно будет отклонить за неэквивалентность!!!)</a:t>
            </a:r>
          </a:p>
          <a:p>
            <a:pPr algn="just">
              <a:spcBef>
                <a:spcPts val="10"/>
              </a:spcBef>
              <a:buNone/>
            </a:pPr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УКАЗЫВАЕМ:</a:t>
            </a:r>
            <a:endParaRPr lang="ru-RU" alt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375"/>
              </a:spcBef>
              <a:buFont typeface="Wingdings" panose="05000000000000000000" pitchFamily="2" charset="2"/>
              <a:buChar char=""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товарные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знаки, знаки обслуживания, фирменные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наименования, патенты, полезные модели, промышленные образцы;</a:t>
            </a:r>
          </a:p>
          <a:p>
            <a:pPr algn="just">
              <a:spcBef>
                <a:spcPts val="375"/>
              </a:spcBef>
              <a:buFont typeface="Wingdings" panose="05000000000000000000" pitchFamily="2" charset="2"/>
              <a:buChar char=""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любые требования, которые</a:t>
            </a:r>
            <a:r>
              <a:rPr lang="en-US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влекут за собой необоснованное  ограничение количества участников закупки.</a:t>
            </a:r>
          </a:p>
        </p:txBody>
      </p:sp>
      <p:sp>
        <p:nvSpPr>
          <p:cNvPr id="36867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654172" y="121036"/>
            <a:ext cx="2316956" cy="259556"/>
          </a:xfrm>
        </p:spPr>
        <p:txBody>
          <a:bodyPr/>
          <a:lstStyle/>
          <a:p>
            <a:r>
              <a:rPr lang="ru-RU" altLang="ru-RU" sz="21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</p:txBody>
      </p:sp>
    </p:spTree>
    <p:extLst>
      <p:ext uri="{BB962C8B-B14F-4D97-AF65-F5344CB8AC3E}">
        <p14:creationId xmlns:p14="http://schemas.microsoft.com/office/powerpoint/2010/main" val="18309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bject 4"/>
          <p:cNvSpPr txBox="1">
            <a:spLocks noChangeArrowheads="1"/>
          </p:cNvSpPr>
          <p:nvPr/>
        </p:nvSpPr>
        <p:spPr bwMode="auto">
          <a:xfrm>
            <a:off x="232013" y="953070"/>
            <a:ext cx="8400196" cy="372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062" rIns="0" bIns="0">
            <a:spAutoFit/>
          </a:bodyPr>
          <a:lstStyle>
            <a:lvl1pPr marL="66675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75"/>
              </a:spcBef>
              <a:buNone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ИСКЛЮЧИТЕЛЬНЫХ СЛУЧАЯХ МОЖНО УКАЗАТЬ КОНКРЕТНЫЙ ТОВАРНЫЙ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 (</a:t>
            </a:r>
            <a:r>
              <a:rPr lang="ru-RU" alt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«или эквивалент»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>
              <a:spcBef>
                <a:spcPts val="1004"/>
              </a:spcBef>
              <a:buFont typeface="Wingdings" panose="05000000000000000000" pitchFamily="2" charset="2"/>
              <a:buChar char=""/>
            </a:pP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несовместимость товаров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которых размещаются другие </a:t>
            </a:r>
            <a:r>
              <a:rPr lang="ru-RU" altLang="ru-RU" sz="1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тов.знаки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  необходимости обеспечения взаимодействия таких товаров с товарами, используемыми заказчиком;</a:t>
            </a:r>
          </a:p>
          <a:p>
            <a:pPr>
              <a:spcBef>
                <a:spcPts val="1013"/>
              </a:spcBef>
              <a:buFont typeface="Wingdings" panose="05000000000000000000" pitchFamily="2" charset="2"/>
              <a:buChar char=""/>
            </a:pPr>
            <a:r>
              <a:rPr lang="ru-RU" altLang="ru-RU" sz="1600" b="1" dirty="0">
                <a:solidFill>
                  <a:srgbClr val="374D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закупок запчастей и расходных </a:t>
            </a:r>
            <a:r>
              <a:rPr lang="ru-RU" altLang="ru-RU" sz="1600" dirty="0">
                <a:solidFill>
                  <a:srgbClr val="374D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к машинам и оборудованию,  используемым заказчиком,</a:t>
            </a:r>
            <a:r>
              <a:rPr lang="ru-RU" altLang="ru-RU" sz="1600" u="sng" dirty="0">
                <a:solidFill>
                  <a:srgbClr val="374D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технической документацией на указанные машины и оборудование</a:t>
            </a:r>
            <a:r>
              <a:rPr lang="ru-RU" altLang="ru-RU" sz="1600" dirty="0">
                <a:solidFill>
                  <a:srgbClr val="374D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004"/>
              </a:spcBef>
              <a:buFont typeface="Wingdings" panose="05000000000000000000" pitchFamily="2" charset="2"/>
              <a:buChar char=""/>
            </a:pP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закупок товаров, необходимых 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исполнения государственного или  муниципального контракта</a:t>
            </a:r>
            <a:r>
              <a:rPr lang="ru-RU" alt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1004"/>
              </a:spcBef>
              <a:buFont typeface="Wingdings" panose="05000000000000000000" pitchFamily="2" charset="2"/>
              <a:buChar char=""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закупок с указанием конкретных товарных знаков, знаков обслуживания,  патентов, полезных моделей, промышленных образцов, изготовителя товара, если это предусмотрено условиями международных договоров РФ или условиями договоров других заказчиков по </a:t>
            </a:r>
            <a:r>
              <a:rPr lang="ru-RU" alt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223-ФЗ.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90670" y="86916"/>
            <a:ext cx="7333059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500" b="1" spc="-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ТЗ (ч.6.1.</a:t>
            </a:r>
            <a:r>
              <a:rPr lang="ru-RU" sz="1500" b="1" spc="-4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spc="-4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ст.3)</a:t>
            </a:r>
            <a:endParaRPr lang="ru-RU" sz="1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49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182" y="1558812"/>
            <a:ext cx="89461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182" y="619185"/>
            <a:ext cx="86497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закрепили условие об эквиваленте или сделали это неверно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предмета закупки лишь в исключительных случаях может содержать указание на товарный знак без возможности поставки эквивалента. Например, когда надо обеспечить совместимость закупаемой продукции с той, что есть у заказчика. </a:t>
            </a:r>
          </a:p>
          <a:p>
            <a:pPr algn="just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Ульяновское УФАС России  сочло, что заказчик привел товарный знак безосновательно: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обеспечить совместимость нужно подтверждать документально, а этого не сделали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;*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пояснений при разбирательстве в контрольном органе мало для обоснования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Решение Ульяновского УФАС России 073/07/3-273/2023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Дополнить описание с товарным знаком фразой «или эквивалент» мало. Следует привести параметры эквивалентности, которым будет отвечать товар-аналог. На это обращали внимание, в частности, АС Московского округа (дело № А40-96075/2022).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Волгоградское УФАС отметило: несмотря на то, что заказчик сопроводил товарный знак словами "или эквивалент", характеристикам из описания отвечала продукция конкретного производителя.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829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182" y="1558812"/>
            <a:ext cx="894610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аналогичности товара должны быть отдельно выделены в закупочной документации, иметь ясный и недвусмысленный характер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(Определение ВС РФ от 10.02.2021 № 305-ЭС20-23141 по делу № А40-234586/2019)</a:t>
            </a: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454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7342"/>
            <a:ext cx="8946108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Привели в описании конкретную страну происхождения товара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Заказчики нередко включают в описание предмета закупки страну происхождения товара как техническую характеристику, поскольку из правил описания предмета закупки исключили запрет указывать страну.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Воронежское УФАС посчитало это нарушением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(Решение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03.08.2022 по делу № 036/07/3-758/2022)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то, что в Законе № 223-ФЗ нет прямого запрета не дает заказчику право приводить страну как техническую характеристику;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ни в законе, ни в положении о закупках нет возможности отнести страну к техническим параметрам. Также ее нельзя считать эксплуатационной или функциональной характеристикой для включения в описание предмета конкурентной закупки;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спорный показатель ограничивает конкуренцию (из четырех заявок три отклонили за указание иной страны происхождения товара).</a:t>
            </a:r>
          </a:p>
          <a:p>
            <a:pPr indent="357188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Сходную позицию занимает Свердловское УФАС России. Доводы заказчика о том, что требование продукции из конкретной страны установили для закупки более качественного товара. Он не пояснил, почему продукция из иных стран не будет таковой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(Решение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13.03.2023 по жалобе № 066/01/18.1-638/2023)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00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339950" y="1294477"/>
            <a:ext cx="84641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Техническое задание - часть документации о закупке и содержит основные требования к закупаемым ТРУ.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должно быть объективным, понятным, непротиворечивым.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включать в одну закупку технологически и функционально не связанные товары, лицензируемые и </a:t>
            </a:r>
            <a:r>
              <a:rPr lang="ru-RU" alt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нелицензируемые</a:t>
            </a:r>
            <a:r>
              <a:rPr lang="ru-RU" alt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 (ст. 17 Закона от 26.07.2006 № 135-ФЗ)</a:t>
            </a:r>
          </a:p>
        </p:txBody>
      </p:sp>
    </p:spTree>
    <p:extLst>
      <p:ext uri="{BB962C8B-B14F-4D97-AF65-F5344CB8AC3E}">
        <p14:creationId xmlns:p14="http://schemas.microsoft.com/office/powerpoint/2010/main" val="1597599621"/>
      </p:ext>
    </p:extLst>
  </p:cSld>
  <p:clrMapOvr>
    <a:masterClrMapping/>
  </p:clrMapOvr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1034</Words>
  <Application>Microsoft Office PowerPoint</Application>
  <PresentationFormat>Экран (16:9)</PresentationFormat>
  <Paragraphs>79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ＭＳ Ｐゴシック</vt:lpstr>
      <vt:lpstr>ＭＳ Ｐゴシック</vt:lpstr>
      <vt:lpstr>Arial</vt:lpstr>
      <vt:lpstr>Calibri</vt:lpstr>
      <vt:lpstr>Times New Roman</vt:lpstr>
      <vt:lpstr>Wingdings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Рекомендации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Станислав Александрович Копылов</dc:creator>
  <cp:lastModifiedBy>Станислав Александрович Копылов</cp:lastModifiedBy>
  <cp:revision>145</cp:revision>
  <dcterms:created xsi:type="dcterms:W3CDTF">2023-02-14T08:31:18Z</dcterms:created>
  <dcterms:modified xsi:type="dcterms:W3CDTF">2023-10-06T04:37:15Z</dcterms:modified>
</cp:coreProperties>
</file>