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345" r:id="rId4"/>
    <p:sldId id="360" r:id="rId5"/>
    <p:sldId id="344" r:id="rId6"/>
    <p:sldId id="359" r:id="rId7"/>
    <p:sldId id="356" r:id="rId8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45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0130" y="168402"/>
            <a:ext cx="628573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4769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" dirty="0"/>
              <a:pPr marL="64769">
                <a:lnSpc>
                  <a:spcPct val="100000"/>
                </a:lnSpc>
                <a:spcBef>
                  <a:spcPts val="1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4769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" dirty="0"/>
              <a:pPr marL="64769">
                <a:lnSpc>
                  <a:spcPct val="100000"/>
                </a:lnSpc>
                <a:spcBef>
                  <a:spcPts val="1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0097" y="2106295"/>
            <a:ext cx="3301365" cy="399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1001" y="1954784"/>
            <a:ext cx="430085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4769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" dirty="0"/>
              <a:pPr marL="64769">
                <a:lnSpc>
                  <a:spcPct val="100000"/>
                </a:lnSpc>
                <a:spcBef>
                  <a:spcPts val="1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4769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" dirty="0"/>
              <a:pPr marL="64769">
                <a:lnSpc>
                  <a:spcPct val="100000"/>
                </a:lnSpc>
                <a:spcBef>
                  <a:spcPts val="1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4769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" dirty="0"/>
              <a:pPr marL="64769">
                <a:lnSpc>
                  <a:spcPct val="100000"/>
                </a:lnSpc>
                <a:spcBef>
                  <a:spcPts val="1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24826"/>
            <a:ext cx="9906000" cy="233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906000" cy="908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0865" y="168402"/>
            <a:ext cx="468426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465" y="2686050"/>
            <a:ext cx="9344660" cy="3331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64243" y="6603286"/>
            <a:ext cx="316229" cy="278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4769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" dirty="0"/>
              <a:pPr marL="64769">
                <a:lnSpc>
                  <a:spcPct val="100000"/>
                </a:lnSpc>
                <a:spcBef>
                  <a:spcPts val="145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2514600"/>
            <a:ext cx="7239000" cy="1299587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630"/>
              </a:spcBef>
            </a:pPr>
            <a:r>
              <a:rPr lang="ru-RU" sz="4400" b="0" spc="15" dirty="0" smtClean="0">
                <a:solidFill>
                  <a:srgbClr val="333399"/>
                </a:solidFill>
                <a:latin typeface="Arial"/>
                <a:cs typeface="Arial"/>
              </a:rPr>
              <a:t>Контроль в сфере финансовой рекламы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0200" y="4648200"/>
            <a:ext cx="3882389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008080"/>
                </a:solidFill>
                <a:latin typeface="Arial"/>
                <a:cs typeface="Arial"/>
              </a:rPr>
              <a:t>начальник отдела Челябинского УФАС России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008080"/>
                </a:solidFill>
                <a:latin typeface="Arial"/>
                <a:cs typeface="Arial"/>
              </a:rPr>
              <a:t>Ю.Г. Тарасова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954526" y="6322872"/>
            <a:ext cx="17487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8080"/>
                </a:solidFill>
                <a:latin typeface="Arial"/>
                <a:cs typeface="Arial"/>
              </a:rPr>
              <a:t>    </a:t>
            </a:r>
            <a:r>
              <a:rPr sz="2000" dirty="0" smtClean="0">
                <a:solidFill>
                  <a:srgbClr val="008080"/>
                </a:solidFill>
                <a:latin typeface="Arial"/>
                <a:cs typeface="Arial"/>
              </a:rPr>
              <a:t>20</a:t>
            </a:r>
            <a:r>
              <a:rPr lang="ru-RU" sz="2000" dirty="0" smtClean="0">
                <a:solidFill>
                  <a:srgbClr val="008080"/>
                </a:solidFill>
                <a:latin typeface="Arial"/>
                <a:cs typeface="Arial"/>
              </a:rPr>
              <a:t>22</a:t>
            </a:r>
            <a:r>
              <a:rPr sz="2000" spc="-135" dirty="0" smtClean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08080"/>
                </a:solidFill>
                <a:latin typeface="Arial"/>
                <a:cs typeface="Arial"/>
              </a:rPr>
              <a:t>г.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80" y="89103"/>
            <a:ext cx="4951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Реклама </a:t>
            </a:r>
            <a:r>
              <a:rPr sz="2800" spc="-5" dirty="0"/>
              <a:t>финансовых</a:t>
            </a:r>
            <a:r>
              <a:rPr sz="2800" spc="-10" dirty="0"/>
              <a:t> </a:t>
            </a:r>
            <a:r>
              <a:rPr sz="2800" spc="-35" dirty="0"/>
              <a:t>услуг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022216" y="1007745"/>
            <a:ext cx="5585460" cy="497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z="2000" b="1" spc="-70" dirty="0">
                <a:solidFill>
                  <a:srgbClr val="FF0033"/>
                </a:solidFill>
                <a:latin typeface="Arial"/>
                <a:cs typeface="Arial"/>
              </a:rPr>
              <a:t>Ст. </a:t>
            </a:r>
            <a:r>
              <a:rPr sz="2000" b="1" spc="-5" dirty="0">
                <a:solidFill>
                  <a:srgbClr val="FF0033"/>
                </a:solidFill>
                <a:latin typeface="Arial"/>
                <a:cs typeface="Arial"/>
              </a:rPr>
              <a:t>28 </a:t>
            </a:r>
            <a:r>
              <a:rPr sz="2000" b="1" dirty="0">
                <a:solidFill>
                  <a:srgbClr val="FF0033"/>
                </a:solidFill>
                <a:latin typeface="Arial"/>
                <a:cs typeface="Arial"/>
              </a:rPr>
              <a:t>Федерального </a:t>
            </a:r>
            <a:r>
              <a:rPr sz="2000" b="1" spc="-10" dirty="0">
                <a:solidFill>
                  <a:srgbClr val="FF0033"/>
                </a:solidFill>
                <a:latin typeface="Arial"/>
                <a:cs typeface="Arial"/>
              </a:rPr>
              <a:t>закона </a:t>
            </a:r>
            <a:r>
              <a:rPr sz="2000" b="1" dirty="0">
                <a:solidFill>
                  <a:srgbClr val="FF0033"/>
                </a:solidFill>
                <a:latin typeface="Arial"/>
                <a:cs typeface="Arial"/>
              </a:rPr>
              <a:t>«О</a:t>
            </a:r>
            <a:r>
              <a:rPr sz="2000" b="1" spc="10" dirty="0">
                <a:solidFill>
                  <a:srgbClr val="FF00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33"/>
                </a:solidFill>
                <a:latin typeface="Arial"/>
                <a:cs typeface="Arial"/>
              </a:rPr>
              <a:t>рекламе»</a:t>
            </a:r>
            <a:endParaRPr sz="2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sz="2000" b="1" dirty="0">
                <a:solidFill>
                  <a:srgbClr val="FF0033"/>
                </a:solidFill>
                <a:latin typeface="Arial"/>
                <a:cs typeface="Arial"/>
              </a:rPr>
              <a:t>(п.2 </a:t>
            </a:r>
            <a:r>
              <a:rPr sz="2000" b="1" spc="-5" dirty="0">
                <a:solidFill>
                  <a:srgbClr val="FF0033"/>
                </a:solidFill>
                <a:latin typeface="Arial"/>
                <a:cs typeface="Arial"/>
              </a:rPr>
              <a:t>ч.2 </a:t>
            </a:r>
            <a:r>
              <a:rPr sz="2000" b="1" dirty="0">
                <a:solidFill>
                  <a:srgbClr val="FF0033"/>
                </a:solidFill>
                <a:latin typeface="Arial"/>
                <a:cs typeface="Arial"/>
              </a:rPr>
              <a:t>и</a:t>
            </a:r>
            <a:r>
              <a:rPr sz="2000" b="1" spc="-55" dirty="0">
                <a:solidFill>
                  <a:srgbClr val="FF00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33"/>
                </a:solidFill>
                <a:latin typeface="Arial"/>
                <a:cs typeface="Arial"/>
              </a:rPr>
              <a:t>ч.3)</a:t>
            </a:r>
            <a:endParaRPr sz="2000">
              <a:latin typeface="Arial"/>
              <a:cs typeface="Arial"/>
            </a:endParaRPr>
          </a:p>
          <a:p>
            <a:pPr marL="13335" marR="419734">
              <a:lnSpc>
                <a:spcPct val="100000"/>
              </a:lnSpc>
              <a:spcBef>
                <a:spcPts val="1210"/>
              </a:spcBef>
            </a:pPr>
            <a:r>
              <a:rPr sz="1800" b="1" spc="-15" dirty="0">
                <a:solidFill>
                  <a:srgbClr val="FF3300"/>
                </a:solidFill>
                <a:latin typeface="Arial"/>
                <a:cs typeface="Arial"/>
              </a:rPr>
              <a:t>Реклама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финансовых </a:t>
            </a:r>
            <a:r>
              <a:rPr sz="1800" b="1" spc="-30" dirty="0">
                <a:solidFill>
                  <a:srgbClr val="FF3300"/>
                </a:solidFill>
                <a:latin typeface="Arial"/>
                <a:cs typeface="Arial"/>
              </a:rPr>
              <a:t>услуг </a:t>
            </a:r>
            <a:r>
              <a:rPr sz="1800" b="1" dirty="0">
                <a:latin typeface="Arial"/>
                <a:cs typeface="Arial"/>
              </a:rPr>
              <a:t>не </a:t>
            </a:r>
            <a:r>
              <a:rPr sz="1800" b="1" spc="-15" dirty="0">
                <a:latin typeface="Arial"/>
                <a:cs typeface="Arial"/>
              </a:rPr>
              <a:t>должна  </a:t>
            </a:r>
            <a:r>
              <a:rPr sz="1800" b="1" spc="-20" dirty="0">
                <a:latin typeface="Arial"/>
                <a:cs typeface="Arial"/>
              </a:rPr>
              <a:t>умалчивать </a:t>
            </a:r>
            <a:r>
              <a:rPr sz="1800" b="1" dirty="0">
                <a:latin typeface="Arial"/>
                <a:cs typeface="Arial"/>
              </a:rPr>
              <a:t>об иных </a:t>
            </a:r>
            <a:r>
              <a:rPr sz="1800" b="1" spc="-15" dirty="0">
                <a:latin typeface="Arial"/>
                <a:cs typeface="Arial"/>
              </a:rPr>
              <a:t>условиях </a:t>
            </a:r>
            <a:r>
              <a:rPr sz="1800" b="1" spc="-5" dirty="0">
                <a:latin typeface="Arial"/>
                <a:cs typeface="Arial"/>
              </a:rPr>
              <a:t>оказания  </a:t>
            </a:r>
            <a:r>
              <a:rPr sz="1800" b="1" spc="-20" dirty="0">
                <a:latin typeface="Arial"/>
                <a:cs typeface="Arial"/>
              </a:rPr>
              <a:t>соответствующих </a:t>
            </a:r>
            <a:r>
              <a:rPr sz="1800" b="1" spc="-50" dirty="0">
                <a:latin typeface="Arial"/>
                <a:cs typeface="Arial"/>
              </a:rPr>
              <a:t>услуг, </a:t>
            </a:r>
            <a:r>
              <a:rPr sz="1800" b="1" spc="-10" dirty="0">
                <a:latin typeface="Arial"/>
                <a:cs typeface="Arial"/>
              </a:rPr>
              <a:t>влияющих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сумму</a:t>
            </a:r>
            <a:endParaRPr sz="1800">
              <a:latin typeface="Arial"/>
              <a:cs typeface="Arial"/>
            </a:endParaRPr>
          </a:p>
          <a:p>
            <a:pPr marL="13335" marR="19685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доходов, которые </a:t>
            </a:r>
            <a:r>
              <a:rPr sz="1800" b="1" spc="-15" dirty="0">
                <a:latin typeface="Arial"/>
                <a:cs typeface="Arial"/>
              </a:rPr>
              <a:t>получат </a:t>
            </a:r>
            <a:r>
              <a:rPr sz="1800" b="1" spc="-20" dirty="0">
                <a:latin typeface="Arial"/>
                <a:cs typeface="Arial"/>
              </a:rPr>
              <a:t>воспользовавшиеся  услугами </a:t>
            </a:r>
            <a:r>
              <a:rPr sz="1800" b="1" spc="-5" dirty="0">
                <a:latin typeface="Arial"/>
                <a:cs typeface="Arial"/>
              </a:rPr>
              <a:t>лица, или </a:t>
            </a:r>
            <a:r>
              <a:rPr sz="1800" b="1" dirty="0">
                <a:latin typeface="Arial"/>
                <a:cs typeface="Arial"/>
              </a:rPr>
              <a:t>на </a:t>
            </a:r>
            <a:r>
              <a:rPr sz="1800" b="1" spc="-20" dirty="0">
                <a:latin typeface="Arial"/>
                <a:cs typeface="Arial"/>
              </a:rPr>
              <a:t>сумму </a:t>
            </a:r>
            <a:r>
              <a:rPr sz="1800" b="1" spc="-15" dirty="0">
                <a:latin typeface="Arial"/>
                <a:cs typeface="Arial"/>
              </a:rPr>
              <a:t>расходов, </a:t>
            </a:r>
            <a:r>
              <a:rPr sz="1800" b="1" spc="-25" dirty="0">
                <a:latin typeface="Arial"/>
                <a:cs typeface="Arial"/>
              </a:rPr>
              <a:t>которую  </a:t>
            </a:r>
            <a:r>
              <a:rPr sz="1800" b="1" spc="-5" dirty="0">
                <a:latin typeface="Arial"/>
                <a:cs typeface="Arial"/>
              </a:rPr>
              <a:t>понесут </a:t>
            </a:r>
            <a:r>
              <a:rPr sz="1800" b="1" spc="-20" dirty="0">
                <a:latin typeface="Arial"/>
                <a:cs typeface="Arial"/>
              </a:rPr>
              <a:t>воспользовавшиеся услугами </a:t>
            </a:r>
            <a:r>
              <a:rPr sz="1800" b="1" spc="-5" dirty="0">
                <a:latin typeface="Arial"/>
                <a:cs typeface="Arial"/>
              </a:rPr>
              <a:t>лица,  </a:t>
            </a:r>
            <a:r>
              <a:rPr sz="1800" b="1" spc="-15" dirty="0">
                <a:latin typeface="Arial"/>
                <a:cs typeface="Arial"/>
              </a:rPr>
              <a:t>если </a:t>
            </a:r>
            <a:r>
              <a:rPr sz="1800" b="1" dirty="0">
                <a:latin typeface="Arial"/>
                <a:cs typeface="Arial"/>
              </a:rPr>
              <a:t>в рекламе </a:t>
            </a:r>
            <a:r>
              <a:rPr sz="1800" b="1" spc="-15" dirty="0">
                <a:latin typeface="Arial"/>
                <a:cs typeface="Arial"/>
              </a:rPr>
              <a:t>сообщается </a:t>
            </a:r>
            <a:r>
              <a:rPr sz="1800" b="1" spc="-35" dirty="0">
                <a:latin typeface="Arial"/>
                <a:cs typeface="Arial"/>
              </a:rPr>
              <a:t>хотя </a:t>
            </a:r>
            <a:r>
              <a:rPr sz="1800" b="1" dirty="0">
                <a:latin typeface="Arial"/>
                <a:cs typeface="Arial"/>
              </a:rPr>
              <a:t>бы </a:t>
            </a:r>
            <a:r>
              <a:rPr sz="1800" b="1" spc="-5" dirty="0">
                <a:latin typeface="Arial"/>
                <a:cs typeface="Arial"/>
              </a:rPr>
              <a:t>одно </a:t>
            </a:r>
            <a:r>
              <a:rPr sz="1800" b="1" dirty="0">
                <a:latin typeface="Arial"/>
                <a:cs typeface="Arial"/>
              </a:rPr>
              <a:t>из  </a:t>
            </a:r>
            <a:r>
              <a:rPr sz="1800" b="1" spc="-15" dirty="0">
                <a:latin typeface="Arial"/>
                <a:cs typeface="Arial"/>
              </a:rPr>
              <a:t>таких условий. </a:t>
            </a:r>
            <a:r>
              <a:rPr sz="1800" b="1" spc="-5" dirty="0"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FF0033"/>
                </a:solidFill>
                <a:latin typeface="Arial"/>
                <a:cs typeface="Arial"/>
              </a:rPr>
              <a:t>общая </a:t>
            </a:r>
            <a:r>
              <a:rPr sz="1800" b="1" spc="-10" dirty="0">
                <a:solidFill>
                  <a:srgbClr val="FF0033"/>
                </a:solidFill>
                <a:latin typeface="Arial"/>
                <a:cs typeface="Arial"/>
              </a:rPr>
              <a:t>норма</a:t>
            </a:r>
            <a:r>
              <a:rPr sz="1800" b="1" u="sng" spc="-10" dirty="0">
                <a:solidFill>
                  <a:srgbClr val="FF0033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для</a:t>
            </a:r>
            <a:r>
              <a:rPr sz="1800" b="1" u="sng" spc="140" dirty="0"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5" dirty="0"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всех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u="sng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финансовых</a:t>
            </a:r>
            <a:r>
              <a:rPr sz="18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услуг</a:t>
            </a:r>
            <a:r>
              <a:rPr sz="1800" b="1" spc="-2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В рекламе </a:t>
            </a:r>
            <a:r>
              <a:rPr sz="1800" b="1" spc="-15" dirty="0">
                <a:solidFill>
                  <a:srgbClr val="FF0033"/>
                </a:solidFill>
                <a:latin typeface="Arial"/>
                <a:cs typeface="Arial"/>
              </a:rPr>
              <a:t>кредитов </a:t>
            </a:r>
            <a:r>
              <a:rPr sz="1800" b="1" dirty="0">
                <a:latin typeface="Arial"/>
                <a:cs typeface="Arial"/>
              </a:rPr>
              <a:t>при </a:t>
            </a:r>
            <a:r>
              <a:rPr sz="1800" b="1" spc="-5" dirty="0">
                <a:latin typeface="Arial"/>
                <a:cs typeface="Arial"/>
              </a:rPr>
              <a:t>указании </a:t>
            </a:r>
            <a:r>
              <a:rPr sz="1800" b="1" spc="-35" dirty="0">
                <a:latin typeface="Arial"/>
                <a:cs typeface="Arial"/>
              </a:rPr>
              <a:t>хотя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бы</a:t>
            </a:r>
            <a:endParaRPr sz="1800">
              <a:latin typeface="Arial"/>
              <a:cs typeface="Arial"/>
            </a:endParaRPr>
          </a:p>
          <a:p>
            <a:pPr marL="13335" marR="26098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одного </a:t>
            </a:r>
            <a:r>
              <a:rPr sz="1800" b="1" spc="-15" dirty="0">
                <a:latin typeface="Arial"/>
                <a:cs typeface="Arial"/>
              </a:rPr>
              <a:t>условия, влияющего </a:t>
            </a:r>
            <a:r>
              <a:rPr sz="1800" b="1" dirty="0">
                <a:latin typeface="Arial"/>
                <a:cs typeface="Arial"/>
              </a:rPr>
              <a:t>на </a:t>
            </a:r>
            <a:r>
              <a:rPr sz="1800" b="1" spc="-15" dirty="0">
                <a:latin typeface="Arial"/>
                <a:cs typeface="Arial"/>
              </a:rPr>
              <a:t>его стоимость,  должны </a:t>
            </a:r>
            <a:r>
              <a:rPr sz="1800" b="1" spc="-10" dirty="0">
                <a:latin typeface="Arial"/>
                <a:cs typeface="Arial"/>
              </a:rPr>
              <a:t>указываться </a:t>
            </a:r>
            <a:r>
              <a:rPr sz="1800" b="1" spc="-20" dirty="0">
                <a:latin typeface="Arial"/>
                <a:cs typeface="Arial"/>
              </a:rPr>
              <a:t>все </a:t>
            </a:r>
            <a:r>
              <a:rPr sz="1800" b="1" spc="-10" dirty="0">
                <a:latin typeface="Arial"/>
                <a:cs typeface="Arial"/>
              </a:rPr>
              <a:t>остальные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условия,</a:t>
            </a:r>
            <a:endParaRPr sz="1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определяющие фактическую </a:t>
            </a:r>
            <a:r>
              <a:rPr sz="1800" b="1" spc="-15" dirty="0">
                <a:latin typeface="Arial"/>
                <a:cs typeface="Arial"/>
              </a:rPr>
              <a:t>стоимость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кредита</a:t>
            </a:r>
            <a:endParaRPr sz="1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590"/>
              </a:spcBef>
            </a:pPr>
            <a:r>
              <a:rPr sz="1800" b="1" spc="-5" dirty="0">
                <a:latin typeface="Arial"/>
                <a:cs typeface="Arial"/>
              </a:rPr>
              <a:t>для </a:t>
            </a:r>
            <a:r>
              <a:rPr sz="1800" b="1" spc="-15" dirty="0">
                <a:latin typeface="Arial"/>
                <a:cs typeface="Arial"/>
              </a:rPr>
              <a:t>заемщика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10" dirty="0">
                <a:latin typeface="Arial"/>
                <a:cs typeface="Arial"/>
              </a:rPr>
              <a:t>влияющие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неё.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743" y="999744"/>
            <a:ext cx="3528059" cy="2494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2500" y="3572255"/>
            <a:ext cx="1825752" cy="3000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51467" y="6603286"/>
            <a:ext cx="429259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ts val="1864"/>
                </a:lnSpc>
              </a:pPr>
              <a:t>2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269" y="168402"/>
            <a:ext cx="4248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Реклама </a:t>
            </a:r>
            <a:r>
              <a:rPr spc="-5" dirty="0"/>
              <a:t>финансовых</a:t>
            </a:r>
            <a:r>
              <a:rPr spc="-15" dirty="0"/>
              <a:t> </a:t>
            </a:r>
            <a:r>
              <a:rPr spc="-30" dirty="0"/>
              <a:t>услуг</a:t>
            </a:r>
          </a:p>
        </p:txBody>
      </p:sp>
      <p:sp>
        <p:nvSpPr>
          <p:cNvPr id="3" name="object 3"/>
          <p:cNvSpPr/>
          <p:nvPr/>
        </p:nvSpPr>
        <p:spPr>
          <a:xfrm>
            <a:off x="3238500" y="1857755"/>
            <a:ext cx="4072254" cy="715010"/>
          </a:xfrm>
          <a:custGeom>
            <a:avLst/>
            <a:gdLst/>
            <a:ahLst/>
            <a:cxnLst/>
            <a:rect l="l" t="t" r="r" b="b"/>
            <a:pathLst>
              <a:path w="4072254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3953002" y="0"/>
                </a:lnTo>
                <a:lnTo>
                  <a:pt x="3999368" y="9362"/>
                </a:lnTo>
                <a:lnTo>
                  <a:pt x="4037234" y="34893"/>
                </a:lnTo>
                <a:lnTo>
                  <a:pt x="4062765" y="72759"/>
                </a:lnTo>
                <a:lnTo>
                  <a:pt x="4072128" y="119126"/>
                </a:lnTo>
                <a:lnTo>
                  <a:pt x="4072128" y="595630"/>
                </a:lnTo>
                <a:lnTo>
                  <a:pt x="4062765" y="641996"/>
                </a:lnTo>
                <a:lnTo>
                  <a:pt x="4037234" y="679862"/>
                </a:lnTo>
                <a:lnTo>
                  <a:pt x="3999368" y="705393"/>
                </a:lnTo>
                <a:lnTo>
                  <a:pt x="3953002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ln w="57912">
            <a:solidFill>
              <a:srgbClr val="88A3A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093" y="1168653"/>
            <a:ext cx="5478780" cy="120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Наименование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лица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Кр</a:t>
            </a:r>
            <a:r>
              <a:rPr sz="2000" spc="-50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д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ты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627" y="2857500"/>
            <a:ext cx="4072254" cy="1643380"/>
          </a:xfrm>
          <a:custGeom>
            <a:avLst/>
            <a:gdLst/>
            <a:ahLst/>
            <a:cxnLst/>
            <a:rect l="l" t="t" r="r" b="b"/>
            <a:pathLst>
              <a:path w="4072254" h="1643379">
                <a:moveTo>
                  <a:pt x="0" y="273812"/>
                </a:moveTo>
                <a:lnTo>
                  <a:pt x="4411" y="224584"/>
                </a:lnTo>
                <a:lnTo>
                  <a:pt x="17130" y="178256"/>
                </a:lnTo>
                <a:lnTo>
                  <a:pt x="37384" y="135598"/>
                </a:lnTo>
                <a:lnTo>
                  <a:pt x="64398" y="97384"/>
                </a:lnTo>
                <a:lnTo>
                  <a:pt x="97399" y="64385"/>
                </a:lnTo>
                <a:lnTo>
                  <a:pt x="135615" y="37375"/>
                </a:lnTo>
                <a:lnTo>
                  <a:pt x="178271" y="17126"/>
                </a:lnTo>
                <a:lnTo>
                  <a:pt x="224594" y="4410"/>
                </a:lnTo>
                <a:lnTo>
                  <a:pt x="273812" y="0"/>
                </a:lnTo>
                <a:lnTo>
                  <a:pt x="3798316" y="0"/>
                </a:lnTo>
                <a:lnTo>
                  <a:pt x="3847543" y="4410"/>
                </a:lnTo>
                <a:lnTo>
                  <a:pt x="3893871" y="17126"/>
                </a:lnTo>
                <a:lnTo>
                  <a:pt x="3936529" y="37375"/>
                </a:lnTo>
                <a:lnTo>
                  <a:pt x="3974743" y="64385"/>
                </a:lnTo>
                <a:lnTo>
                  <a:pt x="4007742" y="97384"/>
                </a:lnTo>
                <a:lnTo>
                  <a:pt x="4034752" y="135598"/>
                </a:lnTo>
                <a:lnTo>
                  <a:pt x="4055001" y="178256"/>
                </a:lnTo>
                <a:lnTo>
                  <a:pt x="4067717" y="224584"/>
                </a:lnTo>
                <a:lnTo>
                  <a:pt x="4072128" y="273812"/>
                </a:lnTo>
                <a:lnTo>
                  <a:pt x="4072128" y="1369060"/>
                </a:lnTo>
                <a:lnTo>
                  <a:pt x="4067717" y="1418287"/>
                </a:lnTo>
                <a:lnTo>
                  <a:pt x="4055001" y="1464615"/>
                </a:lnTo>
                <a:lnTo>
                  <a:pt x="4034752" y="1507273"/>
                </a:lnTo>
                <a:lnTo>
                  <a:pt x="4007742" y="1545487"/>
                </a:lnTo>
                <a:lnTo>
                  <a:pt x="3974743" y="1578486"/>
                </a:lnTo>
                <a:lnTo>
                  <a:pt x="3936529" y="1605496"/>
                </a:lnTo>
                <a:lnTo>
                  <a:pt x="3893871" y="1625745"/>
                </a:lnTo>
                <a:lnTo>
                  <a:pt x="3847543" y="1638461"/>
                </a:lnTo>
                <a:lnTo>
                  <a:pt x="3798316" y="1642872"/>
                </a:lnTo>
                <a:lnTo>
                  <a:pt x="273812" y="1642872"/>
                </a:lnTo>
                <a:lnTo>
                  <a:pt x="224594" y="1638461"/>
                </a:lnTo>
                <a:lnTo>
                  <a:pt x="178271" y="1625745"/>
                </a:lnTo>
                <a:lnTo>
                  <a:pt x="135615" y="1605496"/>
                </a:lnTo>
                <a:lnTo>
                  <a:pt x="97399" y="1578486"/>
                </a:lnTo>
                <a:lnTo>
                  <a:pt x="64398" y="1545487"/>
                </a:lnTo>
                <a:lnTo>
                  <a:pt x="37384" y="1507273"/>
                </a:lnTo>
                <a:lnTo>
                  <a:pt x="17130" y="1464615"/>
                </a:lnTo>
                <a:lnTo>
                  <a:pt x="4411" y="1418287"/>
                </a:lnTo>
                <a:lnTo>
                  <a:pt x="0" y="1369060"/>
                </a:lnTo>
                <a:lnTo>
                  <a:pt x="0" y="273812"/>
                </a:lnTo>
                <a:close/>
              </a:path>
            </a:pathLst>
          </a:custGeom>
          <a:ln w="57912">
            <a:solidFill>
              <a:srgbClr val="88A3A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151" y="2963672"/>
            <a:ext cx="35591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Обязательно указание</a:t>
            </a:r>
            <a:endParaRPr sz="2000">
              <a:latin typeface="Arial"/>
              <a:cs typeface="Arial"/>
            </a:endParaRPr>
          </a:p>
          <a:p>
            <a:pPr marL="12700" marR="5080" indent="630555">
              <a:lnSpc>
                <a:spcPct val="100000"/>
              </a:lnSpc>
            </a:pPr>
            <a:r>
              <a:rPr sz="20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Основные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расходы  </a:t>
            </a:r>
            <a:r>
              <a:rPr sz="2000" spc="-5" dirty="0">
                <a:latin typeface="Arial"/>
                <a:cs typeface="Arial"/>
              </a:rPr>
              <a:t>(сумма, </a:t>
            </a:r>
            <a:r>
              <a:rPr sz="2000" dirty="0">
                <a:latin typeface="Arial"/>
                <a:cs typeface="Arial"/>
              </a:rPr>
              <a:t>срок, ставка,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включая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комиссии)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52871" y="2857500"/>
            <a:ext cx="4072254" cy="2071370"/>
          </a:xfrm>
          <a:custGeom>
            <a:avLst/>
            <a:gdLst/>
            <a:ahLst/>
            <a:cxnLst/>
            <a:rect l="l" t="t" r="r" b="b"/>
            <a:pathLst>
              <a:path w="4072254" h="2071370">
                <a:moveTo>
                  <a:pt x="0" y="345186"/>
                </a:moveTo>
                <a:lnTo>
                  <a:pt x="3151" y="298349"/>
                </a:lnTo>
                <a:lnTo>
                  <a:pt x="12331" y="253426"/>
                </a:lnTo>
                <a:lnTo>
                  <a:pt x="27128" y="210829"/>
                </a:lnTo>
                <a:lnTo>
                  <a:pt x="47131" y="170970"/>
                </a:lnTo>
                <a:lnTo>
                  <a:pt x="71928" y="134259"/>
                </a:lnTo>
                <a:lnTo>
                  <a:pt x="101107" y="101107"/>
                </a:lnTo>
                <a:lnTo>
                  <a:pt x="134259" y="71928"/>
                </a:lnTo>
                <a:lnTo>
                  <a:pt x="170970" y="47131"/>
                </a:lnTo>
                <a:lnTo>
                  <a:pt x="210829" y="27128"/>
                </a:lnTo>
                <a:lnTo>
                  <a:pt x="253426" y="12331"/>
                </a:lnTo>
                <a:lnTo>
                  <a:pt x="298349" y="3151"/>
                </a:lnTo>
                <a:lnTo>
                  <a:pt x="345186" y="0"/>
                </a:lnTo>
                <a:lnTo>
                  <a:pt x="3726942" y="0"/>
                </a:lnTo>
                <a:lnTo>
                  <a:pt x="3773778" y="3151"/>
                </a:lnTo>
                <a:lnTo>
                  <a:pt x="3818701" y="12331"/>
                </a:lnTo>
                <a:lnTo>
                  <a:pt x="3861298" y="27128"/>
                </a:lnTo>
                <a:lnTo>
                  <a:pt x="3901157" y="47131"/>
                </a:lnTo>
                <a:lnTo>
                  <a:pt x="3937868" y="71928"/>
                </a:lnTo>
                <a:lnTo>
                  <a:pt x="3971020" y="101107"/>
                </a:lnTo>
                <a:lnTo>
                  <a:pt x="4000199" y="134259"/>
                </a:lnTo>
                <a:lnTo>
                  <a:pt x="4024996" y="170970"/>
                </a:lnTo>
                <a:lnTo>
                  <a:pt x="4044999" y="210829"/>
                </a:lnTo>
                <a:lnTo>
                  <a:pt x="4059796" y="253426"/>
                </a:lnTo>
                <a:lnTo>
                  <a:pt x="4068976" y="298349"/>
                </a:lnTo>
                <a:lnTo>
                  <a:pt x="4072128" y="345186"/>
                </a:lnTo>
                <a:lnTo>
                  <a:pt x="4072128" y="1725930"/>
                </a:lnTo>
                <a:lnTo>
                  <a:pt x="4068976" y="1772766"/>
                </a:lnTo>
                <a:lnTo>
                  <a:pt x="4059796" y="1817689"/>
                </a:lnTo>
                <a:lnTo>
                  <a:pt x="4044999" y="1860286"/>
                </a:lnTo>
                <a:lnTo>
                  <a:pt x="4024996" y="1900145"/>
                </a:lnTo>
                <a:lnTo>
                  <a:pt x="4000199" y="1936856"/>
                </a:lnTo>
                <a:lnTo>
                  <a:pt x="3971020" y="1970008"/>
                </a:lnTo>
                <a:lnTo>
                  <a:pt x="3937868" y="1999187"/>
                </a:lnTo>
                <a:lnTo>
                  <a:pt x="3901157" y="2023984"/>
                </a:lnTo>
                <a:lnTo>
                  <a:pt x="3861298" y="2043987"/>
                </a:lnTo>
                <a:lnTo>
                  <a:pt x="3818701" y="2058784"/>
                </a:lnTo>
                <a:lnTo>
                  <a:pt x="3773778" y="2067964"/>
                </a:lnTo>
                <a:lnTo>
                  <a:pt x="3726942" y="2071116"/>
                </a:lnTo>
                <a:lnTo>
                  <a:pt x="345186" y="2071116"/>
                </a:lnTo>
                <a:lnTo>
                  <a:pt x="298349" y="2067964"/>
                </a:lnTo>
                <a:lnTo>
                  <a:pt x="253426" y="2058784"/>
                </a:lnTo>
                <a:lnTo>
                  <a:pt x="210829" y="2043987"/>
                </a:lnTo>
                <a:lnTo>
                  <a:pt x="170970" y="2023984"/>
                </a:lnTo>
                <a:lnTo>
                  <a:pt x="134259" y="1999187"/>
                </a:lnTo>
                <a:lnTo>
                  <a:pt x="101107" y="1970008"/>
                </a:lnTo>
                <a:lnTo>
                  <a:pt x="71928" y="1936856"/>
                </a:lnTo>
                <a:lnTo>
                  <a:pt x="47131" y="1900145"/>
                </a:lnTo>
                <a:lnTo>
                  <a:pt x="27128" y="1860286"/>
                </a:lnTo>
                <a:lnTo>
                  <a:pt x="12331" y="1817689"/>
                </a:lnTo>
                <a:lnTo>
                  <a:pt x="3151" y="1772766"/>
                </a:lnTo>
                <a:lnTo>
                  <a:pt x="0" y="1725930"/>
                </a:lnTo>
                <a:lnTo>
                  <a:pt x="0" y="345186"/>
                </a:lnTo>
                <a:close/>
              </a:path>
            </a:pathLst>
          </a:custGeom>
          <a:ln w="57912">
            <a:solidFill>
              <a:srgbClr val="88A3A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73622" y="2984754"/>
            <a:ext cx="323215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Необязательно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указание,  </a:t>
            </a:r>
            <a:r>
              <a:rPr sz="2000" b="1" spc="-20" dirty="0">
                <a:latin typeface="Arial"/>
                <a:cs typeface="Arial"/>
              </a:rPr>
              <a:t>достаточно </a:t>
            </a:r>
            <a:r>
              <a:rPr sz="2000" b="1" spc="-5" dirty="0">
                <a:latin typeface="Arial"/>
                <a:cs typeface="Arial"/>
              </a:rPr>
              <a:t>перечислить  </a:t>
            </a:r>
            <a:r>
              <a:rPr sz="200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Дополнительные</a:t>
            </a: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расходы  </a:t>
            </a:r>
            <a:r>
              <a:rPr sz="2000" spc="-5" dirty="0">
                <a:latin typeface="Arial"/>
                <a:cs typeface="Arial"/>
              </a:rPr>
              <a:t>(страхование, услуги  </a:t>
            </a:r>
            <a:r>
              <a:rPr sz="2000" spc="-15" dirty="0">
                <a:latin typeface="Arial"/>
                <a:cs typeface="Arial"/>
              </a:rPr>
              <a:t>нотариуса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т.п.)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52871" y="5358384"/>
            <a:ext cx="4072254" cy="1000125"/>
          </a:xfrm>
          <a:custGeom>
            <a:avLst/>
            <a:gdLst/>
            <a:ahLst/>
            <a:cxnLst/>
            <a:rect l="l" t="t" r="r" b="b"/>
            <a:pathLst>
              <a:path w="4072254" h="1000125">
                <a:moveTo>
                  <a:pt x="0" y="166623"/>
                </a:moveTo>
                <a:lnTo>
                  <a:pt x="5948" y="122310"/>
                </a:lnTo>
                <a:lnTo>
                  <a:pt x="22737" y="82502"/>
                </a:lnTo>
                <a:lnTo>
                  <a:pt x="48783" y="48783"/>
                </a:lnTo>
                <a:lnTo>
                  <a:pt x="82502" y="22737"/>
                </a:lnTo>
                <a:lnTo>
                  <a:pt x="122310" y="5948"/>
                </a:lnTo>
                <a:lnTo>
                  <a:pt x="166624" y="0"/>
                </a:lnTo>
                <a:lnTo>
                  <a:pt x="3905504" y="0"/>
                </a:lnTo>
                <a:lnTo>
                  <a:pt x="3949817" y="5948"/>
                </a:lnTo>
                <a:lnTo>
                  <a:pt x="3989625" y="22737"/>
                </a:lnTo>
                <a:lnTo>
                  <a:pt x="4023344" y="48783"/>
                </a:lnTo>
                <a:lnTo>
                  <a:pt x="4049390" y="82502"/>
                </a:lnTo>
                <a:lnTo>
                  <a:pt x="4066179" y="122310"/>
                </a:lnTo>
                <a:lnTo>
                  <a:pt x="4072128" y="166623"/>
                </a:lnTo>
                <a:lnTo>
                  <a:pt x="4072128" y="833119"/>
                </a:lnTo>
                <a:lnTo>
                  <a:pt x="4066179" y="877415"/>
                </a:lnTo>
                <a:lnTo>
                  <a:pt x="4049390" y="917218"/>
                </a:lnTo>
                <a:lnTo>
                  <a:pt x="4023344" y="950941"/>
                </a:lnTo>
                <a:lnTo>
                  <a:pt x="3989625" y="976995"/>
                </a:lnTo>
                <a:lnTo>
                  <a:pt x="3949817" y="993792"/>
                </a:lnTo>
                <a:lnTo>
                  <a:pt x="3905504" y="999743"/>
                </a:lnTo>
                <a:lnTo>
                  <a:pt x="166624" y="999743"/>
                </a:lnTo>
                <a:lnTo>
                  <a:pt x="122310" y="993792"/>
                </a:lnTo>
                <a:lnTo>
                  <a:pt x="82502" y="976995"/>
                </a:lnTo>
                <a:lnTo>
                  <a:pt x="48783" y="950941"/>
                </a:lnTo>
                <a:lnTo>
                  <a:pt x="22737" y="917218"/>
                </a:lnTo>
                <a:lnTo>
                  <a:pt x="5948" y="877415"/>
                </a:lnTo>
                <a:lnTo>
                  <a:pt x="0" y="833119"/>
                </a:lnTo>
                <a:lnTo>
                  <a:pt x="0" y="166623"/>
                </a:lnTo>
                <a:close/>
              </a:path>
            </a:pathLst>
          </a:custGeom>
          <a:ln w="57912">
            <a:solidFill>
              <a:srgbClr val="88A3A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2903" y="5381650"/>
            <a:ext cx="30537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Arial"/>
                <a:cs typeface="Arial"/>
              </a:rPr>
              <a:t>Условия </a:t>
            </a:r>
            <a:r>
              <a:rPr sz="2000" spc="-5" dirty="0">
                <a:latin typeface="Arial"/>
                <a:cs typeface="Arial"/>
              </a:rPr>
              <a:t>при нарушении  условий </a:t>
            </a:r>
            <a:r>
              <a:rPr sz="2000" spc="-15" dirty="0">
                <a:latin typeface="Arial"/>
                <a:cs typeface="Arial"/>
              </a:rPr>
              <a:t>договора </a:t>
            </a:r>
            <a:r>
              <a:rPr sz="2000" dirty="0">
                <a:latin typeface="Arial"/>
                <a:cs typeface="Arial"/>
              </a:rPr>
              <a:t>–  </a:t>
            </a:r>
            <a:r>
              <a:rPr sz="2000" spc="-20" dirty="0">
                <a:latin typeface="Arial"/>
                <a:cs typeface="Arial"/>
              </a:rPr>
              <a:t>необязательно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указывать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4255" y="4858511"/>
            <a:ext cx="4072254" cy="1643380"/>
          </a:xfrm>
          <a:custGeom>
            <a:avLst/>
            <a:gdLst/>
            <a:ahLst/>
            <a:cxnLst/>
            <a:rect l="l" t="t" r="r" b="b"/>
            <a:pathLst>
              <a:path w="4072254" h="1643379">
                <a:moveTo>
                  <a:pt x="0" y="273812"/>
                </a:moveTo>
                <a:lnTo>
                  <a:pt x="4411" y="224584"/>
                </a:lnTo>
                <a:lnTo>
                  <a:pt x="17130" y="178256"/>
                </a:lnTo>
                <a:lnTo>
                  <a:pt x="37384" y="135598"/>
                </a:lnTo>
                <a:lnTo>
                  <a:pt x="64398" y="97384"/>
                </a:lnTo>
                <a:lnTo>
                  <a:pt x="97399" y="64385"/>
                </a:lnTo>
                <a:lnTo>
                  <a:pt x="135615" y="37375"/>
                </a:lnTo>
                <a:lnTo>
                  <a:pt x="178271" y="17126"/>
                </a:lnTo>
                <a:lnTo>
                  <a:pt x="224594" y="4410"/>
                </a:lnTo>
                <a:lnTo>
                  <a:pt x="273812" y="0"/>
                </a:lnTo>
                <a:lnTo>
                  <a:pt x="3798316" y="0"/>
                </a:lnTo>
                <a:lnTo>
                  <a:pt x="3847543" y="4410"/>
                </a:lnTo>
                <a:lnTo>
                  <a:pt x="3893871" y="17126"/>
                </a:lnTo>
                <a:lnTo>
                  <a:pt x="3936529" y="37375"/>
                </a:lnTo>
                <a:lnTo>
                  <a:pt x="3974743" y="64385"/>
                </a:lnTo>
                <a:lnTo>
                  <a:pt x="4007742" y="97384"/>
                </a:lnTo>
                <a:lnTo>
                  <a:pt x="4034752" y="135598"/>
                </a:lnTo>
                <a:lnTo>
                  <a:pt x="4055001" y="178256"/>
                </a:lnTo>
                <a:lnTo>
                  <a:pt x="4067717" y="224584"/>
                </a:lnTo>
                <a:lnTo>
                  <a:pt x="4072128" y="273812"/>
                </a:lnTo>
                <a:lnTo>
                  <a:pt x="4072128" y="1369047"/>
                </a:lnTo>
                <a:lnTo>
                  <a:pt x="4067717" y="1418268"/>
                </a:lnTo>
                <a:lnTo>
                  <a:pt x="4055001" y="1464594"/>
                </a:lnTo>
                <a:lnTo>
                  <a:pt x="4034752" y="1507252"/>
                </a:lnTo>
                <a:lnTo>
                  <a:pt x="4007742" y="1545470"/>
                </a:lnTo>
                <a:lnTo>
                  <a:pt x="3974743" y="1578472"/>
                </a:lnTo>
                <a:lnTo>
                  <a:pt x="3936529" y="1605487"/>
                </a:lnTo>
                <a:lnTo>
                  <a:pt x="3893871" y="1625741"/>
                </a:lnTo>
                <a:lnTo>
                  <a:pt x="3847543" y="1638460"/>
                </a:lnTo>
                <a:lnTo>
                  <a:pt x="3798316" y="1642872"/>
                </a:lnTo>
                <a:lnTo>
                  <a:pt x="273812" y="1642872"/>
                </a:lnTo>
                <a:lnTo>
                  <a:pt x="224594" y="1638460"/>
                </a:lnTo>
                <a:lnTo>
                  <a:pt x="178271" y="1625741"/>
                </a:lnTo>
                <a:lnTo>
                  <a:pt x="135615" y="1605487"/>
                </a:lnTo>
                <a:lnTo>
                  <a:pt x="97399" y="1578472"/>
                </a:lnTo>
                <a:lnTo>
                  <a:pt x="64398" y="1545470"/>
                </a:lnTo>
                <a:lnTo>
                  <a:pt x="37384" y="1507252"/>
                </a:lnTo>
                <a:lnTo>
                  <a:pt x="17130" y="1464594"/>
                </a:lnTo>
                <a:lnTo>
                  <a:pt x="4411" y="1418268"/>
                </a:lnTo>
                <a:lnTo>
                  <a:pt x="0" y="1369047"/>
                </a:lnTo>
                <a:lnTo>
                  <a:pt x="0" y="273812"/>
                </a:lnTo>
                <a:close/>
              </a:path>
            </a:pathLst>
          </a:custGeom>
          <a:ln w="57912">
            <a:solidFill>
              <a:srgbClr val="88A3A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03452" y="5203063"/>
            <a:ext cx="27165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Arial"/>
                <a:cs typeface="Arial"/>
              </a:rPr>
              <a:t>Условия </a:t>
            </a:r>
            <a:r>
              <a:rPr sz="2000" spc="-15" dirty="0">
                <a:latin typeface="Arial"/>
                <a:cs typeface="Arial"/>
              </a:rPr>
              <a:t>должны </a:t>
            </a:r>
            <a:r>
              <a:rPr sz="2000" dirty="0">
                <a:latin typeface="Arial"/>
                <a:cs typeface="Arial"/>
              </a:rPr>
              <a:t>быть 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воспринимаемые</a:t>
            </a:r>
            <a:r>
              <a:rPr sz="2000" spc="-10" dirty="0">
                <a:latin typeface="Arial"/>
                <a:cs typeface="Arial"/>
              </a:rPr>
              <a:t>:  </a:t>
            </a:r>
            <a:r>
              <a:rPr sz="2000" spc="-5" dirty="0">
                <a:latin typeface="Arial"/>
                <a:cs typeface="Arial"/>
              </a:rPr>
              <a:t>размер,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контрастность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51467" y="6603286"/>
            <a:ext cx="429259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ts val="1864"/>
                </a:lnSpc>
              </a:pPr>
              <a:t>3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6880" y="89103"/>
            <a:ext cx="4951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Реклама </a:t>
            </a:r>
            <a:r>
              <a:rPr sz="2800" spc="-5" dirty="0"/>
              <a:t>финансовых</a:t>
            </a:r>
            <a:r>
              <a:rPr sz="2800" spc="-10" dirty="0"/>
              <a:t> </a:t>
            </a:r>
            <a:r>
              <a:rPr sz="2800" spc="-35" dirty="0"/>
              <a:t>услуг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9451467" y="6603286"/>
            <a:ext cx="429259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ts val="1864"/>
                </a:lnSpc>
              </a:pPr>
              <a:t>4</a:t>
            </a:fld>
            <a:endParaRPr sz="160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3073458" cy="3989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06" y="1447800"/>
            <a:ext cx="2990923" cy="39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6880" y="89103"/>
            <a:ext cx="4951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Реклама </a:t>
            </a:r>
            <a:r>
              <a:rPr sz="2800" spc="-5" dirty="0"/>
              <a:t>финансовых</a:t>
            </a:r>
            <a:r>
              <a:rPr sz="2800" spc="-10" dirty="0"/>
              <a:t> </a:t>
            </a:r>
            <a:r>
              <a:rPr sz="2800" spc="-35" dirty="0"/>
              <a:t>услуг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9451467" y="6603286"/>
            <a:ext cx="429259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ts val="1864"/>
                </a:lnSpc>
              </a:pPr>
              <a:t>5</a:t>
            </a:fld>
            <a:endParaRPr sz="160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45" y="2133600"/>
            <a:ext cx="4393059" cy="3200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2913951" cy="41148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6880" y="89103"/>
            <a:ext cx="4951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Реклама </a:t>
            </a:r>
            <a:r>
              <a:rPr sz="2800" spc="-5" dirty="0"/>
              <a:t>финансовых</a:t>
            </a:r>
            <a:r>
              <a:rPr sz="2800" spc="-10" dirty="0"/>
              <a:t> </a:t>
            </a:r>
            <a:r>
              <a:rPr sz="2800" spc="-35" dirty="0"/>
              <a:t>услуг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9451467" y="6603286"/>
            <a:ext cx="429259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ts val="1864"/>
                </a:lnSpc>
              </a:pPr>
              <a:t>6</a:t>
            </a:fld>
            <a:endParaRPr sz="1600">
              <a:latin typeface="Arial"/>
              <a:cs typeface="Arial"/>
            </a:endParaRPr>
          </a:p>
        </p:txBody>
      </p:sp>
      <p:pic>
        <p:nvPicPr>
          <p:cNvPr id="1026" name="Picture 2" descr="фото_с_банкомата_03_июня_2022-165657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80" y="1447800"/>
            <a:ext cx="41243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57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3581400"/>
            <a:ext cx="5663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33399"/>
                </a:solidFill>
              </a:rPr>
              <a:t>Спасибо </a:t>
            </a:r>
            <a:r>
              <a:rPr sz="4000" spc="-25" dirty="0">
                <a:solidFill>
                  <a:srgbClr val="333399"/>
                </a:solidFill>
              </a:rPr>
              <a:t>за</a:t>
            </a:r>
            <a:r>
              <a:rPr sz="4000" spc="-50" dirty="0">
                <a:solidFill>
                  <a:srgbClr val="333399"/>
                </a:solidFill>
              </a:rPr>
              <a:t> </a:t>
            </a:r>
            <a:r>
              <a:rPr sz="4000" spc="-10" dirty="0">
                <a:solidFill>
                  <a:srgbClr val="333399"/>
                </a:solidFill>
              </a:rPr>
              <a:t>внимание!</a:t>
            </a:r>
            <a:endParaRPr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192</Words>
  <Application>Microsoft Office PowerPoint</Application>
  <PresentationFormat>Лист A4 (210x297 мм)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Контроль в сфере финансовой рекламы</vt:lpstr>
      <vt:lpstr>Реклама финансовых услуг</vt:lpstr>
      <vt:lpstr>Реклама финансовых услуг</vt:lpstr>
      <vt:lpstr>Реклама финансовых услуг</vt:lpstr>
      <vt:lpstr>Реклама финансовых услуг</vt:lpstr>
      <vt:lpstr>Реклама финансовых услуг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Юлия Геннадьевна Тарасова</cp:lastModifiedBy>
  <cp:revision>26</cp:revision>
  <dcterms:created xsi:type="dcterms:W3CDTF">2019-05-23T11:16:37Z</dcterms:created>
  <dcterms:modified xsi:type="dcterms:W3CDTF">2022-10-27T08:38:17Z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2019-05-23T00:00:00Z</vt:filetime>
  </property>
</Properties>
</file>