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3" r:id="rId3"/>
    <p:sldId id="320" r:id="rId4"/>
    <p:sldId id="324" r:id="rId5"/>
    <p:sldId id="325" r:id="rId6"/>
    <p:sldId id="332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B0CDAC-5D03-4A0C-915F-0C2F2F1F1CE7}">
          <p14:sldIdLst>
            <p14:sldId id="316"/>
            <p14:sldId id="323"/>
            <p14:sldId id="320"/>
            <p14:sldId id="324"/>
            <p14:sldId id="325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A5A5A5"/>
    <a:srgbClr val="EAEAEA"/>
    <a:srgbClr val="89AD60"/>
    <a:srgbClr val="9C9C9C"/>
    <a:srgbClr val="E7E6E6"/>
    <a:srgbClr val="86A95E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8ADD00-4AE3-48ED-A870-2BAEFB14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9C6113-447B-4DCA-BEE6-693415CAB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AE49A7-6B4B-47F8-B3F2-D4250082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BA66FE-113D-4934-96AB-B660280B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1280A7-EDDC-4EED-9026-58A70921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434CAB-5774-4293-BEBB-2C1EB17B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E41767-4700-4922-B6A2-7F05B005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BF899D-5316-446C-97F9-6F5CAF3A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7E122B-16CC-4ED1-922E-DF2D1223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AFBF61-6966-4C0A-9C3C-691E1BB0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FF78381-B3E2-448C-BE75-4BACCC7AB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C7D9E24-5FFE-427C-AA66-F24BBA443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274088-660C-4138-A7EF-B1A6D992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C7DCAC-0D79-4D46-831A-AD114352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5FB892-7879-42DA-AF18-D5F5CCE3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E58455-0EEF-4C48-A67E-82CAA5C3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22988F-3C2B-430C-9A32-004DBD24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4C4C3C-0899-4F00-8215-2BBE0B63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140913-791E-45FB-8CD0-4F442A44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D48E3A-9C3F-4234-B782-6BF7F264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E4D737-083C-4855-8BB5-F2C3D214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3CA276-BA64-495B-847D-87F88C066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4D31A8-1AFE-4E19-8B9B-D34CA3EE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45ACAA-5B00-4FA7-B4BC-46CF7270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FF461C-F6C1-4387-B282-D7BB8A26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6D4F1-E3C3-4EAA-B265-BFE2443A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8BC7DA-1E5B-437B-A879-EE2AADF32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A1AEDC-01D9-4261-B1D2-4FA03DB25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4238AB-CE68-4130-995E-34447D38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8EE7F0-7A91-479C-8004-E170537C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2AE5CEE-AEAC-47B0-9BC1-F8C04003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39402C-C2AA-4E39-94EE-DAF4E30F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7518DD-7226-4CD5-B512-C2CD0656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0719A5-9F5B-47A7-9EF5-11133CCE5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07945B2-11D5-4019-A910-C7C5D80C1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594CB-E89F-4EF5-A71E-674E70D46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8D7D3B-E9A3-4293-8112-627CD79B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4B8E705-6862-4183-850D-30AAA84D4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EF9C62E-2D8C-406D-B176-7250EA40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1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B88222-5C38-418B-A6A6-2754C076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47E7F46-8BDD-4B14-8F0A-584D90F0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B3B051C-05C4-4197-8643-CC948C6F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768460A-917E-456E-AD00-00463152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E26C105-0173-43D1-91AF-3E4E57A4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7DC2084-D0CC-40C1-B823-9A64704C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9DFADB-085E-4B3B-B929-7F845485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0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DE5A90-CF1F-4F9D-8E11-9CC15064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5DD913-A61D-4520-8EE9-F53519E2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A139DA-7209-44D8-B264-01BC92CFF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951E7D-B76F-4E38-9F30-807CCDAF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6CFFD5-30BD-45AC-B694-CF57A31C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B3ABB7-2EC8-4AE7-994A-969AA1A6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7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A4D58F-3415-471E-8F07-3C22223A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E555EAD-5DEE-4133-BD8A-C16785DAF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C0D7FA-4E16-4B80-AFB4-461E1287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FC31E7-D5BC-4231-B730-B14D1DD6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E7C1BC-5065-46EA-963E-84617B27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C593A1-E01E-46CB-A031-EDD03D1C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27A0BE-7EC1-411A-BD2E-1B008B27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056E17-633F-47F0-B66D-C1548A71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4BF9BE-4B70-4420-B7D9-CA364E124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D783-3823-425C-87A0-66FFBDB65C6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5F63E7-E518-4C9B-BFC8-56F4AC539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FB3647-AC11-40F3-8370-A26B878CE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B0EC-CA92-4DDC-A460-9EF41DD6F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64173318/entry/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net.garant.ru/#/document/64312001/entry/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net.garant.ru/#/document/37185090/entry/0" TargetMode="External"/><Relationship Id="rId3" Type="http://schemas.microsoft.com/office/2007/relationships/hdphoto" Target="../media/hdphoto1.wdp"/><Relationship Id="rId7" Type="http://schemas.openxmlformats.org/officeDocument/2006/relationships/hyperlink" Target="https://internet.garant.ru/#/document/39262940/entry/0" TargetMode="External"/><Relationship Id="rId12" Type="http://schemas.openxmlformats.org/officeDocument/2006/relationships/hyperlink" Target="https://internet.garant.ru/#/document/61801532/entry/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ternet.garant.ru/#/document/70353464/entry/949" TargetMode="External"/><Relationship Id="rId11" Type="http://schemas.openxmlformats.org/officeDocument/2006/relationships/hyperlink" Target="https://internet.garant.ru/#/document/61975345/entry/0" TargetMode="External"/><Relationship Id="rId5" Type="http://schemas.openxmlformats.org/officeDocument/2006/relationships/hyperlink" Target="https://internet.garant.ru/#/document/70353464/entry/951" TargetMode="External"/><Relationship Id="rId10" Type="http://schemas.openxmlformats.org/officeDocument/2006/relationships/hyperlink" Target="https://internet.garant.ru/#/document/62576050/entry/0" TargetMode="External"/><Relationship Id="rId4" Type="http://schemas.openxmlformats.org/officeDocument/2006/relationships/hyperlink" Target="https://internet.garant.ru/#/document/70353464/entry/342" TargetMode="External"/><Relationship Id="rId9" Type="http://schemas.openxmlformats.org/officeDocument/2006/relationships/hyperlink" Target="https://internet.garant.ru/#/document/62680675/entry/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74.ru/documents/administrative_regula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24EB64-913B-4BE0-81B8-A5B84E9B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80"/>
          <a:stretch/>
        </p:blipFill>
        <p:spPr>
          <a:xfrm>
            <a:off x="30480" y="20766"/>
            <a:ext cx="12192000" cy="6837234"/>
          </a:xfrm>
          <a:prstGeom prst="rect">
            <a:avLst/>
          </a:prstGeom>
        </p:spPr>
      </p:pic>
      <p:pic>
        <p:nvPicPr>
          <p:cNvPr id="9" name="Picture 4" descr="C:\Users\User\Desktop\маркетинг\проекты АБ\ЛОГО\unnamed.png">
            <a:extLst>
              <a:ext uri="{FF2B5EF4-FFF2-40B4-BE49-F238E27FC236}">
                <a16:creationId xmlns="" xmlns:a16="http://schemas.microsoft.com/office/drawing/2014/main" id="{A2224CF7-FBF5-40D9-89B6-28118036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1" y="628666"/>
            <a:ext cx="2411298" cy="3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2286147-A569-49B8-8BEB-CCB7D63FF3B4}"/>
              </a:ext>
            </a:extLst>
          </p:cNvPr>
          <p:cNvCxnSpPr>
            <a:cxnSpLocks/>
          </p:cNvCxnSpPr>
          <p:nvPr/>
        </p:nvCxnSpPr>
        <p:spPr>
          <a:xfrm>
            <a:off x="3566160" y="4805680"/>
            <a:ext cx="512064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8FB1EB2-F28F-4A54-A010-F9389E5E7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421" y="2798876"/>
            <a:ext cx="11253377" cy="1281013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риски </a:t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строительных 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 в рамках</a:t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исполнения Закона о контрактной системе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работа по контракту</a:t>
            </a:r>
            <a:b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перейти в судебный спор.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B026095-1FF8-47B8-94E7-F71B89261FC8}"/>
              </a:ext>
            </a:extLst>
          </p:cNvPr>
          <p:cNvSpPr txBox="1"/>
          <p:nvPr/>
        </p:nvSpPr>
        <p:spPr>
          <a:xfrm>
            <a:off x="6903076" y="5355514"/>
            <a:ext cx="5022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Екатерина Туманова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судебно-арбитражной практики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адвокатского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бюро «КРП»,  адвокат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1" y="4202989"/>
            <a:ext cx="4457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4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C2603CB-A40E-4744-ACEA-E81463B6C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0" y="0"/>
            <a:ext cx="12360720" cy="690911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8FB1EB2-F28F-4A54-A010-F9389E5E7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8269" y="5969365"/>
            <a:ext cx="5917256" cy="675710"/>
          </a:xfrm>
        </p:spPr>
        <p:txBody>
          <a:bodyPr>
            <a:noAutofit/>
          </a:bodyPr>
          <a:lstStyle/>
          <a:p>
            <a:pPr algn="l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135" y="618186"/>
            <a:ext cx="1056990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/>
              <a:t>ФЗ  от 5 апреля 2013 года N 44-ФЗ "О контрактной системе в сфере закупок товаров, работ, услуг для обеспечения государственных и муниципальных нужд"</a:t>
            </a:r>
          </a:p>
          <a:p>
            <a:endParaRPr lang="ru-RU" sz="2900" dirty="0" smtClean="0"/>
          </a:p>
          <a:p>
            <a:r>
              <a:rPr lang="ru-RU" sz="2000" dirty="0"/>
              <a:t>неоднозначное толкование отдельных положений Закона № 44-ФЗ, отсутствие единообразной правоприменительной практики, а также сложности, связанные с издержками заказчиков при осуществлении закупок</a:t>
            </a:r>
          </a:p>
          <a:p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"</a:t>
            </a:r>
            <a:r>
              <a:rPr lang="ru-RU" sz="2900" dirty="0"/>
              <a:t>Обзор судебной практики применения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нужд" (утв. Президиумом Верховного Суда РФ 28.06.2017</a:t>
            </a:r>
            <a:r>
              <a:rPr lang="ru-RU" sz="2900" dirty="0" smtClean="0"/>
              <a:t>)</a:t>
            </a:r>
            <a:endParaRPr lang="ru-RU" sz="2900" dirty="0"/>
          </a:p>
        </p:txBody>
      </p:sp>
      <p:sp>
        <p:nvSpPr>
          <p:cNvPr id="17" name="AutoShape 4" descr="стрелка клипарт PNG и картинки пнг | рисунок Векторы и PSD | Бесплатная  загрузка на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422006" y="3219718"/>
            <a:ext cx="862884" cy="875764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8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9FD137-0A34-4052-853E-2EBA6A04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76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670" y="1533662"/>
            <a:ext cx="111331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ЦЕНА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«примерная смета» или  только ведомости  работ =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спор об оплате  дополнительных работ или 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                          оплате по итогам экспертизы сметной стоимости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не учтена цена материалов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работам не учтенные в смете, но предусмотренные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проектом контракта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</a:t>
            </a:r>
            <a:r>
              <a:rPr lang="ru-RU" sz="2000" dirty="0"/>
              <a:t>см. </a:t>
            </a:r>
            <a:r>
              <a:rPr lang="ru-RU" sz="2000" u="sng" dirty="0">
                <a:hlinkClick r:id="rId3"/>
              </a:rPr>
              <a:t>постановление</a:t>
            </a:r>
            <a:r>
              <a:rPr lang="ru-RU" sz="2000" dirty="0"/>
              <a:t> Четырнадцатого арбитражного апелляционного суда от </a:t>
            </a:r>
            <a:r>
              <a:rPr lang="ru-RU" sz="2000" dirty="0" smtClean="0"/>
              <a:t>21.12.2020 </a:t>
            </a:r>
            <a:r>
              <a:rPr lang="ru-RU" sz="2000" dirty="0"/>
              <a:t>г. N 14АП-9491/20 по делу N А13-8284/2020, </a:t>
            </a:r>
            <a:r>
              <a:rPr lang="ru-RU" sz="2000" u="sng" dirty="0">
                <a:hlinkClick r:id="rId4"/>
              </a:rPr>
              <a:t>постановление</a:t>
            </a:r>
            <a:r>
              <a:rPr lang="ru-RU" sz="2000" dirty="0"/>
              <a:t> Восьмого ААС от </a:t>
            </a:r>
            <a:r>
              <a:rPr lang="ru-RU" sz="2000" dirty="0" smtClean="0"/>
              <a:t>15.03.2021 </a:t>
            </a:r>
            <a:r>
              <a:rPr lang="ru-RU" sz="2000" dirty="0"/>
              <a:t>г. N 08АП-360/21 по делу N А46-498/2020)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ПРЕДМЕТ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выявлены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работы, не учтенные в проектной документации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смете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контракт с «историей», или  работы после другого подрядчика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о  выполнении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невозможность выполнения работ (споры по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ветхоаварийным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объектам)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РАСЧЕТЫ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условия банковской гарантии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расчеты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аккердитивами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761" y="618186"/>
            <a:ext cx="1174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«Подводные камни» конкурсной документации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317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24EB64-913B-4BE0-81B8-A5B84E9BB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80"/>
          <a:stretch/>
        </p:blipFill>
        <p:spPr>
          <a:xfrm>
            <a:off x="30480" y="20766"/>
            <a:ext cx="12192000" cy="683723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2286147-A569-49B8-8BEB-CCB7D63FF3B4}"/>
              </a:ext>
            </a:extLst>
          </p:cNvPr>
          <p:cNvCxnSpPr>
            <a:cxnSpLocks/>
          </p:cNvCxnSpPr>
          <p:nvPr/>
        </p:nvCxnSpPr>
        <p:spPr>
          <a:xfrm>
            <a:off x="3566160" y="4805680"/>
            <a:ext cx="512064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8FB1EB2-F28F-4A54-A010-F9389E5E7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266" y="326132"/>
            <a:ext cx="11253377" cy="1281013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 и СПОРЫ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«внутри» контракта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806" y="1582907"/>
            <a:ext cx="1052204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Заказчик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уведомление о некачественной технической документации,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соглашение </a:t>
            </a:r>
            <a:r>
              <a:rPr lang="ru-RU" sz="2000" dirty="0"/>
              <a:t>сторон о приведении технической документации по контракту в соответствие с фактическими параметрами объекта капитального строительства в целях устранения допущенной ошибки не является изменением условий контракта по смыслу </a:t>
            </a:r>
            <a:r>
              <a:rPr lang="ru-RU" sz="2000" dirty="0">
                <a:hlinkClick r:id="rId4"/>
              </a:rPr>
              <a:t>ч. 2 ст. 34</a:t>
            </a:r>
            <a:r>
              <a:rPr lang="ru-RU" sz="2000" dirty="0"/>
              <a:t> и </a:t>
            </a:r>
            <a:r>
              <a:rPr lang="ru-RU" sz="2000" dirty="0">
                <a:hlinkClick r:id="rId5"/>
              </a:rPr>
              <a:t>ч. 1 ст. 95</a:t>
            </a:r>
            <a:r>
              <a:rPr lang="ru-RU" sz="2000" dirty="0"/>
              <a:t> Закона N </a:t>
            </a:r>
            <a:r>
              <a:rPr lang="ru-RU" sz="2000" dirty="0" smtClean="0"/>
              <a:t>44-ФЗ,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расторжение контракта по соглашению </a:t>
            </a:r>
            <a:r>
              <a:rPr lang="ru-RU" sz="2000" dirty="0" smtClean="0"/>
              <a:t>сторон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>
                <a:hlinkClick r:id="rId6"/>
              </a:rPr>
              <a:t>ч. 9 ст. 94</a:t>
            </a:r>
            <a:r>
              <a:rPr lang="ru-RU" sz="2000" dirty="0"/>
              <a:t> Закона N </a:t>
            </a:r>
            <a:r>
              <a:rPr lang="ru-RU" sz="2000" dirty="0" smtClean="0"/>
              <a:t>44-ФЗ),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уведомление о приостановлении  работ или  вынужденная просрочка  (постановления </a:t>
            </a:r>
            <a:r>
              <a:rPr lang="ru-RU" sz="2000" dirty="0"/>
              <a:t>АС Поволжского округа </a:t>
            </a:r>
            <a:r>
              <a:rPr lang="ru-RU" sz="2000" dirty="0">
                <a:hlinkClick r:id="rId7"/>
              </a:rPr>
              <a:t>от 01.03.2018 N Ф06-29693/18</a:t>
            </a:r>
            <a:r>
              <a:rPr lang="ru-RU" sz="2000" dirty="0"/>
              <a:t>, АС Дальневосточного округа </a:t>
            </a:r>
            <a:r>
              <a:rPr lang="ru-RU" sz="2000" dirty="0">
                <a:hlinkClick r:id="rId8"/>
              </a:rPr>
              <a:t>от 16.01.2018 N Ф03-5336/17</a:t>
            </a:r>
            <a:r>
              <a:rPr lang="ru-RU" sz="2000" dirty="0"/>
              <a:t>, Восемнадцатого ААС </a:t>
            </a:r>
            <a:r>
              <a:rPr lang="ru-RU" sz="2000" dirty="0">
                <a:hlinkClick r:id="rId9"/>
              </a:rPr>
              <a:t>от 31.07.2018 N 18АП-9108/18</a:t>
            </a:r>
            <a:r>
              <a:rPr lang="ru-RU" sz="2000" dirty="0"/>
              <a:t>, Четырнадцатого ААС </a:t>
            </a:r>
            <a:r>
              <a:rPr lang="ru-RU" sz="2000" dirty="0">
                <a:hlinkClick r:id="rId10"/>
              </a:rPr>
              <a:t>от 07.06.2018 N 14АП-3577/18</a:t>
            </a:r>
            <a:r>
              <a:rPr lang="ru-RU" sz="2000" dirty="0"/>
              <a:t>, Двенадцатого ААС </a:t>
            </a:r>
            <a:r>
              <a:rPr lang="ru-RU" sz="2000" dirty="0">
                <a:hlinkClick r:id="rId11"/>
              </a:rPr>
              <a:t>от 21.06.2017 N 12АП-5704/17</a:t>
            </a:r>
            <a:r>
              <a:rPr lang="ru-RU" sz="2000" dirty="0"/>
              <a:t>, Девятого ААС </a:t>
            </a:r>
            <a:r>
              <a:rPr lang="ru-RU" sz="2000" dirty="0">
                <a:hlinkClick r:id="rId12"/>
              </a:rPr>
              <a:t>от 09.02.2017 N 09АП-67109/16</a:t>
            </a:r>
            <a:r>
              <a:rPr lang="ru-RU" sz="2000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особое внимание – к протоколам совещаний 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434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9FD137-0A34-4052-853E-2EBA6A04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7693"/>
          <a:stretch/>
        </p:blipFill>
        <p:spPr>
          <a:xfrm>
            <a:off x="0" y="-27541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345" y="425003"/>
            <a:ext cx="1108506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Способы оспаривания  экспертизы,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exm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негосударственная экспертиза сметной стоимости или проектной документации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algn="ctr"/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Оспаривание экспертной оценки как доказательства по делу (через судебную экспертизу или рецензию),</a:t>
            </a:r>
          </a:p>
          <a:p>
            <a:r>
              <a:rPr lang="ru-RU" dirty="0" smtClean="0"/>
              <a:t>Постановление </a:t>
            </a:r>
            <a:r>
              <a:rPr lang="ru-RU" b="1" dirty="0" smtClean="0"/>
              <a:t>Правительства </a:t>
            </a:r>
            <a:r>
              <a:rPr lang="ru-RU" b="1" dirty="0"/>
              <a:t>РФ от 18.05.2009 № 427 "О порядке проведения проверки достоверности определения сметной стоимости строительства, реконструкции, капитального ремонта объектов капитального строительства</a:t>
            </a:r>
            <a:r>
              <a:rPr lang="ru-RU" dirty="0"/>
              <a:t> …" </a:t>
            </a:r>
            <a:endParaRPr lang="ru-RU" dirty="0" smtClean="0"/>
          </a:p>
          <a:p>
            <a:r>
              <a:rPr lang="ru-RU" b="1" dirty="0" smtClean="0"/>
              <a:t>Постановлением </a:t>
            </a:r>
            <a:r>
              <a:rPr lang="ru-RU" b="1" dirty="0"/>
              <a:t>Правительства РФ от 12 ноября 2016 г. №1159 "О критериях экономической эффективности проектной </a:t>
            </a:r>
            <a:r>
              <a:rPr lang="ru-RU" b="1" dirty="0" smtClean="0"/>
              <a:t>документации</a:t>
            </a:r>
            <a:r>
              <a:rPr lang="ru-RU" dirty="0" smtClean="0"/>
              <a:t>».</a:t>
            </a:r>
          </a:p>
          <a:p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Оспаривание экспертной оценки  в порядке Регламента предоставления консультационной услуги "Экспертная оценка документации на соответствие техническим регламентам и (или) нормативам в области сметного нормирования и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ценообразования</a:t>
            </a:r>
          </a:p>
          <a:p>
            <a:r>
              <a:rPr lang="ru-RU" dirty="0"/>
              <a:t>разделом 5 Регламента прямо указано на возможность и порядок Досудебного (внесудебного) порядка обжалования решений и </a:t>
            </a:r>
            <a:r>
              <a:rPr lang="ru-RU" dirty="0" smtClean="0"/>
              <a:t>действий</a:t>
            </a:r>
          </a:p>
          <a:p>
            <a:r>
              <a:rPr lang="ru-RU" u="sng" dirty="0">
                <a:hlinkClick r:id="rId3"/>
              </a:rPr>
              <a:t>https://ge74.ru/documents/administrative_regulations</a:t>
            </a:r>
            <a:r>
              <a:rPr lang="ru-RU" u="sng" dirty="0" smtClean="0">
                <a:hlinkClick r:id="rId3"/>
              </a:rPr>
              <a:t>/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endParaRPr lang="ru-RU" sz="2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64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C9FD137-0A34-4052-853E-2EBA6A04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7693"/>
          <a:stretch/>
        </p:blipFill>
        <p:spPr>
          <a:xfrm>
            <a:off x="0" y="-2754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1434" y="2646669"/>
            <a:ext cx="7569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User\Desktop\маркетинг\проекты АБ\ЛОГО\unnamed.png">
            <a:extLst>
              <a:ext uri="{FF2B5EF4-FFF2-40B4-BE49-F238E27FC236}">
                <a16:creationId xmlns="" xmlns:a16="http://schemas.microsoft.com/office/drawing/2014/main" id="{A2224CF7-FBF5-40D9-89B6-28118036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21" y="5909004"/>
            <a:ext cx="2411298" cy="3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59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14622</TotalTime>
  <Words>239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Особенности и риски  строительных проектов в рамках исполнения Закона о контрактной системе: когда работа по контракту может перейти в судебный спор.</vt:lpstr>
      <vt:lpstr> </vt:lpstr>
      <vt:lpstr>Презентация PowerPoint</vt:lpstr>
      <vt:lpstr>КОММУНИКАЦИИ и СПОРЫ  «внутри» контракта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Игоревна Мартынюк</cp:lastModifiedBy>
  <cp:revision>171</cp:revision>
  <cp:lastPrinted>2022-10-26T09:17:52Z</cp:lastPrinted>
  <dcterms:created xsi:type="dcterms:W3CDTF">2022-03-22T07:46:44Z</dcterms:created>
  <dcterms:modified xsi:type="dcterms:W3CDTF">2022-10-31T12:59:04Z</dcterms:modified>
</cp:coreProperties>
</file>