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50A650-6522-408F-8086-14F5952D336C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DFABAB8-0938-4B89-8BDD-835AB81B0C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судебной практики по применению законодательства о контрактной системе при осуществления закупок на строительство, реконструкцию, капитальный ремонт, ремонт объектов капитального строительства, выполнение проектно-изыскательских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председатель седьмого судебного состава Арбитражного суда Челябинской области Александр Александрович Петров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14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+mn-lt"/>
                <a:cs typeface="Times New Roman" pitchFamily="18" charset="0"/>
              </a:rPr>
              <a:t>На что обращается внимание в судебной практике по спорам в рамках главы 24 АПК РФ:</a:t>
            </a:r>
            <a:endParaRPr lang="ru-RU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законность, обоснованность, добросовестность и разумность действий и решений заказчика на всех этапах закупки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 и действия заказчика должны учитывать публично-правовые интересы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документации закупки,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определении НМЦК, установлении требований к участникам, а равно к критериям определения победителей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недопустимость формального подхода, влекущего нарушение прав и законных интересов добросовестных участников закупки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 оценивает не только аргументы лиц, участвующих  в деле, но и существо отношений независимо от того, заявлялись соответствующие доводы либо нет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86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Правовые позиции: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ea typeface="Calibri"/>
              </a:rPr>
              <a:t>Нормы административной и гражданско-правовой ответственности, применяемые при исполнении государственных контрактов, имеют разные цели и направлены на защиту разных правовых интересов, что не </a:t>
            </a:r>
            <a:r>
              <a:rPr lang="ru-RU" dirty="0" smtClean="0">
                <a:latin typeface="Times New Roman"/>
                <a:ea typeface="Calibri"/>
              </a:rPr>
              <a:t>исключает возможность </a:t>
            </a:r>
            <a:r>
              <a:rPr lang="ru-RU" dirty="0">
                <a:latin typeface="Times New Roman"/>
                <a:ea typeface="Calibri"/>
              </a:rPr>
              <a:t>их одновременного </a:t>
            </a:r>
            <a:r>
              <a:rPr lang="ru-RU" dirty="0" smtClean="0">
                <a:latin typeface="Times New Roman"/>
                <a:ea typeface="Calibri"/>
              </a:rPr>
              <a:t>применения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latin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i="1" dirty="0" smtClean="0">
                <a:latin typeface="Times New Roman"/>
                <a:ea typeface="Calibri"/>
                <a:cs typeface="Times New Roman"/>
              </a:rPr>
              <a:t>Определение Верховного </a:t>
            </a:r>
            <a:r>
              <a:rPr lang="ru-RU" sz="1800" i="1" dirty="0">
                <a:latin typeface="Times New Roman"/>
                <a:ea typeface="Calibri"/>
                <a:cs typeface="Times New Roman"/>
              </a:rPr>
              <a:t>Суда Российской Федерации от 12.08.2022 № 305-ЭС22-3373 по делу № А40-43815/2021</a:t>
            </a:r>
            <a:endParaRPr lang="ru-RU" sz="1800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5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Правовые позиции: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9017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 проведении открытого конкурса установление в качестве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квалификационного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критерия наличие у участника опыта выполнения работ исключительно по государственным (муниципальным) контрактам приводит к нарушению принципа равноправия, ограничивает конкуренцию по отношению ко всем участникам открытого конкурса и свободный доступ к проводимым публичным процедурам, создает неравные условия и ставит в преимущественное положение хозяйствующих субъектов, у которых имеется опыт участия в исполнении исключительно государственных (муниципальных) контрактов.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i="1" dirty="0">
                <a:latin typeface="Times New Roman"/>
                <a:ea typeface="Calibri"/>
                <a:cs typeface="Times New Roman"/>
              </a:rPr>
              <a:t>Определение </a:t>
            </a:r>
            <a:r>
              <a:rPr lang="ru-RU" sz="2100" i="1" dirty="0" smtClean="0">
                <a:latin typeface="Times New Roman"/>
                <a:ea typeface="Calibri"/>
                <a:cs typeface="Times New Roman"/>
              </a:rPr>
              <a:t>Верховного </a:t>
            </a:r>
            <a:r>
              <a:rPr lang="ru-RU" sz="2100" i="1" dirty="0">
                <a:latin typeface="Times New Roman"/>
                <a:ea typeface="Calibri"/>
                <a:cs typeface="Times New Roman"/>
              </a:rPr>
              <a:t>Суда Российской Федерации от 06.06.2022 № 309-ЭС22-462 по делу № А50-898/2021, Определение </a:t>
            </a:r>
            <a:r>
              <a:rPr lang="ru-RU" sz="2100" i="1" dirty="0" smtClean="0">
                <a:latin typeface="Times New Roman"/>
                <a:ea typeface="Calibri"/>
                <a:cs typeface="Times New Roman"/>
              </a:rPr>
              <a:t>Верховного </a:t>
            </a:r>
            <a:r>
              <a:rPr lang="ru-RU" sz="2100" i="1" dirty="0">
                <a:latin typeface="Times New Roman"/>
                <a:ea typeface="Calibri"/>
                <a:cs typeface="Times New Roman"/>
              </a:rPr>
              <a:t>Суда Российской Федерации от 14.07.2022 № 309-ЭС22-5255 по делу № А50-570/2021, Определение </a:t>
            </a:r>
            <a:r>
              <a:rPr lang="ru-RU" sz="2100" i="1" dirty="0" smtClean="0">
                <a:latin typeface="Times New Roman"/>
                <a:ea typeface="Calibri"/>
                <a:cs typeface="Times New Roman"/>
              </a:rPr>
              <a:t>Российской </a:t>
            </a:r>
            <a:r>
              <a:rPr lang="ru-RU" sz="2100" i="1" dirty="0">
                <a:latin typeface="Times New Roman"/>
                <a:ea typeface="Calibri"/>
                <a:cs typeface="Times New Roman"/>
              </a:rPr>
              <a:t>Федерации от 14.07.2022 № 309-ЭС22-5256 по делу № А50-684/2021</a:t>
            </a:r>
            <a:endParaRPr lang="ru-RU" sz="2100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23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Правовые позиции: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/>
                <a:ea typeface="Calibri"/>
              </a:rPr>
              <a:t>Представленный участником договор субподряда не может однозначно свидетельствовать о наличии у него </a:t>
            </a:r>
            <a:r>
              <a:rPr lang="ru-RU" sz="2000" b="1" dirty="0">
                <a:latin typeface="Times New Roman"/>
                <a:ea typeface="Calibri"/>
              </a:rPr>
              <a:t>опыта</a:t>
            </a:r>
            <a:r>
              <a:rPr lang="ru-RU" sz="2000" dirty="0">
                <a:latin typeface="Times New Roman"/>
                <a:ea typeface="Calibri"/>
              </a:rPr>
              <a:t> полного (стопроцентного) исполнения одного контракта (договора) на выполнение работ по капитальному ремонту автодороги, что предусмотрено аукционной документацией, он выполнял лишь часть работ в рамках государственного контракта, иные работы (в том числе подготовку правовых и технических документов для производства работ) осуществляли иные </a:t>
            </a:r>
            <a:r>
              <a:rPr lang="ru-RU" sz="2000" dirty="0" smtClean="0">
                <a:latin typeface="Times New Roman"/>
                <a:ea typeface="Calibri"/>
              </a:rPr>
              <a:t>подрядчики</a:t>
            </a:r>
          </a:p>
          <a:p>
            <a:endParaRPr lang="ru-RU" sz="1800" dirty="0">
              <a:latin typeface="Times New Roman"/>
            </a:endParaRPr>
          </a:p>
          <a:p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Постановление Арбитражного суда Уральского округа от 22.06.2022 N Ф09-3266/22 по делу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А76-25432/2021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 Определением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Верховного Суда РФ от 09.09.2022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309-ЭС22-15395 отказано в передаче дела N А76-25432/2021 в Судебную коллегию по экономическим спорам Верховного Суда РФ для пересмотра в порядке кассационного производства данного постановления.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288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Правовые позиции: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/>
                <a:ea typeface="Calibri"/>
                <a:cs typeface="Times New Roman"/>
              </a:rPr>
              <a:t>При   соблюдении   совокупности   условий,   предусмотренных нормами   Федерального   закона   №   44-ФЗ,   существенные   условия контракта,   в   том   числе,   срок   исполнения   контракта,   могут   быть изменены по соглашению сторон. 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Наличие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обстоятельств, являющихся основанием для изменения срока исполнения контракта, устанавливается судом при рассмотрении спора исходя из доводов и возражений участвующих в деле лиц независимо от того, содержится ли в соответствующем соглашении сторон ссылка на данные основания. В случае если при заключении контракта согласованы не только окончательные, но и промежуточные сроки выполнения работ, их изменение возможно только при соблюдении положений, предусмотренных частью 1 статьи 95 Федерального закона № 44-ФЗ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i="1" dirty="0">
                <a:latin typeface="Times New Roman"/>
                <a:ea typeface="Calibri"/>
                <a:cs typeface="Times New Roman"/>
              </a:rPr>
              <a:t>Постановление Арбитражного суда Уральского округа от 02.09.2022 N Ф09-4543/22 по делу N А60-32252/2021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601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</TotalTime>
  <Words>533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Ясность</vt:lpstr>
      <vt:lpstr>Актуальные вопросы судебной практики по применению законодательства о контрактной системе при осуществления закупок на строительство, реконструкцию, капитальный ремонт, ремонт объектов капитального строительства, выполнение проектно-изыскательских работ </vt:lpstr>
      <vt:lpstr>На что обращается внимание в судебной практике по спорам в рамках главы 24 АПК РФ:</vt:lpstr>
      <vt:lpstr>Правовые позиции:</vt:lpstr>
      <vt:lpstr>Правовые позиции:</vt:lpstr>
      <vt:lpstr>Правовые позиции:</vt:lpstr>
      <vt:lpstr>Правовые позиции:</vt:lpstr>
    </vt:vector>
  </TitlesOfParts>
  <Company>Арбитражный суд Челябинской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судебной практики по применению законодательства о контрактной системе при осуществления закупок на строительство, реконструкцию, капитальный ремонт, ремонт объектов капитального строительства, выполнение проектно-изыскательских работ</dc:title>
  <dc:creator>Арбитражный суд</dc:creator>
  <cp:lastModifiedBy>Наталья Игоревна Мартынюк</cp:lastModifiedBy>
  <cp:revision>12</cp:revision>
  <dcterms:created xsi:type="dcterms:W3CDTF">2022-10-26T05:22:52Z</dcterms:created>
  <dcterms:modified xsi:type="dcterms:W3CDTF">2022-10-31T12:55:07Z</dcterms:modified>
</cp:coreProperties>
</file>