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72" r:id="rId4"/>
    <p:sldId id="273" r:id="rId5"/>
    <p:sldId id="284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5" r:id="rId16"/>
    <p:sldId id="286" r:id="rId17"/>
    <p:sldId id="287" r:id="rId18"/>
    <p:sldId id="274" r:id="rId19"/>
    <p:sldId id="268" r:id="rId20"/>
  </p:sldIdLst>
  <p:sldSz cx="12192000" cy="6858000"/>
  <p:notesSz cx="6797675" cy="9929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85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5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20E57D-19DC-494C-86E2-B713C8AAC623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260"/>
            <a:ext cx="2946400" cy="4985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60"/>
            <a:ext cx="2946400" cy="498555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1D6D76-05A7-4B2D-A106-AE7C66BE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3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813" cy="4985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8" y="2"/>
            <a:ext cx="2944813" cy="4985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49B38-9196-48FB-B235-BD6499F7FC5A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553"/>
            <a:ext cx="5438775" cy="3912226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260"/>
            <a:ext cx="2944813" cy="4985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8" y="9431260"/>
            <a:ext cx="2944813" cy="498555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15F025-C528-425F-AEEB-4B0B2544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4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3797DF9-AE15-49C5-B316-CD09C12C8163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EA3A9CE-F7EB-40B0-B0B3-8435285E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0195686-5DCE-4E40-A51B-35BAF22C000C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D2048E5-EE7A-42ED-90C6-D83662A5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EAAF484-C62D-4038-A0C8-0A7FA4430484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00E8475-887C-4B1E-86A4-24331E07D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F4DBA75-469C-4965-AC79-69EDB9EAA8F4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4428E62-579B-4256-AF49-31521F7E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2B74169-A3F9-4E8B-B34E-B840BB0B980E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AEF1DB-4CF8-4709-8A2F-E031CC06B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7D6D13C-C17D-4B18-A911-7AD0E1408F7E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8A6E3A3-938F-4DE0-8E04-B35C1F46E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7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4A3B979-7AA2-44A3-8F33-A1E85ECEB8EF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90DFAE4-6275-4E02-B184-45A18FD3A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83BC5B8-2969-43FC-B8B4-17EFA4B7D0F1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88978FB-9017-4621-BEF6-E19D522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E81287C-C767-41CC-9ABB-449F0783A042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B93FA57-509A-40F9-8876-38DC3F77D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AA0A319-6321-435E-886F-162A35E21459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0F2C99F-FDBE-4F8E-9E82-E969CFBDD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5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5802D1-0784-44F9-9B61-8C199E64969B}" type="datetime1">
              <a:rPr lang="en-US"/>
              <a:pPr>
                <a:defRPr/>
              </a:pPr>
              <a:t>10/31/2022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291FBDE-B855-4AF1-B283-DB23DDFC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71B9F-4729-4264-8CC5-20D0B1BBB087}" type="datetime1">
              <a:rPr lang="en-US"/>
              <a:pPr>
                <a:defRPr/>
              </a:pPr>
              <a:t>10/31/2022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328B0B4-B94B-413C-B378-82C6F075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gov.ru/" TargetMode="External"/><Relationship Id="rId2" Type="http://schemas.openxmlformats.org/officeDocument/2006/relationships/hyperlink" Target="https://www.fedstat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155" y="989666"/>
            <a:ext cx="10993549" cy="1381001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963" y="2387600"/>
            <a:ext cx="11249025" cy="4376739"/>
          </a:xfrm>
        </p:spPr>
        <p:txBody>
          <a:bodyPr/>
          <a:lstStyle/>
          <a:p>
            <a:pPr marR="0" algn="ctr"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заместителя начальника Главного контрольного управления Челябинской области</a:t>
            </a:r>
            <a:r>
              <a:rPr lang="en-US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/>
            <a:r>
              <a:rPr lang="ru-RU" alt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Перебатова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Павла Александровича</a:t>
            </a:r>
            <a:endParaRPr lang="en-US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/>
            <a:endParaRPr lang="ru-RU" altLang="ru-RU" sz="28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82600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147763" y="3818467"/>
            <a:ext cx="10510837" cy="281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Практика Главного контрольного управления Челябинской области по контролю за соблюдением законодательства о контрактной системе при осуществлении закупок на строительство, реконструкцию, капитальный ремонт, ремонт объектов капитального строительства, выполнение                  проектно-изыскательских работ</a:t>
            </a:r>
            <a:r>
              <a:rPr lang="ru-RU" alt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480457"/>
            <a:ext cx="10972800" cy="484414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расчете учитывался индекс фактической инфляции, сложившийся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«к соответствующему периоду предыдущего года»: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октябрь 2017/сентябрь 2017 - 96,28 (0,9628);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ноябрь 2017/октябрь 2017 - 100,93 (1,0093);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декабрь 2017/ноябрь 2017 - 101,37 (1,0137);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декабрь 2018/декабрь 2017 - 107,92 (1,0792);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декабрь 2019/декабрь 2018 - 105,36 (1,0536);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декабрь 2020/декабрь 2019 - 104,13 (1,0413);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январь 2021/декабрь 2020 - 100,43 (1,0043).</a:t>
            </a:r>
          </a:p>
          <a:p>
            <a:pPr marL="0" indent="0" algn="ctr"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Индекс фактической инфляции за период с октября 2017 года по март 2021 года составил (0,9628*1,0093*1,0137*1,0792*1,0536*1,0413*1,0043)=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1,17134.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480457"/>
            <a:ext cx="10972800" cy="484414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Расчет индекса прогнозной инфляции.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Индекс-дефлятор на 2021 год  составил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105,2 (1,052).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данным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Минэконоразвития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Челябинской области по строке «Инвестиции в основной капитал» по базовому варианту прогноза социально-экономического развития Челябинской области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2021-2023 годы, (утвержден постановлением Правительства Челябинской области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25.11.2020 г. № 610-1-П).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«Ежемесячный» индекс прогнозной инфляции в 2021 году составил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1,00423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11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8219" y="4859869"/>
            <a:ext cx="1036726" cy="44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303867"/>
            <a:ext cx="10972800" cy="502073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индекса прогнозной инфляции.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Индекс прогнозной инфляции на период строительства = среднее арифметическое между индексами прогнозной инфляции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даты начала и окончания работ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дату начала работ индекс-дефлятор = 1,01703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(индекс инфляции, возведенный в степень, соответствующую порядковому номеру месяца начала работ, за минусом периода, учтенного фактической инфляцией (январь-март 2021 г.)*, т.е. 1,00423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5-1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дату окончания работ индекс-дефлятор = 1,03872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(индекс инфляции возведенный в степень, соответствующую порядковому номеру месяца окончания работ за минусом периода, учтенного фактической инфляцией, т.е. 1,00423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10-1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Т.о., индекс-дефлятор на период строительства составил ((1,01703+ 1,03872)/2) =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1,02788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ts val="60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* На момент расчета НМЦК Росстат еще не опубликовал отдельные данные. Т.о. для расчета необходимо взять последние известные и опубликованные значения.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12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303867"/>
            <a:ext cx="10972800" cy="502073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Расчет НМЦК.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34532" y="2159001"/>
          <a:ext cx="10143068" cy="4224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511"/>
                <a:gridCol w="1960622"/>
                <a:gridCol w="1592713"/>
                <a:gridCol w="1518200"/>
                <a:gridCol w="1690511"/>
                <a:gridCol w="1690511"/>
              </a:tblGrid>
              <a:tr h="1510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работ и затрат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работ в ценах на дату утверждения сметной документации на </a:t>
                      </a: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квартал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20</a:t>
                      </a: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года, тыс. рублей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фактической инфляции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работ в ценах на дату формирования НМЦК,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прогнозной инфляции на период выполнения работ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НМЦК с учетом индекса прогнозной инфляции на период выполнения работ, тыс. рублей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40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 по капитальному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32 643,871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,17134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38 237,072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1,02788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39 302,93038</a:t>
                      </a:r>
                    </a:p>
                  </a:txBody>
                  <a:tcPr marL="68580" marR="68580" marT="0" marB="0" anchor="ctr"/>
                </a:tc>
              </a:tr>
              <a:tr h="49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39 302,93038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1915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НМЦК: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17133"/>
            <a:ext cx="10972800" cy="47074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При корректировке цены закупки применяются неверные индексы прогнозной инфляции: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неверный расчет сроков строительства;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неверный расчет индексов дефляторов;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неверные математические действия (округления).</a:t>
            </a:r>
          </a:p>
          <a:p>
            <a:pPr marL="0" indent="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4" y="1952626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1915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НМЦК: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17133"/>
            <a:ext cx="10972800" cy="47074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Необоснованное применение повышающих коэффициентов к отдельным видам работ: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учитываются особые условия производства работ при отсутствии в проекте сведений о характере их влияния;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применение сметных нормативов, не соответствующих проекту (применение федеральных единичных расценок (ФЕР) вместо территориальных сметных нормативов (ТЕР));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применение расценок из сборников, не включенных в Федеральный реестр сметных нормативов;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применение повышающих коэффициентов, не предусмотренных сметными нормами, при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расчете объемов материалов;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применение повышающих коэффициентов в отсутствие проектной документации.</a:t>
            </a:r>
          </a:p>
          <a:p>
            <a:pPr marL="0" indent="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4" y="1952626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1915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НМЦК: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17133"/>
            <a:ext cx="10972800" cy="47074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 Включение в локальный сметный расчет работ, не предусмотренных ведомостью объемов работ.</a:t>
            </a:r>
          </a:p>
          <a:p>
            <a:pPr marL="0" indent="0" algn="just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4" y="1952626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1915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исполнении контрактов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17133"/>
            <a:ext cx="10972800" cy="4707467"/>
          </a:xfrm>
        </p:spPr>
        <p:txBody>
          <a:bodyPr/>
          <a:lstStyle/>
          <a:p>
            <a:pPr marL="17780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«Скрытое авансирование» подрядчика;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Несоответствие объемов выполненных работ объемам, указанным в проектной/сметной документации;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Замена материалов/оборудования без согласования между сторонами;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Приемка и оплата работ, выполненных подрядчиком в отсутствие повторной экспертизы в случае внесения изменений в проектную документацию, ранее получившую положительное заключение.</a:t>
            </a:r>
          </a:p>
          <a:p>
            <a:pPr marL="514350" indent="-514350" algn="just">
              <a:buNone/>
            </a:pPr>
            <a:endParaRPr lang="ru-RU" sz="3200" dirty="0" smtClean="0"/>
          </a:p>
          <a:p>
            <a:pPr marL="514350" indent="-514350" algn="just">
              <a:buAutoNum type="arabicPeriod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4" y="1952626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23334"/>
            <a:ext cx="10972800" cy="863599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нарушений: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5334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отсутствие профессиональных знаний в сфере строительства у работников контрактных служб заказчиков;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ограниченность финансирования на проведение полноценной экспертизы разработанной ПСД, а также внешней экспертизы при приемке результатов исполнения контракта;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невнимательность должностных лиц заказчика при подготовке извещения о закупке, а также при приемке результатов исполнения контракта;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получение личной выгоды.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!!!указанные причины носят системный характер и не зависят от реформирования закупочного и отраслевого законодательства!!!</a:t>
            </a: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18</a:t>
            </a:fld>
            <a:endParaRPr lang="en-US" altLang="ru-RU" dirty="0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8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07" y="2250532"/>
            <a:ext cx="11029615" cy="2296981"/>
          </a:xfrm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1B695F90-CCF4-4AAC-B63E-A84C93BD2733}" type="slidenum">
              <a:rPr lang="en-US" altLang="ru-RU" smtClean="0">
                <a:solidFill>
                  <a:srgbClr val="D1EAEE"/>
                </a:solidFill>
              </a:rPr>
              <a:pPr/>
              <a:t>19</a:t>
            </a:fld>
            <a:endParaRPr lang="en-US" altLang="ru-RU" smtClean="0">
              <a:solidFill>
                <a:srgbClr val="D1EA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масса нарушений выявляется при: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обосновании и определении НМЦК;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исполнении «строительных» контрактов.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5" y="1947863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НМЦК: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 сметную документацию повторно включаются работы, которые ранее были предметом иных контрактов;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При составлении сметы дважды учитываются одни и те же работы;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При корректировке цены закупки применяются неверные индексы прогнозной инфляции;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581024" y="1952626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480457"/>
            <a:ext cx="10972800" cy="4844143"/>
          </a:xfrm>
        </p:spPr>
        <p:txBody>
          <a:bodyPr/>
          <a:lstStyle/>
          <a:p>
            <a:pPr indent="-15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Основание для формирования НМЦК - сметная стоимость строительных работ с применением:</a:t>
            </a:r>
          </a:p>
          <a:p>
            <a:pPr indent="-15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индексов фактической инфляции</a:t>
            </a:r>
          </a:p>
          <a:p>
            <a:pPr indent="-1588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(применяются для пересчета сметной стоимости строительства из уровня цен на дату утверждения проектной документации в уровень цен на дату определения НМЦК)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15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индексов прогнозной инфляции</a:t>
            </a:r>
          </a:p>
          <a:p>
            <a:pPr indent="-1588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(применяются для пересчета сметной стоимости строительства из уровня цен на дату определения НМЦК в уровень цен соответствующего периода реализации проекта)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480457"/>
            <a:ext cx="10972800" cy="4844143"/>
          </a:xfrm>
        </p:spPr>
        <p:txBody>
          <a:bodyPr/>
          <a:lstStyle/>
          <a:p>
            <a:pPr indent="-1588" algn="just">
              <a:buNone/>
            </a:pPr>
            <a:r>
              <a:rPr lang="ru-RU" sz="2800" dirty="0" smtClean="0"/>
              <a:t>- индексы фактической инфляции публикуются Федеральной службой государственной статистики (Росстат) для соответствующего периода </a:t>
            </a:r>
            <a:r>
              <a:rPr lang="ru-RU" dirty="0" smtClean="0">
                <a:solidFill>
                  <a:srgbClr val="FFFFFF"/>
                </a:solidFill>
                <a:hlinkClick r:id="rId2"/>
              </a:rPr>
              <a:t>https://www.fedstat.ru</a:t>
            </a:r>
            <a:endParaRPr lang="ru-RU" dirty="0" smtClean="0">
              <a:solidFill>
                <a:srgbClr val="FFFFFF"/>
              </a:solidFill>
            </a:endParaRPr>
          </a:p>
          <a:p>
            <a:pPr indent="-1588" algn="just">
              <a:buNone/>
            </a:pPr>
            <a:r>
              <a:rPr lang="ru-RU" sz="2400" dirty="0" smtClean="0"/>
              <a:t>(или уполномоченным органом исполнительной власти субъекта Российской Федерации)</a:t>
            </a:r>
            <a:r>
              <a:rPr lang="ru-RU" sz="2800" dirty="0" smtClean="0"/>
              <a:t>;</a:t>
            </a:r>
          </a:p>
          <a:p>
            <a:pPr indent="-1588" algn="just">
              <a:buNone/>
            </a:pPr>
            <a:r>
              <a:rPr lang="ru-RU" sz="2800" dirty="0" smtClean="0"/>
              <a:t>- индексы прогнозной инфляции публикуются Минэкономразвития России </a:t>
            </a:r>
            <a:r>
              <a:rPr lang="ru-RU" sz="2800" dirty="0" smtClean="0">
                <a:hlinkClick r:id="rId3"/>
              </a:rPr>
              <a:t>https://economy.gov.ru</a:t>
            </a:r>
            <a:endParaRPr lang="ru-RU" sz="2800" dirty="0" smtClean="0"/>
          </a:p>
          <a:p>
            <a:pPr indent="-1588" algn="just">
              <a:buNone/>
            </a:pPr>
            <a:r>
              <a:rPr lang="ru-RU" sz="2400" dirty="0" smtClean="0"/>
              <a:t>(или уполномоченными органом исполнительной власти субъекта Российской Федерации)</a:t>
            </a: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5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480457"/>
            <a:ext cx="10972800" cy="484414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Исходные данные: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Дата формирования НМЦК - март 2021 года.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 выполнения работ - май 2021 года.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Окончание работ - октябрь 2021 года.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цен утвержденной сметы - III квартал 2017 года - 32 643,871 тыс. руб.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6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7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t="3114" b="4762"/>
          <a:stretch>
            <a:fillRect/>
          </a:stretch>
        </p:blipFill>
        <p:spPr bwMode="auto">
          <a:xfrm>
            <a:off x="1422625" y="1481138"/>
            <a:ext cx="9346749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8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71" b="3665"/>
          <a:stretch>
            <a:fillRect/>
          </a:stretch>
        </p:blipFill>
        <p:spPr bwMode="auto">
          <a:xfrm>
            <a:off x="1449211" y="1498598"/>
            <a:ext cx="9370597" cy="49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5607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НМЦК в соответствии с приказом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Минстроя России № 841/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ED708DEE-9582-448A-A31B-99045E1DE631}" type="slidenum">
              <a:rPr lang="en-US" altLang="ru-RU" smtClean="0"/>
              <a:pPr/>
              <a:t>9</a:t>
            </a:fld>
            <a:endParaRPr lang="en-US" altLang="ru-RU" smtClean="0"/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97898" y="1791999"/>
            <a:ext cx="1119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000" b="1"/>
          </a:p>
          <a:p>
            <a:pPr eaLnBrk="1" hangingPunct="1"/>
            <a:endParaRPr lang="ru-RU" altLang="ru-RU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18737" t="3114" r="20316" b="15402"/>
          <a:stretch>
            <a:fillRect/>
          </a:stretch>
        </p:blipFill>
        <p:spPr bwMode="auto">
          <a:xfrm>
            <a:off x="2404533" y="1473200"/>
            <a:ext cx="7366000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359400" y="4622800"/>
            <a:ext cx="1176867" cy="59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12000" y="4817533"/>
            <a:ext cx="49953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63467" y="4842933"/>
            <a:ext cx="457200" cy="364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FF43D5A-2D81-495E-8AB8-8BBE0A71CE4F}" vid="{F0C14302-29F1-40C2-A4AC-2C8C8156A3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1005</Words>
  <Application>Microsoft Office PowerPoint</Application>
  <PresentationFormat>Широкоэкранный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Тема1</vt:lpstr>
      <vt:lpstr>Доклад</vt:lpstr>
      <vt:lpstr>Основная масса нарушений выявляется при:</vt:lpstr>
      <vt:lpstr>Нарушения при формировании НМЦК: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Расчет НМЦК в соответствии с приказом Минстроя России № 841/пр</vt:lpstr>
      <vt:lpstr>Нарушения при формировании НМЦК:</vt:lpstr>
      <vt:lpstr>Нарушения при формировании НМЦК:</vt:lpstr>
      <vt:lpstr>Нарушения при формировании НМЦК:</vt:lpstr>
      <vt:lpstr>Нарушения при исполнении контрактов</vt:lpstr>
      <vt:lpstr>Основные причины нарушений: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Наталья Игоревна Мартынюк</cp:lastModifiedBy>
  <cp:revision>264</cp:revision>
  <cp:lastPrinted>2020-10-12T06:58:45Z</cp:lastPrinted>
  <dcterms:created xsi:type="dcterms:W3CDTF">2015-04-07T04:10:53Z</dcterms:created>
  <dcterms:modified xsi:type="dcterms:W3CDTF">2022-10-31T12:57:21Z</dcterms:modified>
</cp:coreProperties>
</file>