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4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75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002F5A-38A7-401A-847C-366BB8A47CFD}" type="doc">
      <dgm:prSet loTypeId="urn:microsoft.com/office/officeart/2005/8/layout/hProcess9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A71F3A2-52CB-494B-BC92-6B0EA3E7E599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Например, если: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1F32F42-4130-4970-8BBB-07C1CB46E957}" type="parTrans" cxnId="{FB5C62F8-7F5B-4314-8DF6-63067B299E13}">
      <dgm:prSet/>
      <dgm:spPr/>
      <dgm:t>
        <a:bodyPr/>
        <a:lstStyle/>
        <a:p>
          <a:endParaRPr lang="ru-RU"/>
        </a:p>
      </dgm:t>
    </dgm:pt>
    <dgm:pt modelId="{5A4D21E5-4306-4C83-9DFF-974557F6DF35}" type="sibTrans" cxnId="{FB5C62F8-7F5B-4314-8DF6-63067B299E13}">
      <dgm:prSet/>
      <dgm:spPr/>
      <dgm:t>
        <a:bodyPr/>
        <a:lstStyle/>
        <a:p>
          <a:endParaRPr lang="ru-RU"/>
        </a:p>
      </dgm:t>
    </dgm:pt>
    <dgm:pt modelId="{4DEEE290-5E3E-4D51-BBE0-D037F06504B2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требование к наличию членства в </a:t>
          </a:r>
          <a:r>
            <a:rPr lang="ru-RU" b="1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двух СРО</a:t>
          </a:r>
          <a:endParaRPr lang="ru-RU" b="1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4A02CE-8584-4CA5-95DA-0E582955F7E5}" type="parTrans" cxnId="{27C4456F-DB88-434E-86F2-A4E331C1EA42}">
      <dgm:prSet/>
      <dgm:spPr/>
      <dgm:t>
        <a:bodyPr/>
        <a:lstStyle/>
        <a:p>
          <a:endParaRPr lang="ru-RU"/>
        </a:p>
      </dgm:t>
    </dgm:pt>
    <dgm:pt modelId="{6E88894B-498A-4E48-A52A-A6370E2409E0}" type="sibTrans" cxnId="{27C4456F-DB88-434E-86F2-A4E331C1EA42}">
      <dgm:prSet/>
      <dgm:spPr/>
      <dgm:t>
        <a:bodyPr/>
        <a:lstStyle/>
        <a:p>
          <a:endParaRPr lang="ru-RU"/>
        </a:p>
      </dgm:t>
    </dgm:pt>
    <dgm:pt modelId="{5B748A8A-2985-4BEE-BC25-F3D0AF46F1FF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то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A1E808C-86C2-4BC9-8B07-C184C5A3C3F2}" type="parTrans" cxnId="{49DAC969-7F81-4270-B96D-4CE54CE0FA5A}">
      <dgm:prSet/>
      <dgm:spPr/>
      <dgm:t>
        <a:bodyPr/>
        <a:lstStyle/>
        <a:p>
          <a:endParaRPr lang="ru-RU"/>
        </a:p>
      </dgm:t>
    </dgm:pt>
    <dgm:pt modelId="{4069BAB8-1FBE-4757-8804-4816E4F3FD1A}" type="sibTrans" cxnId="{49DAC969-7F81-4270-B96D-4CE54CE0FA5A}">
      <dgm:prSet/>
      <dgm:spPr/>
      <dgm:t>
        <a:bodyPr/>
        <a:lstStyle/>
        <a:p>
          <a:endParaRPr lang="ru-RU"/>
        </a:p>
      </dgm:t>
    </dgm:pt>
    <dgm:pt modelId="{9FD72C78-5D2B-4D13-9D53-062F620D93B3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дополнительные требования по ПП № 2571 также к 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двум видам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работ (по проектным работам и по строительным работам)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C0548D2-D8CF-45D8-BE22-8004765FD62A}" type="parTrans" cxnId="{A898486B-47AF-4B24-9530-ED8C5B18700D}">
      <dgm:prSet/>
      <dgm:spPr/>
      <dgm:t>
        <a:bodyPr/>
        <a:lstStyle/>
        <a:p>
          <a:endParaRPr lang="ru-RU"/>
        </a:p>
      </dgm:t>
    </dgm:pt>
    <dgm:pt modelId="{701ECA65-E4CA-4416-A7FD-6485943F1204}" type="sibTrans" cxnId="{A898486B-47AF-4B24-9530-ED8C5B18700D}">
      <dgm:prSet/>
      <dgm:spPr/>
      <dgm:t>
        <a:bodyPr/>
        <a:lstStyle/>
        <a:p>
          <a:endParaRPr lang="ru-RU"/>
        </a:p>
      </dgm:t>
    </dgm:pt>
    <dgm:pt modelId="{143B06F7-9C4E-4339-B488-AE972656E60E}" type="pres">
      <dgm:prSet presAssocID="{F7002F5A-38A7-401A-847C-366BB8A47CF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75B3F7-353B-44A8-A3FD-F3214DBA9B73}" type="pres">
      <dgm:prSet presAssocID="{F7002F5A-38A7-401A-847C-366BB8A47CFD}" presName="arrow" presStyleLbl="bgShp" presStyleIdx="0" presStyleCnt="1"/>
      <dgm:spPr/>
    </dgm:pt>
    <dgm:pt modelId="{1CEBA66F-C0F7-4937-A96C-45954FA43179}" type="pres">
      <dgm:prSet presAssocID="{F7002F5A-38A7-401A-847C-366BB8A47CFD}" presName="linearProcess" presStyleCnt="0"/>
      <dgm:spPr/>
    </dgm:pt>
    <dgm:pt modelId="{8FCB7ED9-7EB0-45BC-9CB5-597BABDF146E}" type="pres">
      <dgm:prSet presAssocID="{CA71F3A2-52CB-494B-BC92-6B0EA3E7E59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B6A26-DA9C-4B52-BCF5-18792C7449A9}" type="pres">
      <dgm:prSet presAssocID="{5A4D21E5-4306-4C83-9DFF-974557F6DF35}" presName="sibTrans" presStyleCnt="0"/>
      <dgm:spPr/>
    </dgm:pt>
    <dgm:pt modelId="{568543BD-0CF5-45A4-B2BC-30D9F58F2F06}" type="pres">
      <dgm:prSet presAssocID="{4DEEE290-5E3E-4D51-BBE0-D037F06504B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400A7-C3F2-4D3A-B0F3-FF7455C249DF}" type="pres">
      <dgm:prSet presAssocID="{6E88894B-498A-4E48-A52A-A6370E2409E0}" presName="sibTrans" presStyleCnt="0"/>
      <dgm:spPr/>
    </dgm:pt>
    <dgm:pt modelId="{12A8252A-4E68-4AFD-BCF2-485B4BD3DF7E}" type="pres">
      <dgm:prSet presAssocID="{5B748A8A-2985-4BEE-BC25-F3D0AF46F1F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AD7C2-D3B6-46C1-84B2-A610441506DE}" type="pres">
      <dgm:prSet presAssocID="{4069BAB8-1FBE-4757-8804-4816E4F3FD1A}" presName="sibTrans" presStyleCnt="0"/>
      <dgm:spPr/>
    </dgm:pt>
    <dgm:pt modelId="{ED2A45CF-4C0B-449E-9F4A-4DB9762A1BCF}" type="pres">
      <dgm:prSet presAssocID="{9FD72C78-5D2B-4D13-9D53-062F620D93B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98486B-47AF-4B24-9530-ED8C5B18700D}" srcId="{F7002F5A-38A7-401A-847C-366BB8A47CFD}" destId="{9FD72C78-5D2B-4D13-9D53-062F620D93B3}" srcOrd="3" destOrd="0" parTransId="{8C0548D2-D8CF-45D8-BE22-8004765FD62A}" sibTransId="{701ECA65-E4CA-4416-A7FD-6485943F1204}"/>
    <dgm:cxn modelId="{FB5C62F8-7F5B-4314-8DF6-63067B299E13}" srcId="{F7002F5A-38A7-401A-847C-366BB8A47CFD}" destId="{CA71F3A2-52CB-494B-BC92-6B0EA3E7E599}" srcOrd="0" destOrd="0" parTransId="{D1F32F42-4130-4970-8BBB-07C1CB46E957}" sibTransId="{5A4D21E5-4306-4C83-9DFF-974557F6DF35}"/>
    <dgm:cxn modelId="{FD8A3C33-F82E-4598-BA99-11A6BC918C9E}" type="presOf" srcId="{4DEEE290-5E3E-4D51-BBE0-D037F06504B2}" destId="{568543BD-0CF5-45A4-B2BC-30D9F58F2F06}" srcOrd="0" destOrd="0" presId="urn:microsoft.com/office/officeart/2005/8/layout/hProcess9"/>
    <dgm:cxn modelId="{27C4456F-DB88-434E-86F2-A4E331C1EA42}" srcId="{F7002F5A-38A7-401A-847C-366BB8A47CFD}" destId="{4DEEE290-5E3E-4D51-BBE0-D037F06504B2}" srcOrd="1" destOrd="0" parTransId="{AD4A02CE-8584-4CA5-95DA-0E582955F7E5}" sibTransId="{6E88894B-498A-4E48-A52A-A6370E2409E0}"/>
    <dgm:cxn modelId="{BE09391B-EDDD-4FDA-A2EE-BA7FFE47DD77}" type="presOf" srcId="{9FD72C78-5D2B-4D13-9D53-062F620D93B3}" destId="{ED2A45CF-4C0B-449E-9F4A-4DB9762A1BCF}" srcOrd="0" destOrd="0" presId="urn:microsoft.com/office/officeart/2005/8/layout/hProcess9"/>
    <dgm:cxn modelId="{49DAC969-7F81-4270-B96D-4CE54CE0FA5A}" srcId="{F7002F5A-38A7-401A-847C-366BB8A47CFD}" destId="{5B748A8A-2985-4BEE-BC25-F3D0AF46F1FF}" srcOrd="2" destOrd="0" parTransId="{EA1E808C-86C2-4BC9-8B07-C184C5A3C3F2}" sibTransId="{4069BAB8-1FBE-4757-8804-4816E4F3FD1A}"/>
    <dgm:cxn modelId="{B76F4C05-B77B-44D0-B26A-0A4C4D887C37}" type="presOf" srcId="{F7002F5A-38A7-401A-847C-366BB8A47CFD}" destId="{143B06F7-9C4E-4339-B488-AE972656E60E}" srcOrd="0" destOrd="0" presId="urn:microsoft.com/office/officeart/2005/8/layout/hProcess9"/>
    <dgm:cxn modelId="{75A38E5B-8D7A-4C3B-9FE9-057F216446DA}" type="presOf" srcId="{CA71F3A2-52CB-494B-BC92-6B0EA3E7E599}" destId="{8FCB7ED9-7EB0-45BC-9CB5-597BABDF146E}" srcOrd="0" destOrd="0" presId="urn:microsoft.com/office/officeart/2005/8/layout/hProcess9"/>
    <dgm:cxn modelId="{FEFD2FA5-FFD0-4E6B-91E2-37FA64CE6DF6}" type="presOf" srcId="{5B748A8A-2985-4BEE-BC25-F3D0AF46F1FF}" destId="{12A8252A-4E68-4AFD-BCF2-485B4BD3DF7E}" srcOrd="0" destOrd="0" presId="urn:microsoft.com/office/officeart/2005/8/layout/hProcess9"/>
    <dgm:cxn modelId="{61B0D8D3-EB11-410A-8870-17B38889678B}" type="presParOf" srcId="{143B06F7-9C4E-4339-B488-AE972656E60E}" destId="{7775B3F7-353B-44A8-A3FD-F3214DBA9B73}" srcOrd="0" destOrd="0" presId="urn:microsoft.com/office/officeart/2005/8/layout/hProcess9"/>
    <dgm:cxn modelId="{C205796D-D881-45AE-A1A6-32A878318A5B}" type="presParOf" srcId="{143B06F7-9C4E-4339-B488-AE972656E60E}" destId="{1CEBA66F-C0F7-4937-A96C-45954FA43179}" srcOrd="1" destOrd="0" presId="urn:microsoft.com/office/officeart/2005/8/layout/hProcess9"/>
    <dgm:cxn modelId="{2CE0E2A6-D5D8-48C5-878A-9B7C35107FE4}" type="presParOf" srcId="{1CEBA66F-C0F7-4937-A96C-45954FA43179}" destId="{8FCB7ED9-7EB0-45BC-9CB5-597BABDF146E}" srcOrd="0" destOrd="0" presId="urn:microsoft.com/office/officeart/2005/8/layout/hProcess9"/>
    <dgm:cxn modelId="{5F9DAC8B-5D1E-4871-B2EA-3B0A6DE48451}" type="presParOf" srcId="{1CEBA66F-C0F7-4937-A96C-45954FA43179}" destId="{575B6A26-DA9C-4B52-BCF5-18792C7449A9}" srcOrd="1" destOrd="0" presId="urn:microsoft.com/office/officeart/2005/8/layout/hProcess9"/>
    <dgm:cxn modelId="{374C201F-4E0A-417B-AD92-1F93CB55259F}" type="presParOf" srcId="{1CEBA66F-C0F7-4937-A96C-45954FA43179}" destId="{568543BD-0CF5-45A4-B2BC-30D9F58F2F06}" srcOrd="2" destOrd="0" presId="urn:microsoft.com/office/officeart/2005/8/layout/hProcess9"/>
    <dgm:cxn modelId="{A40AD4A5-9E3B-4693-8811-F6F21CA8463C}" type="presParOf" srcId="{1CEBA66F-C0F7-4937-A96C-45954FA43179}" destId="{D5B400A7-C3F2-4D3A-B0F3-FF7455C249DF}" srcOrd="3" destOrd="0" presId="urn:microsoft.com/office/officeart/2005/8/layout/hProcess9"/>
    <dgm:cxn modelId="{325C18EF-2175-4FF4-B648-DF02D2350877}" type="presParOf" srcId="{1CEBA66F-C0F7-4937-A96C-45954FA43179}" destId="{12A8252A-4E68-4AFD-BCF2-485B4BD3DF7E}" srcOrd="4" destOrd="0" presId="urn:microsoft.com/office/officeart/2005/8/layout/hProcess9"/>
    <dgm:cxn modelId="{A0922101-046E-43AE-A441-5372D49D9FE9}" type="presParOf" srcId="{1CEBA66F-C0F7-4937-A96C-45954FA43179}" destId="{B8FAD7C2-D3B6-46C1-84B2-A610441506DE}" srcOrd="5" destOrd="0" presId="urn:microsoft.com/office/officeart/2005/8/layout/hProcess9"/>
    <dgm:cxn modelId="{BA04275C-A28E-4210-8A76-3D369F493108}" type="presParOf" srcId="{1CEBA66F-C0F7-4937-A96C-45954FA43179}" destId="{ED2A45CF-4C0B-449E-9F4A-4DB9762A1BC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D0DF62-68C3-4FA4-AC6D-39FA44BEE4A7}" type="doc">
      <dgm:prSet loTypeId="urn:microsoft.com/office/officeart/2005/8/layout/hProcess9" loCatId="process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49C261C-E5FF-452C-BB84-6587DC702665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требование к наличию членства в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одном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СРО (строительном)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CADCF2F-99BD-495E-997D-92578139FCF0}" type="parTrans" cxnId="{64F44EDB-4014-4E6D-93ED-238B6948A1E3}">
      <dgm:prSet/>
      <dgm:spPr/>
      <dgm:t>
        <a:bodyPr/>
        <a:lstStyle/>
        <a:p>
          <a:endParaRPr lang="ru-RU"/>
        </a:p>
      </dgm:t>
    </dgm:pt>
    <dgm:pt modelId="{93C20D40-0DC6-4687-98E6-6CE54A1406EC}" type="sibTrans" cxnId="{64F44EDB-4014-4E6D-93ED-238B6948A1E3}">
      <dgm:prSet/>
      <dgm:spPr/>
      <dgm:t>
        <a:bodyPr/>
        <a:lstStyle/>
        <a:p>
          <a:endParaRPr lang="ru-RU"/>
        </a:p>
      </dgm:t>
    </dgm:pt>
    <dgm:pt modelId="{2F1D6E30-F526-4D2A-A363-F1230D7FC578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то</a:t>
          </a:r>
          <a:r>
            <a:rPr lang="ru-RU" sz="2000" dirty="0" smtClean="0"/>
            <a:t> </a:t>
          </a:r>
          <a:endParaRPr lang="ru-RU" sz="2000" dirty="0"/>
        </a:p>
      </dgm:t>
    </dgm:pt>
    <dgm:pt modelId="{D991D049-5C03-4618-B0FF-D63BEE31A07B}" type="parTrans" cxnId="{D0B20878-67A6-4ADB-BCF2-F64C001B2A00}">
      <dgm:prSet/>
      <dgm:spPr/>
      <dgm:t>
        <a:bodyPr/>
        <a:lstStyle/>
        <a:p>
          <a:endParaRPr lang="ru-RU"/>
        </a:p>
      </dgm:t>
    </dgm:pt>
    <dgm:pt modelId="{0F745A23-E630-4002-8252-7F02467DC232}" type="sibTrans" cxnId="{D0B20878-67A6-4ADB-BCF2-F64C001B2A00}">
      <dgm:prSet/>
      <dgm:spPr/>
      <dgm:t>
        <a:bodyPr/>
        <a:lstStyle/>
        <a:p>
          <a:endParaRPr lang="ru-RU"/>
        </a:p>
      </dgm:t>
    </dgm:pt>
    <dgm:pt modelId="{C71C7B7D-BAB2-4662-9D17-946F1412ACD8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требования по ПП № 2571 устанавливать к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двум видам </a:t>
          </a:r>
          <a:r>
            <a:rPr lang="ru-RU" sz="2000" i="0" dirty="0" smtClean="0">
              <a:latin typeface="Times New Roman" pitchFamily="18" charset="0"/>
              <a:cs typeface="Times New Roman" pitchFamily="18" charset="0"/>
            </a:rPr>
            <a:t>работ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79A906F-66E6-4C77-8ACE-7910B8BF91DD}" type="parTrans" cxnId="{3ECC8467-5514-4899-9CE4-3030CC260034}">
      <dgm:prSet/>
      <dgm:spPr/>
      <dgm:t>
        <a:bodyPr/>
        <a:lstStyle/>
        <a:p>
          <a:endParaRPr lang="ru-RU"/>
        </a:p>
      </dgm:t>
    </dgm:pt>
    <dgm:pt modelId="{898956E7-BE0D-4A38-BD4B-B5C36282FD96}" type="sibTrans" cxnId="{3ECC8467-5514-4899-9CE4-3030CC260034}">
      <dgm:prSet/>
      <dgm:spPr/>
      <dgm:t>
        <a:bodyPr/>
        <a:lstStyle/>
        <a:p>
          <a:endParaRPr lang="ru-RU"/>
        </a:p>
      </dgm:t>
    </dgm:pt>
    <dgm:pt modelId="{32364E38-4AA6-4754-9BEF-2C1D18474CA8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Если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C7F8D87-E878-4B22-A40B-1C420CA2A77D}" type="parTrans" cxnId="{0EDB5A5E-8690-4A46-B940-AED9E58CB035}">
      <dgm:prSet/>
      <dgm:spPr/>
      <dgm:t>
        <a:bodyPr/>
        <a:lstStyle/>
        <a:p>
          <a:endParaRPr lang="ru-RU"/>
        </a:p>
      </dgm:t>
    </dgm:pt>
    <dgm:pt modelId="{C163CB5E-1A0F-4D9B-B1C7-2FCA83D33636}" type="sibTrans" cxnId="{0EDB5A5E-8690-4A46-B940-AED9E58CB035}">
      <dgm:prSet/>
      <dgm:spPr/>
      <dgm:t>
        <a:bodyPr/>
        <a:lstStyle/>
        <a:p>
          <a:endParaRPr lang="ru-RU"/>
        </a:p>
      </dgm:t>
    </dgm:pt>
    <dgm:pt modelId="{67BD8048-4FCD-4B7E-B1E5-3116DDB03DFB}" type="pres">
      <dgm:prSet presAssocID="{81D0DF62-68C3-4FA4-AC6D-39FA44BEE4A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D553FA-832C-4E39-9D99-98539391A2CE}" type="pres">
      <dgm:prSet presAssocID="{81D0DF62-68C3-4FA4-AC6D-39FA44BEE4A7}" presName="arrow" presStyleLbl="bgShp" presStyleIdx="0" presStyleCnt="1"/>
      <dgm:spPr/>
    </dgm:pt>
    <dgm:pt modelId="{9A21BE4C-A94C-45EC-A370-E3CF816DE8EA}" type="pres">
      <dgm:prSet presAssocID="{81D0DF62-68C3-4FA4-AC6D-39FA44BEE4A7}" presName="linearProcess" presStyleCnt="0"/>
      <dgm:spPr/>
    </dgm:pt>
    <dgm:pt modelId="{AA956135-882F-436E-B843-CB8E07C73A0C}" type="pres">
      <dgm:prSet presAssocID="{32364E38-4AA6-4754-9BEF-2C1D18474CA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CCBAE-E4FF-4DB6-8E4E-9C5614892238}" type="pres">
      <dgm:prSet presAssocID="{C163CB5E-1A0F-4D9B-B1C7-2FCA83D33636}" presName="sibTrans" presStyleCnt="0"/>
      <dgm:spPr/>
    </dgm:pt>
    <dgm:pt modelId="{47951C15-5DC4-4918-BE3F-7A8EF484123A}" type="pres">
      <dgm:prSet presAssocID="{C49C261C-E5FF-452C-BB84-6587DC702665}" presName="textNode" presStyleLbl="node1" presStyleIdx="1" presStyleCnt="4" custScaleX="113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3FED2-9FC9-435F-BBF6-DEF11AC6A4F0}" type="pres">
      <dgm:prSet presAssocID="{93C20D40-0DC6-4687-98E6-6CE54A1406EC}" presName="sibTrans" presStyleCnt="0"/>
      <dgm:spPr/>
    </dgm:pt>
    <dgm:pt modelId="{73380220-A279-4DFF-94F5-D796D661CB98}" type="pres">
      <dgm:prSet presAssocID="{2F1D6E30-F526-4D2A-A363-F1230D7FC578}" presName="textNode" presStyleLbl="node1" presStyleIdx="2" presStyleCnt="4" custLinFactNeighborX="-57356" custLinFactNeighborY="-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36900-0845-4446-ABA1-0800EF826299}" type="pres">
      <dgm:prSet presAssocID="{0F745A23-E630-4002-8252-7F02467DC232}" presName="sibTrans" presStyleCnt="0"/>
      <dgm:spPr/>
    </dgm:pt>
    <dgm:pt modelId="{2C6EE724-9397-488C-A61A-993B6EA13699}" type="pres">
      <dgm:prSet presAssocID="{C71C7B7D-BAB2-4662-9D17-946F1412ACD8}" presName="textNode" presStyleLbl="node1" presStyleIdx="3" presStyleCnt="4" custLinFactNeighborX="-89527" custLinFactNeighborY="-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DB5A5E-8690-4A46-B940-AED9E58CB035}" srcId="{81D0DF62-68C3-4FA4-AC6D-39FA44BEE4A7}" destId="{32364E38-4AA6-4754-9BEF-2C1D18474CA8}" srcOrd="0" destOrd="0" parTransId="{5C7F8D87-E878-4B22-A40B-1C420CA2A77D}" sibTransId="{C163CB5E-1A0F-4D9B-B1C7-2FCA83D33636}"/>
    <dgm:cxn modelId="{ED2FE4BE-4FC2-48C0-BEE8-770C10BA45DF}" type="presOf" srcId="{81D0DF62-68C3-4FA4-AC6D-39FA44BEE4A7}" destId="{67BD8048-4FCD-4B7E-B1E5-3116DDB03DFB}" srcOrd="0" destOrd="0" presId="urn:microsoft.com/office/officeart/2005/8/layout/hProcess9"/>
    <dgm:cxn modelId="{2A3549B7-334A-49B7-AE05-1B4214DAD2C1}" type="presOf" srcId="{C71C7B7D-BAB2-4662-9D17-946F1412ACD8}" destId="{2C6EE724-9397-488C-A61A-993B6EA13699}" srcOrd="0" destOrd="0" presId="urn:microsoft.com/office/officeart/2005/8/layout/hProcess9"/>
    <dgm:cxn modelId="{3ECC8467-5514-4899-9CE4-3030CC260034}" srcId="{81D0DF62-68C3-4FA4-AC6D-39FA44BEE4A7}" destId="{C71C7B7D-BAB2-4662-9D17-946F1412ACD8}" srcOrd="3" destOrd="0" parTransId="{A79A906F-66E6-4C77-8ACE-7910B8BF91DD}" sibTransId="{898956E7-BE0D-4A38-BD4B-B5C36282FD96}"/>
    <dgm:cxn modelId="{64F44EDB-4014-4E6D-93ED-238B6948A1E3}" srcId="{81D0DF62-68C3-4FA4-AC6D-39FA44BEE4A7}" destId="{C49C261C-E5FF-452C-BB84-6587DC702665}" srcOrd="1" destOrd="0" parTransId="{4CADCF2F-99BD-495E-997D-92578139FCF0}" sibTransId="{93C20D40-0DC6-4687-98E6-6CE54A1406EC}"/>
    <dgm:cxn modelId="{2F671F12-22C2-4211-8390-176AF01BB183}" type="presOf" srcId="{C49C261C-E5FF-452C-BB84-6587DC702665}" destId="{47951C15-5DC4-4918-BE3F-7A8EF484123A}" srcOrd="0" destOrd="0" presId="urn:microsoft.com/office/officeart/2005/8/layout/hProcess9"/>
    <dgm:cxn modelId="{D0B20878-67A6-4ADB-BCF2-F64C001B2A00}" srcId="{81D0DF62-68C3-4FA4-AC6D-39FA44BEE4A7}" destId="{2F1D6E30-F526-4D2A-A363-F1230D7FC578}" srcOrd="2" destOrd="0" parTransId="{D991D049-5C03-4618-B0FF-D63BEE31A07B}" sibTransId="{0F745A23-E630-4002-8252-7F02467DC232}"/>
    <dgm:cxn modelId="{24EAA9A0-433B-4A6B-A7AB-C1365F7F360E}" type="presOf" srcId="{2F1D6E30-F526-4D2A-A363-F1230D7FC578}" destId="{73380220-A279-4DFF-94F5-D796D661CB98}" srcOrd="0" destOrd="0" presId="urn:microsoft.com/office/officeart/2005/8/layout/hProcess9"/>
    <dgm:cxn modelId="{6807FD17-B1F7-4DDC-8A3C-90593E6B318E}" type="presOf" srcId="{32364E38-4AA6-4754-9BEF-2C1D18474CA8}" destId="{AA956135-882F-436E-B843-CB8E07C73A0C}" srcOrd="0" destOrd="0" presId="urn:microsoft.com/office/officeart/2005/8/layout/hProcess9"/>
    <dgm:cxn modelId="{204398F4-4345-400F-A8ED-74BA855E4DEF}" type="presParOf" srcId="{67BD8048-4FCD-4B7E-B1E5-3116DDB03DFB}" destId="{0AD553FA-832C-4E39-9D99-98539391A2CE}" srcOrd="0" destOrd="0" presId="urn:microsoft.com/office/officeart/2005/8/layout/hProcess9"/>
    <dgm:cxn modelId="{26E870F1-C072-46F5-B8B8-C53E1DF959C3}" type="presParOf" srcId="{67BD8048-4FCD-4B7E-B1E5-3116DDB03DFB}" destId="{9A21BE4C-A94C-45EC-A370-E3CF816DE8EA}" srcOrd="1" destOrd="0" presId="urn:microsoft.com/office/officeart/2005/8/layout/hProcess9"/>
    <dgm:cxn modelId="{1E5E9B39-EE66-413B-82DE-CAAA62A109BD}" type="presParOf" srcId="{9A21BE4C-A94C-45EC-A370-E3CF816DE8EA}" destId="{AA956135-882F-436E-B843-CB8E07C73A0C}" srcOrd="0" destOrd="0" presId="urn:microsoft.com/office/officeart/2005/8/layout/hProcess9"/>
    <dgm:cxn modelId="{818512A8-6D57-4F70-8D6B-C4426A72D9C6}" type="presParOf" srcId="{9A21BE4C-A94C-45EC-A370-E3CF816DE8EA}" destId="{224CCBAE-E4FF-4DB6-8E4E-9C5614892238}" srcOrd="1" destOrd="0" presId="urn:microsoft.com/office/officeart/2005/8/layout/hProcess9"/>
    <dgm:cxn modelId="{3D905685-8147-436E-9CBB-A063555D2148}" type="presParOf" srcId="{9A21BE4C-A94C-45EC-A370-E3CF816DE8EA}" destId="{47951C15-5DC4-4918-BE3F-7A8EF484123A}" srcOrd="2" destOrd="0" presId="urn:microsoft.com/office/officeart/2005/8/layout/hProcess9"/>
    <dgm:cxn modelId="{143FFC2C-E6B7-4B51-9DAC-36628C2269BE}" type="presParOf" srcId="{9A21BE4C-A94C-45EC-A370-E3CF816DE8EA}" destId="{FEB3FED2-9FC9-435F-BBF6-DEF11AC6A4F0}" srcOrd="3" destOrd="0" presId="urn:microsoft.com/office/officeart/2005/8/layout/hProcess9"/>
    <dgm:cxn modelId="{F506A4F3-B5DD-4001-8A61-5D5EC87504DB}" type="presParOf" srcId="{9A21BE4C-A94C-45EC-A370-E3CF816DE8EA}" destId="{73380220-A279-4DFF-94F5-D796D661CB98}" srcOrd="4" destOrd="0" presId="urn:microsoft.com/office/officeart/2005/8/layout/hProcess9"/>
    <dgm:cxn modelId="{7FE273D7-DFD4-450E-9088-91AFD3B24EAD}" type="presParOf" srcId="{9A21BE4C-A94C-45EC-A370-E3CF816DE8EA}" destId="{7D836900-0845-4446-ABA1-0800EF826299}" srcOrd="5" destOrd="0" presId="urn:microsoft.com/office/officeart/2005/8/layout/hProcess9"/>
    <dgm:cxn modelId="{05E9EB6C-8587-44DB-AB12-1F2F4386176E}" type="presParOf" srcId="{9A21BE4C-A94C-45EC-A370-E3CF816DE8EA}" destId="{2C6EE724-9397-488C-A61A-993B6EA1369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3152C9-ADF1-48A5-ACFF-3C86331E979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2DA394-AE1B-43A0-A49F-CE20AEF45128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Для проверки предоставленных поставщиком результатов, предусмотренных контрактом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6E5A5EB-3C3D-4436-8C98-112D4EDE705E}" type="parTrans" cxnId="{268CD1A2-C489-4870-A0EE-D6C99B821EAC}">
      <dgm:prSet/>
      <dgm:spPr/>
      <dgm:t>
        <a:bodyPr/>
        <a:lstStyle/>
        <a:p>
          <a:endParaRPr lang="ru-RU"/>
        </a:p>
      </dgm:t>
    </dgm:pt>
    <dgm:pt modelId="{5F7DF1E4-7D91-451A-9281-83D1D116319C}" type="sibTrans" cxnId="{268CD1A2-C489-4870-A0EE-D6C99B821EAC}">
      <dgm:prSet/>
      <dgm:spPr/>
      <dgm:t>
        <a:bodyPr/>
        <a:lstStyle/>
        <a:p>
          <a:endParaRPr lang="ru-RU"/>
        </a:p>
      </dgm:t>
    </dgm:pt>
    <dgm:pt modelId="{E1B28BD8-2E26-4311-83C8-B33911C11D4D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Заказчик обязан провести экспертизу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7E02B3C-69E9-4521-90C0-F13771D7E28E}" type="parTrans" cxnId="{78013104-66BB-4705-83BA-B48C1938DF88}">
      <dgm:prSet/>
      <dgm:spPr/>
      <dgm:t>
        <a:bodyPr/>
        <a:lstStyle/>
        <a:p>
          <a:endParaRPr lang="ru-RU"/>
        </a:p>
      </dgm:t>
    </dgm:pt>
    <dgm:pt modelId="{82550126-A04E-4E63-9EE8-BD52213C17C9}" type="sibTrans" cxnId="{78013104-66BB-4705-83BA-B48C1938DF88}">
      <dgm:prSet/>
      <dgm:spPr/>
      <dgm:t>
        <a:bodyPr/>
        <a:lstStyle/>
        <a:p>
          <a:endParaRPr lang="ru-RU"/>
        </a:p>
      </dgm:t>
    </dgm:pt>
    <dgm:pt modelId="{5A0AA04B-B407-4B44-B9F6-449248490847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Экспертиза может проводиться заказчиком своими силами или к ее проведению могут привлекаться эксперты, экспертные организации.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B8E2607-4369-414D-B930-62BCAAEAEFF0}" type="parTrans" cxnId="{95021C95-259D-43C7-8802-247D4F4A72F6}">
      <dgm:prSet/>
      <dgm:spPr/>
      <dgm:t>
        <a:bodyPr/>
        <a:lstStyle/>
        <a:p>
          <a:endParaRPr lang="ru-RU"/>
        </a:p>
      </dgm:t>
    </dgm:pt>
    <dgm:pt modelId="{06410CE3-361B-436F-8A88-F9A1AB37EEE7}" type="sibTrans" cxnId="{95021C95-259D-43C7-8802-247D4F4A72F6}">
      <dgm:prSet/>
      <dgm:spPr/>
      <dgm:t>
        <a:bodyPr/>
        <a:lstStyle/>
        <a:p>
          <a:endParaRPr lang="ru-RU"/>
        </a:p>
      </dgm:t>
    </dgm:pt>
    <dgm:pt modelId="{3EE1E596-9924-43CC-BECE-3DA1B73A1E2A}" type="pres">
      <dgm:prSet presAssocID="{F43152C9-ADF1-48A5-ACFF-3C86331E97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B63B55-111C-468B-8BF0-FA6A7F27FACF}" type="pres">
      <dgm:prSet presAssocID="{F43152C9-ADF1-48A5-ACFF-3C86331E979F}" presName="arrow" presStyleLbl="bgShp" presStyleIdx="0" presStyleCnt="1"/>
      <dgm:spPr/>
    </dgm:pt>
    <dgm:pt modelId="{353B8673-953C-4A31-867E-EE41988C5976}" type="pres">
      <dgm:prSet presAssocID="{F43152C9-ADF1-48A5-ACFF-3C86331E979F}" presName="points" presStyleCnt="0"/>
      <dgm:spPr/>
    </dgm:pt>
    <dgm:pt modelId="{52D86572-9FFE-4BE4-8126-4D9A52C29876}" type="pres">
      <dgm:prSet presAssocID="{E92DA394-AE1B-43A0-A49F-CE20AEF45128}" presName="compositeA" presStyleCnt="0"/>
      <dgm:spPr/>
    </dgm:pt>
    <dgm:pt modelId="{D41C9BF9-1C2E-426C-A1C8-1F68472F5376}" type="pres">
      <dgm:prSet presAssocID="{E92DA394-AE1B-43A0-A49F-CE20AEF45128}" presName="textA" presStyleLbl="revTx" presStyleIdx="0" presStyleCnt="3" custLinFactNeighborX="5487" custLinFactNeighborY="2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A0614-1159-4D51-BBDA-C5B61F9285E0}" type="pres">
      <dgm:prSet presAssocID="{E92DA394-AE1B-43A0-A49F-CE20AEF45128}" presName="circleA" presStyleLbl="node1" presStyleIdx="0" presStyleCnt="3"/>
      <dgm:spPr/>
    </dgm:pt>
    <dgm:pt modelId="{991519BB-1029-44F8-B778-AF62B7F97A31}" type="pres">
      <dgm:prSet presAssocID="{E92DA394-AE1B-43A0-A49F-CE20AEF45128}" presName="spaceA" presStyleCnt="0"/>
      <dgm:spPr/>
    </dgm:pt>
    <dgm:pt modelId="{20DFC2BF-600B-4DC6-AAE8-17DFFACB052D}" type="pres">
      <dgm:prSet presAssocID="{5F7DF1E4-7D91-451A-9281-83D1D116319C}" presName="space" presStyleCnt="0"/>
      <dgm:spPr/>
    </dgm:pt>
    <dgm:pt modelId="{9B24F602-5972-4CEE-8BA6-864576471B96}" type="pres">
      <dgm:prSet presAssocID="{E1B28BD8-2E26-4311-83C8-B33911C11D4D}" presName="compositeB" presStyleCnt="0"/>
      <dgm:spPr/>
    </dgm:pt>
    <dgm:pt modelId="{0D45EB0A-CC98-405E-8BF8-1A133346B652}" type="pres">
      <dgm:prSet presAssocID="{E1B28BD8-2E26-4311-83C8-B33911C11D4D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8BFF0-D6E2-4282-8797-0FF78F5C7B80}" type="pres">
      <dgm:prSet presAssocID="{E1B28BD8-2E26-4311-83C8-B33911C11D4D}" presName="circleB" presStyleLbl="node1" presStyleIdx="1" presStyleCnt="3"/>
      <dgm:spPr/>
    </dgm:pt>
    <dgm:pt modelId="{7FB226DE-DCC3-4232-9276-4390E34D0CC6}" type="pres">
      <dgm:prSet presAssocID="{E1B28BD8-2E26-4311-83C8-B33911C11D4D}" presName="spaceB" presStyleCnt="0"/>
      <dgm:spPr/>
    </dgm:pt>
    <dgm:pt modelId="{EDEAC24D-A7BA-430E-830C-5ECDDD784F0C}" type="pres">
      <dgm:prSet presAssocID="{82550126-A04E-4E63-9EE8-BD52213C17C9}" presName="space" presStyleCnt="0"/>
      <dgm:spPr/>
    </dgm:pt>
    <dgm:pt modelId="{E4C7EC27-7F0D-4964-98D9-9336357ECF0D}" type="pres">
      <dgm:prSet presAssocID="{5A0AA04B-B407-4B44-B9F6-449248490847}" presName="compositeA" presStyleCnt="0"/>
      <dgm:spPr/>
    </dgm:pt>
    <dgm:pt modelId="{B2467F23-387D-4BA5-A236-3E5D7BC750CD}" type="pres">
      <dgm:prSet presAssocID="{5A0AA04B-B407-4B44-B9F6-449248490847}" presName="textA" presStyleLbl="revTx" presStyleIdx="2" presStyleCnt="3" custScaleX="146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9B9B0-03C7-4D61-89E9-48C9BC71894A}" type="pres">
      <dgm:prSet presAssocID="{5A0AA04B-B407-4B44-B9F6-449248490847}" presName="circleA" presStyleLbl="node1" presStyleIdx="2" presStyleCnt="3"/>
      <dgm:spPr/>
    </dgm:pt>
    <dgm:pt modelId="{238BD91F-830E-4AA1-B189-D08CBE97F819}" type="pres">
      <dgm:prSet presAssocID="{5A0AA04B-B407-4B44-B9F6-449248490847}" presName="spaceA" presStyleCnt="0"/>
      <dgm:spPr/>
    </dgm:pt>
  </dgm:ptLst>
  <dgm:cxnLst>
    <dgm:cxn modelId="{268CD1A2-C489-4870-A0EE-D6C99B821EAC}" srcId="{F43152C9-ADF1-48A5-ACFF-3C86331E979F}" destId="{E92DA394-AE1B-43A0-A49F-CE20AEF45128}" srcOrd="0" destOrd="0" parTransId="{C6E5A5EB-3C3D-4436-8C98-112D4EDE705E}" sibTransId="{5F7DF1E4-7D91-451A-9281-83D1D116319C}"/>
    <dgm:cxn modelId="{169B26ED-DC19-48C4-8D4E-D45147B2FDA8}" type="presOf" srcId="{E1B28BD8-2E26-4311-83C8-B33911C11D4D}" destId="{0D45EB0A-CC98-405E-8BF8-1A133346B652}" srcOrd="0" destOrd="0" presId="urn:microsoft.com/office/officeart/2005/8/layout/hProcess11"/>
    <dgm:cxn modelId="{E9213EC0-ED1F-42AC-83FE-F35F2FB78B73}" type="presOf" srcId="{F43152C9-ADF1-48A5-ACFF-3C86331E979F}" destId="{3EE1E596-9924-43CC-BECE-3DA1B73A1E2A}" srcOrd="0" destOrd="0" presId="urn:microsoft.com/office/officeart/2005/8/layout/hProcess11"/>
    <dgm:cxn modelId="{769A1B93-7C98-4EF4-9CCD-1E2E8FA94652}" type="presOf" srcId="{5A0AA04B-B407-4B44-B9F6-449248490847}" destId="{B2467F23-387D-4BA5-A236-3E5D7BC750CD}" srcOrd="0" destOrd="0" presId="urn:microsoft.com/office/officeart/2005/8/layout/hProcess11"/>
    <dgm:cxn modelId="{78013104-66BB-4705-83BA-B48C1938DF88}" srcId="{F43152C9-ADF1-48A5-ACFF-3C86331E979F}" destId="{E1B28BD8-2E26-4311-83C8-B33911C11D4D}" srcOrd="1" destOrd="0" parTransId="{47E02B3C-69E9-4521-90C0-F13771D7E28E}" sibTransId="{82550126-A04E-4E63-9EE8-BD52213C17C9}"/>
    <dgm:cxn modelId="{95021C95-259D-43C7-8802-247D4F4A72F6}" srcId="{F43152C9-ADF1-48A5-ACFF-3C86331E979F}" destId="{5A0AA04B-B407-4B44-B9F6-449248490847}" srcOrd="2" destOrd="0" parTransId="{1B8E2607-4369-414D-B930-62BCAAEAEFF0}" sibTransId="{06410CE3-361B-436F-8A88-F9A1AB37EEE7}"/>
    <dgm:cxn modelId="{978D9CDF-F5BA-42DE-9A26-4E4961770B8B}" type="presOf" srcId="{E92DA394-AE1B-43A0-A49F-CE20AEF45128}" destId="{D41C9BF9-1C2E-426C-A1C8-1F68472F5376}" srcOrd="0" destOrd="0" presId="urn:microsoft.com/office/officeart/2005/8/layout/hProcess11"/>
    <dgm:cxn modelId="{D71C556B-3238-454F-8A7F-5AFADE9636E8}" type="presParOf" srcId="{3EE1E596-9924-43CC-BECE-3DA1B73A1E2A}" destId="{84B63B55-111C-468B-8BF0-FA6A7F27FACF}" srcOrd="0" destOrd="0" presId="urn:microsoft.com/office/officeart/2005/8/layout/hProcess11"/>
    <dgm:cxn modelId="{A6624D61-E1BE-4216-AD5F-DE204DF80FC2}" type="presParOf" srcId="{3EE1E596-9924-43CC-BECE-3DA1B73A1E2A}" destId="{353B8673-953C-4A31-867E-EE41988C5976}" srcOrd="1" destOrd="0" presId="urn:microsoft.com/office/officeart/2005/8/layout/hProcess11"/>
    <dgm:cxn modelId="{4D11D033-B7E2-4D92-9042-C56B223E9C48}" type="presParOf" srcId="{353B8673-953C-4A31-867E-EE41988C5976}" destId="{52D86572-9FFE-4BE4-8126-4D9A52C29876}" srcOrd="0" destOrd="0" presId="urn:microsoft.com/office/officeart/2005/8/layout/hProcess11"/>
    <dgm:cxn modelId="{9C420260-5934-46C9-BE01-D9F01848A29F}" type="presParOf" srcId="{52D86572-9FFE-4BE4-8126-4D9A52C29876}" destId="{D41C9BF9-1C2E-426C-A1C8-1F68472F5376}" srcOrd="0" destOrd="0" presId="urn:microsoft.com/office/officeart/2005/8/layout/hProcess11"/>
    <dgm:cxn modelId="{055782E3-0683-4161-B76A-7C8F2F375320}" type="presParOf" srcId="{52D86572-9FFE-4BE4-8126-4D9A52C29876}" destId="{ED7A0614-1159-4D51-BBDA-C5B61F9285E0}" srcOrd="1" destOrd="0" presId="urn:microsoft.com/office/officeart/2005/8/layout/hProcess11"/>
    <dgm:cxn modelId="{085A50EF-E2A7-4FD9-B06F-BE406EA13084}" type="presParOf" srcId="{52D86572-9FFE-4BE4-8126-4D9A52C29876}" destId="{991519BB-1029-44F8-B778-AF62B7F97A31}" srcOrd="2" destOrd="0" presId="urn:microsoft.com/office/officeart/2005/8/layout/hProcess11"/>
    <dgm:cxn modelId="{341F1CB7-A665-45E7-8A3B-9A2476028BCA}" type="presParOf" srcId="{353B8673-953C-4A31-867E-EE41988C5976}" destId="{20DFC2BF-600B-4DC6-AAE8-17DFFACB052D}" srcOrd="1" destOrd="0" presId="urn:microsoft.com/office/officeart/2005/8/layout/hProcess11"/>
    <dgm:cxn modelId="{02ABC569-7EE9-4F9F-A27C-20F80BCD02B4}" type="presParOf" srcId="{353B8673-953C-4A31-867E-EE41988C5976}" destId="{9B24F602-5972-4CEE-8BA6-864576471B96}" srcOrd="2" destOrd="0" presId="urn:microsoft.com/office/officeart/2005/8/layout/hProcess11"/>
    <dgm:cxn modelId="{F039E204-A6A6-42E8-9F26-BE0C8EA6751C}" type="presParOf" srcId="{9B24F602-5972-4CEE-8BA6-864576471B96}" destId="{0D45EB0A-CC98-405E-8BF8-1A133346B652}" srcOrd="0" destOrd="0" presId="urn:microsoft.com/office/officeart/2005/8/layout/hProcess11"/>
    <dgm:cxn modelId="{6F730DED-BD20-42E9-AB16-8E9C43F918CA}" type="presParOf" srcId="{9B24F602-5972-4CEE-8BA6-864576471B96}" destId="{48A8BFF0-D6E2-4282-8797-0FF78F5C7B80}" srcOrd="1" destOrd="0" presId="urn:microsoft.com/office/officeart/2005/8/layout/hProcess11"/>
    <dgm:cxn modelId="{21A84487-F2AC-42EA-9025-ED010F7D9634}" type="presParOf" srcId="{9B24F602-5972-4CEE-8BA6-864576471B96}" destId="{7FB226DE-DCC3-4232-9276-4390E34D0CC6}" srcOrd="2" destOrd="0" presId="urn:microsoft.com/office/officeart/2005/8/layout/hProcess11"/>
    <dgm:cxn modelId="{AB8B594A-2D05-405F-9798-C9CB9B5E7B5C}" type="presParOf" srcId="{353B8673-953C-4A31-867E-EE41988C5976}" destId="{EDEAC24D-A7BA-430E-830C-5ECDDD784F0C}" srcOrd="3" destOrd="0" presId="urn:microsoft.com/office/officeart/2005/8/layout/hProcess11"/>
    <dgm:cxn modelId="{D3D963A2-846E-4B69-B0FE-4D2C05DBAB77}" type="presParOf" srcId="{353B8673-953C-4A31-867E-EE41988C5976}" destId="{E4C7EC27-7F0D-4964-98D9-9336357ECF0D}" srcOrd="4" destOrd="0" presId="urn:microsoft.com/office/officeart/2005/8/layout/hProcess11"/>
    <dgm:cxn modelId="{6E5424E0-0E72-4A3D-8F7A-8FA314B47774}" type="presParOf" srcId="{E4C7EC27-7F0D-4964-98D9-9336357ECF0D}" destId="{B2467F23-387D-4BA5-A236-3E5D7BC750CD}" srcOrd="0" destOrd="0" presId="urn:microsoft.com/office/officeart/2005/8/layout/hProcess11"/>
    <dgm:cxn modelId="{AA7A8219-0DE5-48F1-B9EE-1622800FF20A}" type="presParOf" srcId="{E4C7EC27-7F0D-4964-98D9-9336357ECF0D}" destId="{52A9B9B0-03C7-4D61-89E9-48C9BC71894A}" srcOrd="1" destOrd="0" presId="urn:microsoft.com/office/officeart/2005/8/layout/hProcess11"/>
    <dgm:cxn modelId="{AC7CF30F-8266-4BBE-92E1-62580197AD6B}" type="presParOf" srcId="{E4C7EC27-7F0D-4964-98D9-9336357ECF0D}" destId="{238BD91F-830E-4AA1-B189-D08CBE97F81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 44-ФЗ внесены изменения в связи с COVID-2019 - Цифровые Закуп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10286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7772400" cy="2214578"/>
          </a:xfrm>
          <a:effectLst>
            <a:outerShdw blurRad="50800" dist="381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«Проблемы заключения и исполнения строительного контракта «под ключ»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5500702"/>
            <a:ext cx="4500594" cy="1214446"/>
          </a:xfrm>
          <a:effectLst>
            <a:outerShdw blurRad="50800" dist="381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правового управления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строительства и инфраструктуры Челябинской области </a:t>
            </a:r>
          </a:p>
          <a:p>
            <a:pPr algn="just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Настенко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Ирина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Мадиевна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к участникам закупки устанавливаются статьей 31 Закона о контрактной системе - </a:t>
            </a:r>
            <a:r>
              <a:rPr lang="ru-RU" dirty="0" smtClean="0">
                <a:solidFill>
                  <a:srgbClr val="00B050"/>
                </a:solidFill>
              </a:rPr>
              <a:t>✔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каких саморегулируемых организациях должны состоять участники такой закупки?</a:t>
            </a: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трех? В двух? В одной?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savenkoms\Downloads\free-icon-maze-32039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142852"/>
            <a:ext cx="1214422" cy="1214422"/>
          </a:xfrm>
          <a:prstGeom prst="rect">
            <a:avLst/>
          </a:prstGeom>
          <a:noFill/>
        </p:spPr>
      </p:pic>
      <p:pic>
        <p:nvPicPr>
          <p:cNvPr id="22529" name="Picture 1" descr="C:\Users\savenkoms\Downloads\free-icon-problem-32408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714752"/>
            <a:ext cx="1285884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3"/>
            <a:ext cx="8229600" cy="2786082"/>
          </a:xfrm>
        </p:spPr>
        <p:txBody>
          <a:bodyPr>
            <a:normAutofit/>
          </a:bodyPr>
          <a:lstStyle/>
          <a:p>
            <a:pPr marL="0" indent="45000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Письмо Минстроя России от 10.06.2021 № 24024-ТБ/02 «Об особенностях исполнения договорных обязательств по договорам о выполнении инженерных изысканий, о подготовке проектной документации, внесению изменений в проектную документацию, о строительстве, реконструкции, капитальном ремонте объектов капитального строительства, заключенных с индивидуальными предпринимателями, юридическими лицами, не являющимися членами саморегулируемых организаций»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58272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Позиция Министерства строительства и жилищно-коммунального хозяйства Российской Федерации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C:\Users\savenkoms\Downloads\free-icon-vegan-57693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427011" cy="427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1500174"/>
            <a:ext cx="8258204" cy="3643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Участник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закупки должен быть членом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одновременно 3-х СРО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1)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области инженерных изысканий;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2) </a:t>
            </a:r>
            <a:r>
              <a:rPr lang="ru-RU" sz="2800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архитектурно-строительного проектирования;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3)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строительства, реконструкции, капитального ремонта, сноса объектов капитального строительства.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1" descr="C:\Users\savenkoms\Downloads\free-icon-vegan-57693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Например, вред причинен при выполнении проектных работ, а СРО установлено только в области строительства. Каким образом с организации можно требовать возмещения затрат, если требования к участнику закупки были установлены только в области строительства, а сам подрядчик не состоит в СРО в области архитектурно-строительного проектирования?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Необходимость установления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3-х СРО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4257676" cy="5840435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Совместное письмо </a:t>
            </a:r>
          </a:p>
          <a:p>
            <a:pPr algn="ctr">
              <a:lnSpc>
                <a:spcPct val="1500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Министерства финансов РФ </a:t>
            </a:r>
          </a:p>
          <a:p>
            <a:pPr algn="ctr">
              <a:lnSpc>
                <a:spcPct val="1500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от 03.10.2022 № 24-01-07/95279 </a:t>
            </a:r>
          </a:p>
          <a:p>
            <a:pPr algn="ctr">
              <a:lnSpc>
                <a:spcPct val="1500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 Министерства строительства и </a:t>
            </a:r>
          </a:p>
          <a:p>
            <a:pPr algn="ctr">
              <a:lnSpc>
                <a:spcPct val="1500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жилищно-коммунального хозяйства РФ</a:t>
            </a:r>
          </a:p>
          <a:p>
            <a:pPr algn="ctr">
              <a:lnSpc>
                <a:spcPct val="150000"/>
              </a:lnSpc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от 03.10.2022 № Б0737-СИ/02 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подтверждении членства участника закупки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саморегулируемой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организации в области инженерных изысканий, архитектурно-строительного проектирования, строительства, реконструкции, капитального ремонта, сноса объектов капитального строительства для целей участия в закупках в соответствии с федеральным законом от 5 апреля 2013 г. N 44-фз «о контрактной системе в сфере закупок товаров, работ, услуг для обеспечения государственных и муниципальных нужд»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Минфин и Минстрой выпустили совместное письмо о подтверждении членства  участника в СРО для участия в закупках по 44-ФЗ | Гражданский контроль  государственных закуп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4386" y="428604"/>
            <a:ext cx="387305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Несмотря на позицию Минфина РФ и Минстроя РФ, выраженной в их совместном письме, мнение центрального аппарата Федеральной антимонопольной службы отличается. ФАС считает, что необходимо устанавливать членство </a:t>
            </a:r>
            <a:r>
              <a:rPr lang="ru-RU" b="1" dirty="0" smtClean="0"/>
              <a:t>в одном СРО </a:t>
            </a:r>
            <a:r>
              <a:rPr lang="ru-RU" dirty="0" smtClean="0"/>
              <a:t>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сфере строительства</a:t>
            </a:r>
            <a:r>
              <a:rPr lang="ru-RU" dirty="0" smtClean="0"/>
              <a:t>. В обратном случае – это ограничение конкуренции. Суды поддержали данную позицию </a:t>
            </a:r>
          </a:p>
          <a:p>
            <a:r>
              <a:rPr lang="ru-RU" dirty="0" smtClean="0"/>
              <a:t>(Пр.: Дело № А40-252987/18)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«а» п.3 Постановления Правительства РФ от 29.12.2021 №2571 к участникам закупок дополнительно предъявляются требования в случае, если при осуществлении закупки НМЦК превышает 5 млн. рублей.</a:t>
            </a:r>
          </a:p>
          <a:p>
            <a:pPr algn="just">
              <a:lnSpc>
                <a:spcPct val="12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Постановлением Правительства РФ № 2571 не установлено, что такая закупка может быть одновременно на подготовку проектной документации и(или) выполнение инженерных изысканий, выполнение работ по строительству, реконструкции и(или) капитальному ремонту объекта капитального строительства.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Проблема формирования дополнительных требований к участникам закупок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8594" t="46303" r="75042" b="19444"/>
          <a:stretch>
            <a:fillRect/>
          </a:stretch>
        </p:blipFill>
        <p:spPr bwMode="auto">
          <a:xfrm>
            <a:off x="142844" y="0"/>
            <a:ext cx="44291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 l="8984" t="49306" r="75000" b="38194"/>
          <a:stretch>
            <a:fillRect/>
          </a:stretch>
        </p:blipFill>
        <p:spPr bwMode="auto">
          <a:xfrm>
            <a:off x="4071934" y="1571612"/>
            <a:ext cx="4429155" cy="194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14678" y="4857760"/>
            <a:ext cx="5715040" cy="200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 установить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эти требования, если при расчете НМЦ установлено, что стоимость ПИР превышает 5 млн. руб., и стоимость строительных работ также превышает 5 млн. руб.?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Нужно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 ли устанавливать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 требования одновременно 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как на ПИР, так и на строительные работы?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8684" name="Picture 12" descr="C:\Users\savenkoms\Downloads\free-icon-thinking-81284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857760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472518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по видам СРО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785926"/>
          <a:ext cx="8929718" cy="434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186766" cy="136841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Если придерживаться позиции ФАС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marL="0" indent="4320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 о контрактной системе предусматривает возможность осуществлять закупку, объектом которой может быть одновременно:</a:t>
            </a:r>
          </a:p>
          <a:p>
            <a:pPr marL="0" indent="45000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подготовка проектной документации и(или) выполнение инженерных изысканий,</a:t>
            </a:r>
          </a:p>
          <a:p>
            <a:pPr marL="0" indent="45000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выполнение работ по строительству, реконструкции и(или) капитальному ремонту объекта капитального строительства,</a:t>
            </a:r>
          </a:p>
          <a:p>
            <a:pPr marL="0" indent="45000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поставка оборудования, предусмотренного проектной документацией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Users\savenkoms\Downloads\free-animated-icon-verified-79209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14620"/>
            <a:ext cx="500066" cy="500066"/>
          </a:xfrm>
          <a:prstGeom prst="rect">
            <a:avLst/>
          </a:prstGeom>
          <a:noFill/>
        </p:spPr>
      </p:pic>
      <p:pic>
        <p:nvPicPr>
          <p:cNvPr id="5" name="Picture 1" descr="C:\Users\savenkoms\Downloads\free-animated-icon-verified-79209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8"/>
            <a:ext cx="500066" cy="500066"/>
          </a:xfrm>
          <a:prstGeom prst="rect">
            <a:avLst/>
          </a:prstGeom>
          <a:noFill/>
        </p:spPr>
      </p:pic>
      <p:pic>
        <p:nvPicPr>
          <p:cNvPr id="6" name="Picture 1" descr="C:\Users\savenkoms\Downloads\free-animated-icon-verified-79209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714884"/>
            <a:ext cx="500066" cy="50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/>
          </a:bodyPr>
          <a:lstStyle/>
          <a:p>
            <a:pPr marL="0" indent="34290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Контракт «под ключ» позволяет определить единственного ответственного, который будет сам себе выполнять инженерные изыскания, проектировать, строить, поставлять оборудование.</a:t>
            </a:r>
          </a:p>
          <a:p>
            <a:pPr marL="0" indent="342900"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Именно такой контракт позволяет производить замену строительных ресурсов в условиях применения санкций, вносить корректировку с учетом текущей ситуации на рынке.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 исполнения такого контракта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1" name="Picture 1" descr="C:\Users\savenkoms\Downloads\free-icon-plus-81630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857224" cy="857224"/>
          </a:xfrm>
          <a:prstGeom prst="rect">
            <a:avLst/>
          </a:prstGeom>
          <a:noFill/>
        </p:spPr>
      </p:pic>
      <p:pic>
        <p:nvPicPr>
          <p:cNvPr id="5" name="Picture 1" descr="C:\Users\savenkoms\Downloads\free-icon-plus-81630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14"/>
            <a:ext cx="857224" cy="857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Ч. 63 ст. 112 Закона о контрактной системе: «Результатом выполненной работы по контракту, предметом которого являются одновременно подготовка проектной документации и (или) выполнение инженерных изысканий, выполнение работ по строительству, реконструкции объектов капитального строительства, является здание или сооружение, в отношении которых получено разрешение на ввод их в эксплуатацию.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Отдельные моменты исполнения контракта «под ключ»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Ч. 3 ст. 94 Закона о контрактной системе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357298"/>
            <a:ext cx="2500330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Закон о контрактной системе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0694" y="1285860"/>
            <a:ext cx="2357454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Градостроительный кодекс РФ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86050" y="3429000"/>
            <a:ext cx="3357586" cy="18573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Контракты в сфере градостроительной деятельности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H="1">
            <a:off x="2428860" y="2786058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5322099" y="2821777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3247080">
            <a:off x="2537229" y="2906139"/>
            <a:ext cx="1174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требование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204724">
            <a:off x="5020879" y="2843092"/>
            <a:ext cx="1174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требование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2" descr="C:\Users\savenkoms\Downloads\free-icon-thinking-81284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4857760"/>
            <a:ext cx="2143140" cy="2143140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85918" y="5357826"/>
            <a:ext cx="7215238" cy="1500174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1)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 проводить экспертизу и приемку проектной документации и</a:t>
            </a:r>
            <a:r>
              <a:rPr kumimoji="0" lang="ru-RU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(или) инженерных изысканий?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2) </a:t>
            </a:r>
            <a:r>
              <a:rPr lang="ru-RU" sz="2700" dirty="0" smtClean="0">
                <a:latin typeface="Times New Roman" pitchFamily="18" charset="0"/>
                <a:ea typeface="+mj-ea"/>
                <a:cs typeface="Times New Roman" pitchFamily="18" charset="0"/>
              </a:rPr>
              <a:t>Кто будет экспертом, в понимании статьи 94 Закона о контрактной системе?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3) </a:t>
            </a:r>
            <a:r>
              <a:rPr lang="ru-RU" sz="2700" dirty="0" smtClean="0">
                <a:latin typeface="Times New Roman" pitchFamily="18" charset="0"/>
                <a:ea typeface="+mj-ea"/>
                <a:cs typeface="Times New Roman" pitchFamily="18" charset="0"/>
              </a:rPr>
              <a:t>Может ли подрядчик заключить договор и провести экспертизу и передать заказчику результат такой экспертизы?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8596" y="142852"/>
            <a:ext cx="8229600" cy="93978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Внимание,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уважаемые эксперты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Вакансии компании ОГАУ Госэкспертиза Челябинской обла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14422"/>
            <a:ext cx="5080036" cy="1714512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00034" y="500042"/>
            <a:ext cx="8229600" cy="939784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 проектная</a:t>
            </a:r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документация подлежит </a:t>
            </a:r>
            <a:r>
              <a:rPr lang="ru-RU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госэкспертизе</a:t>
            </a:r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, то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3214686"/>
            <a:ext cx="8229600" cy="939784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Если проектная</a:t>
            </a:r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документация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</a:t>
            </a:r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 подлежит </a:t>
            </a:r>
            <a:r>
              <a:rPr lang="ru-RU" sz="4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госэкспертизе</a:t>
            </a:r>
            <a:r>
              <a:rPr lang="ru-RU" sz="4400" dirty="0" smtClean="0">
                <a:latin typeface="Times New Roman" pitchFamily="18" charset="0"/>
                <a:ea typeface="+mj-ea"/>
                <a:cs typeface="Times New Roman" pitchFamily="18" charset="0"/>
              </a:rPr>
              <a:t>, то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4572008"/>
            <a:ext cx="5643602" cy="15001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Негосударственная экспертная организация, имеющая аккредитацию в Минстрое РФ (ст. 49 Градостроительного кодекса)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Закупки360 A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40" y="-214338"/>
            <a:ext cx="10941796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28612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16.1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СТАТЬИ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34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ЗАКОНА О КОНТРАКТНОЙ СИСТЕМЕ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Users\savenkoms\Downloads\free-icon-number-1-53436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000240"/>
            <a:ext cx="1000131" cy="1000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1500174"/>
            <a:ext cx="3008313" cy="4340237"/>
          </a:xfrm>
        </p:spPr>
        <p:txBody>
          <a:bodyPr>
            <a:normAutofit/>
          </a:bodyPr>
          <a:lstStyle/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Часть 16.1 статьи 34 Закона о контрактной системе устанавливает возможность заключения контракта, предметом которого одновременно может быть выполнение работ по проектированию, строительству и вводу в эксплуатацию объектов капитального строительства.</a:t>
            </a:r>
          </a:p>
          <a:p>
            <a:pPr indent="4572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Однако порядок и основания заключения таких контрактов установлен постановлением Правительства РФ от 12.05.2017 №563.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0"/>
            <a:ext cx="4790112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соответствии с пунктом 2 Правил  заключения контрактов, предметом которых является одновременно выполнение работ по проектированию, строительству и вводу в эксплуатацию объектов капитального строительства, утвержденным данным постановлением Правительства РФ № 563,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для заключения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такого контракта необходимы одновременно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 условия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" descr="C:\Users\savenkoms\Downloads\free-icon-maze-32039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142852"/>
            <a:ext cx="1214422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Наличие заключения по результатам проведенного технологического и ценового аудита обоснования инвестиций, осуществляемых в инвестиционный проект по созданию объекта капитального строительства, в отношении которого планируется заключение контракта;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решение о заключении контракта, принятого 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Правительством РФ или главным распорядителем средств федерального бюджета - в отношении объектов капитального строительства федеральной собственности;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высшим должностным лицом субъекта РФ – объектов капитального строительства государственной собственности субъектов РФ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главой муниципального образования – объектов капитального строительства муниципальной собственности.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условия: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Постановлением Правительства РФ №563 предусмотрен порядок проведения технологического и ценового аудита обоснования инвестиций,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рассмотрев его, пришли к выводу, что</a:t>
            </a:r>
          </a:p>
          <a:p>
            <a:pPr algn="ctr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Документы, предоставляемые на этот аудит, схожи с проектной документацией, а сам аудит проводится органом, осуществляющим государственную экспертизу.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28612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56, 57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112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ЗАКОНА О КОНТРАКТНОЙ СИСТЕМЕ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71604" y="4286256"/>
            <a:ext cx="6115064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(является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реальным, востребованным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широко применяемым)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4577" name="Picture 1" descr="C:\Users\savenkoms\Downloads\free-icon-number-2-53436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28599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/>
          </a:bodyPr>
          <a:lstStyle/>
          <a:p>
            <a:pPr marL="0" indent="34290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Предметом контракта может быть одновременно подготовка проектной документации и(или) выполнение инженерных изысканий, выполнение работ по строительству, реконструкции и(или) капитальному ремонту объекта капитального строительства, а также поставка оборудования, предусмотренного этой проектной документацией.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15370" cy="91759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Согласно статье 112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Закона о контрактной системе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571612"/>
            <a:ext cx="8229600" cy="560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 01.01.2024 года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391</TotalTime>
  <Words>1141</Words>
  <Application>Microsoft Office PowerPoint</Application>
  <PresentationFormat>Экран (4:3)</PresentationFormat>
  <Paragraphs>95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«Проблемы заключения и исполнения строительного контракта «под ключ»</vt:lpstr>
      <vt:lpstr>Введение</vt:lpstr>
      <vt:lpstr>Презентация PowerPoint</vt:lpstr>
      <vt:lpstr>Презентация PowerPoint</vt:lpstr>
      <vt:lpstr>Сложности</vt:lpstr>
      <vt:lpstr>2 условия:</vt:lpstr>
      <vt:lpstr>Презентация PowerPoint</vt:lpstr>
      <vt:lpstr>Презентация PowerPoint</vt:lpstr>
      <vt:lpstr>Согласно статье 112  Закона о контрактной системе</vt:lpstr>
      <vt:lpstr>Сложности</vt:lpstr>
      <vt:lpstr>Позиция Министерства строительства и жилищно-коммунального хозяйства Российской Федерации</vt:lpstr>
      <vt:lpstr>Презентация PowerPoint</vt:lpstr>
      <vt:lpstr>Необходимость установления  3-х СРО</vt:lpstr>
      <vt:lpstr>Презентация PowerPoint</vt:lpstr>
      <vt:lpstr>Презентация PowerPoint</vt:lpstr>
      <vt:lpstr>Проблема формирования дополнительных требований к участникам закупок</vt:lpstr>
      <vt:lpstr>Презентация PowerPoint</vt:lpstr>
      <vt:lpstr>Требования по видам СРО</vt:lpstr>
      <vt:lpstr>НО Если придерживаться позиции ФАС </vt:lpstr>
      <vt:lpstr>Проблемы исполнения такого контракта</vt:lpstr>
      <vt:lpstr>Отдельные моменты исполнения контракта «под ключ»</vt:lpstr>
      <vt:lpstr>Ч. 3 ст. 94 Закона о контрактной системе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«Проблемы заключения и исполнения строительного контракта «под ключ».</dc:title>
  <dc:creator>Савенко Мария Сергеевна</dc:creator>
  <cp:lastModifiedBy>Наталья Игоревна Мартынюк</cp:lastModifiedBy>
  <cp:revision>50</cp:revision>
  <dcterms:created xsi:type="dcterms:W3CDTF">2022-10-25T04:26:02Z</dcterms:created>
  <dcterms:modified xsi:type="dcterms:W3CDTF">2022-10-31T12:56:17Z</dcterms:modified>
</cp:coreProperties>
</file>