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5" r:id="rId3"/>
    <p:sldId id="343" r:id="rId4"/>
    <p:sldId id="365" r:id="rId5"/>
    <p:sldId id="358" r:id="rId6"/>
    <p:sldId id="360" r:id="rId7"/>
    <p:sldId id="363" r:id="rId8"/>
    <p:sldId id="364" r:id="rId9"/>
    <p:sldId id="361" r:id="rId10"/>
    <p:sldId id="355" r:id="rId11"/>
    <p:sldId id="362" r:id="rId12"/>
  </p:sldIdLst>
  <p:sldSz cx="9906000" cy="6858000" type="A4"/>
  <p:notesSz cx="9906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16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878D6-29E8-4352-8A35-0A200DD5B4F7}" type="datetimeFigureOut">
              <a:rPr lang="ru-RU" smtClean="0"/>
              <a:t>31.07.2020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8BD1-A022-453E-8D26-6BB5E3C9A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8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10130" y="168402"/>
            <a:ext cx="628573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30097" y="2106295"/>
            <a:ext cx="3301365" cy="399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61001" y="1954784"/>
            <a:ext cx="430085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564243" y="6603286"/>
            <a:ext cx="316229" cy="24622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43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624826"/>
            <a:ext cx="9906000" cy="2331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906000" cy="9083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0865" y="168402"/>
            <a:ext cx="468426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5465" y="2686050"/>
            <a:ext cx="9344660" cy="3331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564243" y="6603286"/>
            <a:ext cx="316229" cy="278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64769">
              <a:lnSpc>
                <a:spcPct val="100000"/>
              </a:lnSpc>
              <a:spcBef>
                <a:spcPts val="145"/>
              </a:spcBef>
            </a:pPr>
            <a:fld id="{81D60167-4931-47E6-BA6A-407CBD079E47}" type="slidenum">
              <a:rPr spc="-5" dirty="0"/>
              <a:pPr marL="64769">
                <a:lnSpc>
                  <a:spcPct val="100000"/>
                </a:lnSpc>
                <a:spcBef>
                  <a:spcPts val="145"/>
                </a:spcBef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FDFC132A4C7B8DC692C68D2AF83D8B2A5EC9EA0C83CC94128F98A1AAAE7015F4328C2234B8CEAC0FBCF7AAB2E4BF7F38DE7D027B8B5220DTBn3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3414" y="2167508"/>
            <a:ext cx="5761990" cy="190898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marR="5080" algn="ctr">
              <a:lnSpc>
                <a:spcPct val="90000"/>
              </a:lnSpc>
              <a:spcBef>
                <a:spcPts val="630"/>
              </a:spcBef>
            </a:pPr>
            <a:r>
              <a:rPr lang="ru-RU" sz="4400" dirty="0" smtClean="0">
                <a:solidFill>
                  <a:schemeClr val="tx2"/>
                </a:solidFill>
              </a:rPr>
              <a:t>РЕКЛАМА ФИНАНСОВЫХ УСЛУГ</a:t>
            </a:r>
            <a:endParaRPr sz="4400" dirty="0">
              <a:solidFill>
                <a:schemeClr val="tx2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02126" y="6170472"/>
            <a:ext cx="174878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dirty="0" smtClean="0">
                <a:solidFill>
                  <a:srgbClr val="008080"/>
                </a:solidFill>
                <a:latin typeface="Arial"/>
                <a:cs typeface="Arial"/>
              </a:rPr>
              <a:t>20</a:t>
            </a:r>
            <a:r>
              <a:rPr lang="ru-RU" sz="2000" dirty="0" smtClean="0">
                <a:solidFill>
                  <a:srgbClr val="008080"/>
                </a:solidFill>
                <a:latin typeface="Arial"/>
                <a:cs typeface="Arial"/>
              </a:rPr>
              <a:t>20</a:t>
            </a:r>
            <a:r>
              <a:rPr sz="2000" spc="-135" dirty="0" smtClean="0">
                <a:solidFill>
                  <a:srgbClr val="008080"/>
                </a:solidFill>
                <a:latin typeface="Arial"/>
                <a:cs typeface="Arial"/>
              </a:rPr>
              <a:t> </a:t>
            </a:r>
            <a:r>
              <a:rPr sz="2000" spc="-120" dirty="0" smtClean="0">
                <a:solidFill>
                  <a:srgbClr val="008080"/>
                </a:solidFill>
                <a:latin typeface="Arial"/>
                <a:cs typeface="Arial"/>
              </a:rPr>
              <a:t>г</a:t>
            </a:r>
            <a:r>
              <a:rPr lang="ru-RU" sz="2000" spc="-120" dirty="0" smtClean="0">
                <a:solidFill>
                  <a:srgbClr val="008080"/>
                </a:solidFill>
                <a:latin typeface="Arial"/>
                <a:cs typeface="Arial"/>
              </a:rPr>
              <a:t>од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6841" y="89103"/>
            <a:ext cx="8729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Предупреждения для </a:t>
            </a:r>
            <a:r>
              <a:rPr sz="2800" spc="-25" dirty="0"/>
              <a:t>малого </a:t>
            </a:r>
            <a:r>
              <a:rPr sz="2800" spc="-5" dirty="0"/>
              <a:t>и </a:t>
            </a:r>
            <a:r>
              <a:rPr sz="2800" spc="-10" dirty="0"/>
              <a:t>среднего</a:t>
            </a:r>
            <a:r>
              <a:rPr sz="2800" spc="85" dirty="0"/>
              <a:t> </a:t>
            </a:r>
            <a:r>
              <a:rPr sz="2800" spc="-5" dirty="0"/>
              <a:t>бизнеса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5714238" y="4107941"/>
            <a:ext cx="4105910" cy="853440"/>
          </a:xfrm>
          <a:custGeom>
            <a:avLst/>
            <a:gdLst/>
            <a:ahLst/>
            <a:cxnLst/>
            <a:rect l="l" t="t" r="r" b="b"/>
            <a:pathLst>
              <a:path w="4105909" h="853439">
                <a:moveTo>
                  <a:pt x="2052828" y="0"/>
                </a:moveTo>
                <a:lnTo>
                  <a:pt x="1977571" y="281"/>
                </a:lnTo>
                <a:lnTo>
                  <a:pt x="1829152" y="2503"/>
                </a:lnTo>
                <a:lnTo>
                  <a:pt x="1683833" y="6873"/>
                </a:lnTo>
                <a:lnTo>
                  <a:pt x="1541986" y="13315"/>
                </a:lnTo>
                <a:lnTo>
                  <a:pt x="1403981" y="21750"/>
                </a:lnTo>
                <a:lnTo>
                  <a:pt x="1270190" y="32102"/>
                </a:lnTo>
                <a:lnTo>
                  <a:pt x="1140984" y="44295"/>
                </a:lnTo>
                <a:lnTo>
                  <a:pt x="1016733" y="58250"/>
                </a:lnTo>
                <a:lnTo>
                  <a:pt x="897809" y="73891"/>
                </a:lnTo>
                <a:lnTo>
                  <a:pt x="840461" y="82320"/>
                </a:lnTo>
                <a:lnTo>
                  <a:pt x="784584" y="91141"/>
                </a:lnTo>
                <a:lnTo>
                  <a:pt x="730223" y="100345"/>
                </a:lnTo>
                <a:lnTo>
                  <a:pt x="677427" y="109923"/>
                </a:lnTo>
                <a:lnTo>
                  <a:pt x="626240" y="119864"/>
                </a:lnTo>
                <a:lnTo>
                  <a:pt x="576710" y="130159"/>
                </a:lnTo>
                <a:lnTo>
                  <a:pt x="528883" y="140798"/>
                </a:lnTo>
                <a:lnTo>
                  <a:pt x="482804" y="151772"/>
                </a:lnTo>
                <a:lnTo>
                  <a:pt x="438522" y="163072"/>
                </a:lnTo>
                <a:lnTo>
                  <a:pt x="396081" y="174686"/>
                </a:lnTo>
                <a:lnTo>
                  <a:pt x="355529" y="186607"/>
                </a:lnTo>
                <a:lnTo>
                  <a:pt x="316911" y="198824"/>
                </a:lnTo>
                <a:lnTo>
                  <a:pt x="280274" y="211327"/>
                </a:lnTo>
                <a:lnTo>
                  <a:pt x="213130" y="237156"/>
                </a:lnTo>
                <a:lnTo>
                  <a:pt x="154467" y="264015"/>
                </a:lnTo>
                <a:lnTo>
                  <a:pt x="104656" y="291827"/>
                </a:lnTo>
                <a:lnTo>
                  <a:pt x="64068" y="320516"/>
                </a:lnTo>
                <a:lnTo>
                  <a:pt x="33074" y="350005"/>
                </a:lnTo>
                <a:lnTo>
                  <a:pt x="5384" y="395569"/>
                </a:lnTo>
                <a:lnTo>
                  <a:pt x="0" y="426719"/>
                </a:lnTo>
                <a:lnTo>
                  <a:pt x="1353" y="442366"/>
                </a:lnTo>
                <a:lnTo>
                  <a:pt x="21291" y="488414"/>
                </a:lnTo>
                <a:lnTo>
                  <a:pt x="47348" y="518273"/>
                </a:lnTo>
                <a:lnTo>
                  <a:pt x="83186" y="547372"/>
                </a:lnTo>
                <a:lnTo>
                  <a:pt x="128432" y="575632"/>
                </a:lnTo>
                <a:lnTo>
                  <a:pt x="182715" y="602978"/>
                </a:lnTo>
                <a:lnTo>
                  <a:pt x="245665" y="629331"/>
                </a:lnTo>
                <a:lnTo>
                  <a:pt x="316911" y="654615"/>
                </a:lnTo>
                <a:lnTo>
                  <a:pt x="355529" y="666832"/>
                </a:lnTo>
                <a:lnTo>
                  <a:pt x="396081" y="678753"/>
                </a:lnTo>
                <a:lnTo>
                  <a:pt x="438522" y="690367"/>
                </a:lnTo>
                <a:lnTo>
                  <a:pt x="482804" y="701667"/>
                </a:lnTo>
                <a:lnTo>
                  <a:pt x="528883" y="712641"/>
                </a:lnTo>
                <a:lnTo>
                  <a:pt x="576710" y="723280"/>
                </a:lnTo>
                <a:lnTo>
                  <a:pt x="626240" y="733575"/>
                </a:lnTo>
                <a:lnTo>
                  <a:pt x="677427" y="743516"/>
                </a:lnTo>
                <a:lnTo>
                  <a:pt x="730223" y="753094"/>
                </a:lnTo>
                <a:lnTo>
                  <a:pt x="784584" y="762298"/>
                </a:lnTo>
                <a:lnTo>
                  <a:pt x="840461" y="771119"/>
                </a:lnTo>
                <a:lnTo>
                  <a:pt x="897809" y="779548"/>
                </a:lnTo>
                <a:lnTo>
                  <a:pt x="956582" y="787574"/>
                </a:lnTo>
                <a:lnTo>
                  <a:pt x="1078216" y="802382"/>
                </a:lnTo>
                <a:lnTo>
                  <a:pt x="1204991" y="815465"/>
                </a:lnTo>
                <a:lnTo>
                  <a:pt x="1336536" y="826748"/>
                </a:lnTo>
                <a:lnTo>
                  <a:pt x="1472480" y="836151"/>
                </a:lnTo>
                <a:lnTo>
                  <a:pt x="1612453" y="843599"/>
                </a:lnTo>
                <a:lnTo>
                  <a:pt x="1756082" y="849015"/>
                </a:lnTo>
                <a:lnTo>
                  <a:pt x="1902997" y="852320"/>
                </a:lnTo>
                <a:lnTo>
                  <a:pt x="2052828" y="853439"/>
                </a:lnTo>
                <a:lnTo>
                  <a:pt x="2202658" y="852320"/>
                </a:lnTo>
                <a:lnTo>
                  <a:pt x="2349573" y="849015"/>
                </a:lnTo>
                <a:lnTo>
                  <a:pt x="2493202" y="843599"/>
                </a:lnTo>
                <a:lnTo>
                  <a:pt x="2633175" y="836151"/>
                </a:lnTo>
                <a:lnTo>
                  <a:pt x="2769119" y="826748"/>
                </a:lnTo>
                <a:lnTo>
                  <a:pt x="2900664" y="815465"/>
                </a:lnTo>
                <a:lnTo>
                  <a:pt x="3027439" y="802382"/>
                </a:lnTo>
                <a:lnTo>
                  <a:pt x="3149073" y="787574"/>
                </a:lnTo>
                <a:lnTo>
                  <a:pt x="3207846" y="779548"/>
                </a:lnTo>
                <a:lnTo>
                  <a:pt x="3265194" y="771119"/>
                </a:lnTo>
                <a:lnTo>
                  <a:pt x="3321071" y="762298"/>
                </a:lnTo>
                <a:lnTo>
                  <a:pt x="3375432" y="753094"/>
                </a:lnTo>
                <a:lnTo>
                  <a:pt x="3428228" y="743516"/>
                </a:lnTo>
                <a:lnTo>
                  <a:pt x="3479415" y="733575"/>
                </a:lnTo>
                <a:lnTo>
                  <a:pt x="3528945" y="723280"/>
                </a:lnTo>
                <a:lnTo>
                  <a:pt x="3576772" y="712641"/>
                </a:lnTo>
                <a:lnTo>
                  <a:pt x="3622851" y="701667"/>
                </a:lnTo>
                <a:lnTo>
                  <a:pt x="3667133" y="690367"/>
                </a:lnTo>
                <a:lnTo>
                  <a:pt x="3709574" y="678753"/>
                </a:lnTo>
                <a:lnTo>
                  <a:pt x="3750126" y="666832"/>
                </a:lnTo>
                <a:lnTo>
                  <a:pt x="3788744" y="654615"/>
                </a:lnTo>
                <a:lnTo>
                  <a:pt x="3825381" y="642111"/>
                </a:lnTo>
                <a:lnTo>
                  <a:pt x="3892525" y="616283"/>
                </a:lnTo>
                <a:lnTo>
                  <a:pt x="3951188" y="589424"/>
                </a:lnTo>
                <a:lnTo>
                  <a:pt x="4000999" y="561612"/>
                </a:lnTo>
                <a:lnTo>
                  <a:pt x="4041587" y="532923"/>
                </a:lnTo>
                <a:lnTo>
                  <a:pt x="4072581" y="503434"/>
                </a:lnTo>
                <a:lnTo>
                  <a:pt x="4100271" y="457870"/>
                </a:lnTo>
                <a:lnTo>
                  <a:pt x="4105656" y="426719"/>
                </a:lnTo>
                <a:lnTo>
                  <a:pt x="4104302" y="411073"/>
                </a:lnTo>
                <a:lnTo>
                  <a:pt x="4084364" y="365025"/>
                </a:lnTo>
                <a:lnTo>
                  <a:pt x="4058307" y="335166"/>
                </a:lnTo>
                <a:lnTo>
                  <a:pt x="4022469" y="306067"/>
                </a:lnTo>
                <a:lnTo>
                  <a:pt x="3977223" y="277807"/>
                </a:lnTo>
                <a:lnTo>
                  <a:pt x="3922940" y="250461"/>
                </a:lnTo>
                <a:lnTo>
                  <a:pt x="3859990" y="224108"/>
                </a:lnTo>
                <a:lnTo>
                  <a:pt x="3788744" y="198824"/>
                </a:lnTo>
                <a:lnTo>
                  <a:pt x="3750126" y="186607"/>
                </a:lnTo>
                <a:lnTo>
                  <a:pt x="3709574" y="174686"/>
                </a:lnTo>
                <a:lnTo>
                  <a:pt x="3667133" y="163072"/>
                </a:lnTo>
                <a:lnTo>
                  <a:pt x="3622851" y="151772"/>
                </a:lnTo>
                <a:lnTo>
                  <a:pt x="3576772" y="140798"/>
                </a:lnTo>
                <a:lnTo>
                  <a:pt x="3528945" y="130159"/>
                </a:lnTo>
                <a:lnTo>
                  <a:pt x="3479415" y="119864"/>
                </a:lnTo>
                <a:lnTo>
                  <a:pt x="3428228" y="109923"/>
                </a:lnTo>
                <a:lnTo>
                  <a:pt x="3375432" y="100345"/>
                </a:lnTo>
                <a:lnTo>
                  <a:pt x="3321071" y="91141"/>
                </a:lnTo>
                <a:lnTo>
                  <a:pt x="3265194" y="82320"/>
                </a:lnTo>
                <a:lnTo>
                  <a:pt x="3207846" y="73891"/>
                </a:lnTo>
                <a:lnTo>
                  <a:pt x="3088922" y="58250"/>
                </a:lnTo>
                <a:lnTo>
                  <a:pt x="2964671" y="44295"/>
                </a:lnTo>
                <a:lnTo>
                  <a:pt x="2835465" y="32102"/>
                </a:lnTo>
                <a:lnTo>
                  <a:pt x="2701674" y="21750"/>
                </a:lnTo>
                <a:lnTo>
                  <a:pt x="2563669" y="13315"/>
                </a:lnTo>
                <a:lnTo>
                  <a:pt x="2421822" y="6873"/>
                </a:lnTo>
                <a:lnTo>
                  <a:pt x="2276503" y="2503"/>
                </a:lnTo>
                <a:lnTo>
                  <a:pt x="2128084" y="281"/>
                </a:lnTo>
                <a:lnTo>
                  <a:pt x="2052828" y="0"/>
                </a:lnTo>
                <a:close/>
              </a:path>
            </a:pathLst>
          </a:custGeom>
          <a:solidFill>
            <a:srgbClr val="FFC000">
              <a:alpha val="3686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14238" y="4107941"/>
            <a:ext cx="4105910" cy="853440"/>
          </a:xfrm>
          <a:custGeom>
            <a:avLst/>
            <a:gdLst/>
            <a:ahLst/>
            <a:cxnLst/>
            <a:rect l="l" t="t" r="r" b="b"/>
            <a:pathLst>
              <a:path w="4105909" h="853439">
                <a:moveTo>
                  <a:pt x="0" y="426719"/>
                </a:moveTo>
                <a:lnTo>
                  <a:pt x="12045" y="380217"/>
                </a:lnTo>
                <a:lnTo>
                  <a:pt x="47348" y="335166"/>
                </a:lnTo>
                <a:lnTo>
                  <a:pt x="83186" y="306067"/>
                </a:lnTo>
                <a:lnTo>
                  <a:pt x="128432" y="277807"/>
                </a:lnTo>
                <a:lnTo>
                  <a:pt x="182715" y="250461"/>
                </a:lnTo>
                <a:lnTo>
                  <a:pt x="245665" y="224108"/>
                </a:lnTo>
                <a:lnTo>
                  <a:pt x="316911" y="198824"/>
                </a:lnTo>
                <a:lnTo>
                  <a:pt x="355529" y="186607"/>
                </a:lnTo>
                <a:lnTo>
                  <a:pt x="396081" y="174686"/>
                </a:lnTo>
                <a:lnTo>
                  <a:pt x="438522" y="163072"/>
                </a:lnTo>
                <a:lnTo>
                  <a:pt x="482804" y="151772"/>
                </a:lnTo>
                <a:lnTo>
                  <a:pt x="528883" y="140798"/>
                </a:lnTo>
                <a:lnTo>
                  <a:pt x="576710" y="130159"/>
                </a:lnTo>
                <a:lnTo>
                  <a:pt x="626240" y="119864"/>
                </a:lnTo>
                <a:lnTo>
                  <a:pt x="677427" y="109923"/>
                </a:lnTo>
                <a:lnTo>
                  <a:pt x="730223" y="100345"/>
                </a:lnTo>
                <a:lnTo>
                  <a:pt x="784584" y="91141"/>
                </a:lnTo>
                <a:lnTo>
                  <a:pt x="840461" y="82320"/>
                </a:lnTo>
                <a:lnTo>
                  <a:pt x="897809" y="73891"/>
                </a:lnTo>
                <a:lnTo>
                  <a:pt x="956582" y="65865"/>
                </a:lnTo>
                <a:lnTo>
                  <a:pt x="1016733" y="58250"/>
                </a:lnTo>
                <a:lnTo>
                  <a:pt x="1078216" y="51057"/>
                </a:lnTo>
                <a:lnTo>
                  <a:pt x="1140984" y="44295"/>
                </a:lnTo>
                <a:lnTo>
                  <a:pt x="1204991" y="37974"/>
                </a:lnTo>
                <a:lnTo>
                  <a:pt x="1270190" y="32102"/>
                </a:lnTo>
                <a:lnTo>
                  <a:pt x="1336536" y="26691"/>
                </a:lnTo>
                <a:lnTo>
                  <a:pt x="1403981" y="21750"/>
                </a:lnTo>
                <a:lnTo>
                  <a:pt x="1472480" y="17288"/>
                </a:lnTo>
                <a:lnTo>
                  <a:pt x="1541986" y="13315"/>
                </a:lnTo>
                <a:lnTo>
                  <a:pt x="1612453" y="9840"/>
                </a:lnTo>
                <a:lnTo>
                  <a:pt x="1683833" y="6873"/>
                </a:lnTo>
                <a:lnTo>
                  <a:pt x="1756082" y="4424"/>
                </a:lnTo>
                <a:lnTo>
                  <a:pt x="1829152" y="2503"/>
                </a:lnTo>
                <a:lnTo>
                  <a:pt x="1902997" y="1119"/>
                </a:lnTo>
                <a:lnTo>
                  <a:pt x="1977571" y="281"/>
                </a:lnTo>
                <a:lnTo>
                  <a:pt x="2052828" y="0"/>
                </a:lnTo>
                <a:lnTo>
                  <a:pt x="2128084" y="281"/>
                </a:lnTo>
                <a:lnTo>
                  <a:pt x="2202658" y="1119"/>
                </a:lnTo>
                <a:lnTo>
                  <a:pt x="2276503" y="2503"/>
                </a:lnTo>
                <a:lnTo>
                  <a:pt x="2349573" y="4424"/>
                </a:lnTo>
                <a:lnTo>
                  <a:pt x="2421822" y="6873"/>
                </a:lnTo>
                <a:lnTo>
                  <a:pt x="2493202" y="9840"/>
                </a:lnTo>
                <a:lnTo>
                  <a:pt x="2563669" y="13315"/>
                </a:lnTo>
                <a:lnTo>
                  <a:pt x="2633175" y="17288"/>
                </a:lnTo>
                <a:lnTo>
                  <a:pt x="2701674" y="21750"/>
                </a:lnTo>
                <a:lnTo>
                  <a:pt x="2769119" y="26691"/>
                </a:lnTo>
                <a:lnTo>
                  <a:pt x="2835465" y="32102"/>
                </a:lnTo>
                <a:lnTo>
                  <a:pt x="2900664" y="37974"/>
                </a:lnTo>
                <a:lnTo>
                  <a:pt x="2964671" y="44295"/>
                </a:lnTo>
                <a:lnTo>
                  <a:pt x="3027439" y="51057"/>
                </a:lnTo>
                <a:lnTo>
                  <a:pt x="3088922" y="58250"/>
                </a:lnTo>
                <a:lnTo>
                  <a:pt x="3149073" y="65865"/>
                </a:lnTo>
                <a:lnTo>
                  <a:pt x="3207846" y="73891"/>
                </a:lnTo>
                <a:lnTo>
                  <a:pt x="3265194" y="82320"/>
                </a:lnTo>
                <a:lnTo>
                  <a:pt x="3321071" y="91141"/>
                </a:lnTo>
                <a:lnTo>
                  <a:pt x="3375432" y="100345"/>
                </a:lnTo>
                <a:lnTo>
                  <a:pt x="3428228" y="109923"/>
                </a:lnTo>
                <a:lnTo>
                  <a:pt x="3479415" y="119864"/>
                </a:lnTo>
                <a:lnTo>
                  <a:pt x="3528945" y="130159"/>
                </a:lnTo>
                <a:lnTo>
                  <a:pt x="3576772" y="140798"/>
                </a:lnTo>
                <a:lnTo>
                  <a:pt x="3622851" y="151772"/>
                </a:lnTo>
                <a:lnTo>
                  <a:pt x="3667133" y="163072"/>
                </a:lnTo>
                <a:lnTo>
                  <a:pt x="3709574" y="174686"/>
                </a:lnTo>
                <a:lnTo>
                  <a:pt x="3750126" y="186607"/>
                </a:lnTo>
                <a:lnTo>
                  <a:pt x="3788744" y="198824"/>
                </a:lnTo>
                <a:lnTo>
                  <a:pt x="3825381" y="211327"/>
                </a:lnTo>
                <a:lnTo>
                  <a:pt x="3892525" y="237156"/>
                </a:lnTo>
                <a:lnTo>
                  <a:pt x="3951188" y="264015"/>
                </a:lnTo>
                <a:lnTo>
                  <a:pt x="4000999" y="291827"/>
                </a:lnTo>
                <a:lnTo>
                  <a:pt x="4041587" y="320516"/>
                </a:lnTo>
                <a:lnTo>
                  <a:pt x="4072581" y="350005"/>
                </a:lnTo>
                <a:lnTo>
                  <a:pt x="4100271" y="395569"/>
                </a:lnTo>
                <a:lnTo>
                  <a:pt x="4105656" y="426719"/>
                </a:lnTo>
                <a:lnTo>
                  <a:pt x="4104302" y="442366"/>
                </a:lnTo>
                <a:lnTo>
                  <a:pt x="4084364" y="488414"/>
                </a:lnTo>
                <a:lnTo>
                  <a:pt x="4058307" y="518273"/>
                </a:lnTo>
                <a:lnTo>
                  <a:pt x="4022469" y="547372"/>
                </a:lnTo>
                <a:lnTo>
                  <a:pt x="3977223" y="575632"/>
                </a:lnTo>
                <a:lnTo>
                  <a:pt x="3922940" y="602978"/>
                </a:lnTo>
                <a:lnTo>
                  <a:pt x="3859990" y="629331"/>
                </a:lnTo>
                <a:lnTo>
                  <a:pt x="3788744" y="654615"/>
                </a:lnTo>
                <a:lnTo>
                  <a:pt x="3750126" y="666832"/>
                </a:lnTo>
                <a:lnTo>
                  <a:pt x="3709574" y="678753"/>
                </a:lnTo>
                <a:lnTo>
                  <a:pt x="3667133" y="690367"/>
                </a:lnTo>
                <a:lnTo>
                  <a:pt x="3622851" y="701667"/>
                </a:lnTo>
                <a:lnTo>
                  <a:pt x="3576772" y="712641"/>
                </a:lnTo>
                <a:lnTo>
                  <a:pt x="3528945" y="723280"/>
                </a:lnTo>
                <a:lnTo>
                  <a:pt x="3479415" y="733575"/>
                </a:lnTo>
                <a:lnTo>
                  <a:pt x="3428228" y="743516"/>
                </a:lnTo>
                <a:lnTo>
                  <a:pt x="3375432" y="753094"/>
                </a:lnTo>
                <a:lnTo>
                  <a:pt x="3321071" y="762298"/>
                </a:lnTo>
                <a:lnTo>
                  <a:pt x="3265194" y="771119"/>
                </a:lnTo>
                <a:lnTo>
                  <a:pt x="3207846" y="779548"/>
                </a:lnTo>
                <a:lnTo>
                  <a:pt x="3149073" y="787574"/>
                </a:lnTo>
                <a:lnTo>
                  <a:pt x="3088922" y="795189"/>
                </a:lnTo>
                <a:lnTo>
                  <a:pt x="3027439" y="802382"/>
                </a:lnTo>
                <a:lnTo>
                  <a:pt x="2964671" y="809144"/>
                </a:lnTo>
                <a:lnTo>
                  <a:pt x="2900664" y="815465"/>
                </a:lnTo>
                <a:lnTo>
                  <a:pt x="2835465" y="821337"/>
                </a:lnTo>
                <a:lnTo>
                  <a:pt x="2769119" y="826748"/>
                </a:lnTo>
                <a:lnTo>
                  <a:pt x="2701674" y="831689"/>
                </a:lnTo>
                <a:lnTo>
                  <a:pt x="2633175" y="836151"/>
                </a:lnTo>
                <a:lnTo>
                  <a:pt x="2563669" y="840124"/>
                </a:lnTo>
                <a:lnTo>
                  <a:pt x="2493202" y="843599"/>
                </a:lnTo>
                <a:lnTo>
                  <a:pt x="2421822" y="846566"/>
                </a:lnTo>
                <a:lnTo>
                  <a:pt x="2349573" y="849015"/>
                </a:lnTo>
                <a:lnTo>
                  <a:pt x="2276503" y="850936"/>
                </a:lnTo>
                <a:lnTo>
                  <a:pt x="2202658" y="852320"/>
                </a:lnTo>
                <a:lnTo>
                  <a:pt x="2128084" y="853158"/>
                </a:lnTo>
                <a:lnTo>
                  <a:pt x="2052828" y="853439"/>
                </a:lnTo>
                <a:lnTo>
                  <a:pt x="1977571" y="853158"/>
                </a:lnTo>
                <a:lnTo>
                  <a:pt x="1902997" y="852320"/>
                </a:lnTo>
                <a:lnTo>
                  <a:pt x="1829152" y="850936"/>
                </a:lnTo>
                <a:lnTo>
                  <a:pt x="1756082" y="849015"/>
                </a:lnTo>
                <a:lnTo>
                  <a:pt x="1683833" y="846566"/>
                </a:lnTo>
                <a:lnTo>
                  <a:pt x="1612453" y="843599"/>
                </a:lnTo>
                <a:lnTo>
                  <a:pt x="1541986" y="840124"/>
                </a:lnTo>
                <a:lnTo>
                  <a:pt x="1472480" y="836151"/>
                </a:lnTo>
                <a:lnTo>
                  <a:pt x="1403981" y="831689"/>
                </a:lnTo>
                <a:lnTo>
                  <a:pt x="1336536" y="826748"/>
                </a:lnTo>
                <a:lnTo>
                  <a:pt x="1270190" y="821337"/>
                </a:lnTo>
                <a:lnTo>
                  <a:pt x="1204991" y="815465"/>
                </a:lnTo>
                <a:lnTo>
                  <a:pt x="1140984" y="809144"/>
                </a:lnTo>
                <a:lnTo>
                  <a:pt x="1078216" y="802382"/>
                </a:lnTo>
                <a:lnTo>
                  <a:pt x="1016733" y="795189"/>
                </a:lnTo>
                <a:lnTo>
                  <a:pt x="956582" y="787574"/>
                </a:lnTo>
                <a:lnTo>
                  <a:pt x="897809" y="779548"/>
                </a:lnTo>
                <a:lnTo>
                  <a:pt x="840461" y="771119"/>
                </a:lnTo>
                <a:lnTo>
                  <a:pt x="784584" y="762298"/>
                </a:lnTo>
                <a:lnTo>
                  <a:pt x="730223" y="753094"/>
                </a:lnTo>
                <a:lnTo>
                  <a:pt x="677427" y="743516"/>
                </a:lnTo>
                <a:lnTo>
                  <a:pt x="626240" y="733575"/>
                </a:lnTo>
                <a:lnTo>
                  <a:pt x="576710" y="723280"/>
                </a:lnTo>
                <a:lnTo>
                  <a:pt x="528883" y="712641"/>
                </a:lnTo>
                <a:lnTo>
                  <a:pt x="482804" y="701667"/>
                </a:lnTo>
                <a:lnTo>
                  <a:pt x="438522" y="690367"/>
                </a:lnTo>
                <a:lnTo>
                  <a:pt x="396081" y="678753"/>
                </a:lnTo>
                <a:lnTo>
                  <a:pt x="355529" y="666832"/>
                </a:lnTo>
                <a:lnTo>
                  <a:pt x="316911" y="654615"/>
                </a:lnTo>
                <a:lnTo>
                  <a:pt x="280274" y="642111"/>
                </a:lnTo>
                <a:lnTo>
                  <a:pt x="213130" y="616283"/>
                </a:lnTo>
                <a:lnTo>
                  <a:pt x="154467" y="589424"/>
                </a:lnTo>
                <a:lnTo>
                  <a:pt x="104656" y="561612"/>
                </a:lnTo>
                <a:lnTo>
                  <a:pt x="64068" y="532923"/>
                </a:lnTo>
                <a:lnTo>
                  <a:pt x="33074" y="503434"/>
                </a:lnTo>
                <a:lnTo>
                  <a:pt x="5384" y="457870"/>
                </a:lnTo>
                <a:lnTo>
                  <a:pt x="0" y="426719"/>
                </a:lnTo>
                <a:close/>
              </a:path>
            </a:pathLst>
          </a:custGeom>
          <a:ln w="25908">
            <a:solidFill>
              <a:srgbClr val="88A3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0964" y="954405"/>
            <a:ext cx="9265920" cy="3587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0" marR="8001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333399"/>
                </a:solidFill>
                <a:latin typeface="Arial"/>
                <a:cs typeface="Arial"/>
              </a:rPr>
              <a:t>Статья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4.1.1 Кодекса </a:t>
            </a:r>
            <a:r>
              <a:rPr sz="2000" b="1" spc="-10" dirty="0">
                <a:solidFill>
                  <a:srgbClr val="333399"/>
                </a:solidFill>
                <a:latin typeface="Arial"/>
                <a:cs typeface="Arial"/>
              </a:rPr>
              <a:t>Российской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Федерации об </a:t>
            </a:r>
            <a:r>
              <a:rPr sz="2000" b="1" spc="-5" dirty="0">
                <a:solidFill>
                  <a:srgbClr val="333399"/>
                </a:solidFill>
                <a:latin typeface="Arial"/>
                <a:cs typeface="Arial"/>
              </a:rPr>
              <a:t>административных  правонарушениях </a:t>
            </a:r>
            <a:r>
              <a:rPr sz="2000" b="1" spc="-10" dirty="0">
                <a:solidFill>
                  <a:srgbClr val="333399"/>
                </a:solidFill>
                <a:latin typeface="Arial"/>
                <a:cs typeface="Arial"/>
              </a:rPr>
              <a:t>(</a:t>
            </a:r>
            <a:r>
              <a:rPr sz="2000" spc="-10" dirty="0">
                <a:solidFill>
                  <a:srgbClr val="333399"/>
                </a:solidFill>
                <a:latin typeface="Arial"/>
                <a:cs typeface="Arial"/>
              </a:rPr>
              <a:t>введена Федеральным 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законом </a:t>
            </a:r>
            <a:r>
              <a:rPr sz="2000" spc="-25" dirty="0">
                <a:solidFill>
                  <a:srgbClr val="333399"/>
                </a:solidFill>
                <a:latin typeface="Arial"/>
                <a:cs typeface="Arial"/>
              </a:rPr>
              <a:t>от </a:t>
            </a:r>
            <a:r>
              <a:rPr sz="2000" spc="-5" dirty="0">
                <a:solidFill>
                  <a:srgbClr val="333399"/>
                </a:solidFill>
                <a:latin typeface="Arial"/>
                <a:cs typeface="Arial"/>
              </a:rPr>
              <a:t>03.07.2016</a:t>
            </a:r>
            <a:r>
              <a:rPr sz="2000" spc="-114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333399"/>
                </a:solidFill>
                <a:latin typeface="Arial"/>
                <a:cs typeface="Arial"/>
              </a:rPr>
              <a:t>№316-ФЗ</a:t>
            </a:r>
            <a:r>
              <a:rPr sz="2000" b="1" spc="5" dirty="0">
                <a:solidFill>
                  <a:srgbClr val="333399"/>
                </a:solidFill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  <a:tabLst>
                <a:tab pos="194945" algn="l"/>
              </a:tabLst>
            </a:pP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Являющимся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субъектами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малого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и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среднего предпринимательства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лицам, осуществляющим 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предпринимательскую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деятельность </a:t>
            </a:r>
            <a:r>
              <a:rPr sz="1600" spc="-25" dirty="0">
                <a:solidFill>
                  <a:srgbClr val="333399"/>
                </a:solidFill>
                <a:latin typeface="Arial"/>
                <a:cs typeface="Arial"/>
              </a:rPr>
              <a:t>без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образования юридического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лица, и юридическим 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лицам,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а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также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их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работникам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за впервые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совершенное административное правонарушение,  выявленное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в </a:t>
            </a:r>
            <a:r>
              <a:rPr sz="1600" spc="-20" dirty="0">
                <a:solidFill>
                  <a:srgbClr val="333399"/>
                </a:solidFill>
                <a:latin typeface="Arial"/>
                <a:cs typeface="Arial"/>
              </a:rPr>
              <a:t>ходе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осуществления государственного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контроля (надзора), муниципального  контроля,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в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случаях,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если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назначение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административного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наказания в виде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предупреждения не 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предусмотрено соответствующей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статьей </a:t>
            </a:r>
            <a:r>
              <a:rPr sz="1600" spc="-20" dirty="0">
                <a:solidFill>
                  <a:srgbClr val="333399"/>
                </a:solidFill>
                <a:latin typeface="Arial"/>
                <a:cs typeface="Arial"/>
              </a:rPr>
              <a:t>раздела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II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настоящего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Кодекса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или закона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субъекта  Российской Федерации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об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административных правонарушениях,</a:t>
            </a:r>
            <a:r>
              <a:rPr sz="1600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административное наказание 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3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u="sng" spc="-9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в</a:t>
            </a:r>
            <a:r>
              <a:rPr sz="1600" b="1" spc="-99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виде </a:t>
            </a:r>
            <a:r>
              <a:rPr sz="16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административного </a:t>
            </a:r>
            <a:r>
              <a:rPr sz="1600" b="1" u="sng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штрафа подлежит замене </a:t>
            </a:r>
            <a:r>
              <a:rPr sz="1600" b="1" u="sng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на </a:t>
            </a:r>
            <a:r>
              <a:rPr sz="1600" b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предупреждение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при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наличии  обстоятельств,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предусмотренных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частью 2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статьи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3.4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настоящего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Кодекса,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за исключением  случаев,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предусмотренных </a:t>
            </a:r>
            <a:r>
              <a:rPr sz="1600" spc="-5" dirty="0">
                <a:solidFill>
                  <a:srgbClr val="333399"/>
                </a:solidFill>
                <a:latin typeface="Arial"/>
                <a:cs typeface="Arial"/>
              </a:rPr>
              <a:t>частью 2 </a:t>
            </a:r>
            <a:r>
              <a:rPr sz="1600" spc="-10" dirty="0">
                <a:solidFill>
                  <a:srgbClr val="333399"/>
                </a:solidFill>
                <a:latin typeface="Arial"/>
                <a:cs typeface="Arial"/>
              </a:rPr>
              <a:t>настоящей</a:t>
            </a:r>
            <a:r>
              <a:rPr sz="1600" spc="15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333399"/>
                </a:solidFill>
                <a:latin typeface="Arial"/>
                <a:cs typeface="Arial"/>
              </a:rPr>
              <a:t>статьи.</a:t>
            </a:r>
            <a:endParaRPr sz="1600">
              <a:latin typeface="Arial"/>
              <a:cs typeface="Arial"/>
            </a:endParaRPr>
          </a:p>
          <a:p>
            <a:pPr marR="575945" algn="r">
              <a:lnSpc>
                <a:spcPct val="100000"/>
              </a:lnSpc>
              <a:spcBef>
                <a:spcPts val="480"/>
              </a:spcBef>
            </a:pPr>
            <a:r>
              <a:rPr sz="1800" b="1" dirty="0">
                <a:latin typeface="Arial"/>
                <a:cs typeface="Arial"/>
              </a:rPr>
              <a:t>В </a:t>
            </a:r>
            <a:r>
              <a:rPr sz="1800" b="1" spc="-25" dirty="0">
                <a:latin typeface="Arial"/>
                <a:cs typeface="Arial"/>
              </a:rPr>
              <a:t>том </a:t>
            </a:r>
            <a:r>
              <a:rPr sz="1800" b="1" spc="-10" dirty="0">
                <a:latin typeface="Arial"/>
                <a:cs typeface="Arial"/>
              </a:rPr>
              <a:t>числе </a:t>
            </a:r>
            <a:r>
              <a:rPr sz="1800" b="1" spc="-70" dirty="0">
                <a:latin typeface="Arial"/>
                <a:cs typeface="Arial"/>
              </a:rPr>
              <a:t>ст.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14.3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10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68794" y="4515992"/>
            <a:ext cx="179641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КоАП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(реклама)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691" y="4661661"/>
            <a:ext cx="51054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600" spc="-15" dirty="0">
                <a:latin typeface="Arial"/>
                <a:cs typeface="Arial"/>
              </a:rPr>
              <a:t>Субъект </a:t>
            </a:r>
            <a:r>
              <a:rPr sz="1600" spc="-10" dirty="0">
                <a:latin typeface="Arial"/>
                <a:cs typeface="Arial"/>
              </a:rPr>
              <a:t>малого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среднего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предпринимательства.</a:t>
            </a:r>
            <a:endParaRPr sz="1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sz="1600" spc="-10" dirty="0">
                <a:latin typeface="Arial"/>
                <a:cs typeface="Arial"/>
              </a:rPr>
              <a:t>Правонарушение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впервые.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691" y="5149722"/>
            <a:ext cx="857567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600" spc="-25" dirty="0">
                <a:latin typeface="Arial"/>
                <a:cs typeface="Arial"/>
              </a:rPr>
              <a:t>Нет </a:t>
            </a:r>
            <a:r>
              <a:rPr sz="1600" spc="-5" dirty="0">
                <a:latin typeface="Arial"/>
                <a:cs typeface="Arial"/>
              </a:rPr>
              <a:t>причинения </a:t>
            </a:r>
            <a:r>
              <a:rPr sz="1600" spc="-15" dirty="0">
                <a:latin typeface="Arial"/>
                <a:cs typeface="Arial"/>
              </a:rPr>
              <a:t>вреда </a:t>
            </a:r>
            <a:r>
              <a:rPr sz="1600" spc="-5" dirty="0">
                <a:latin typeface="Arial"/>
                <a:cs typeface="Arial"/>
              </a:rPr>
              <a:t>или </a:t>
            </a:r>
            <a:r>
              <a:rPr sz="1600" spc="-10" dirty="0">
                <a:latin typeface="Arial"/>
                <a:cs typeface="Arial"/>
              </a:rPr>
              <a:t>возникновения угрозы </a:t>
            </a:r>
            <a:r>
              <a:rPr sz="1600" spc="-5" dirty="0">
                <a:latin typeface="Arial"/>
                <a:cs typeface="Arial"/>
              </a:rPr>
              <a:t>причинения </a:t>
            </a:r>
            <a:r>
              <a:rPr sz="1600" spc="-15" dirty="0">
                <a:latin typeface="Arial"/>
                <a:cs typeface="Arial"/>
              </a:rPr>
              <a:t>вреда </a:t>
            </a:r>
            <a:r>
              <a:rPr sz="1600" spc="-5" dirty="0">
                <a:latin typeface="Arial"/>
                <a:cs typeface="Arial"/>
              </a:rPr>
              <a:t>жизни и </a:t>
            </a:r>
            <a:r>
              <a:rPr sz="1600" spc="-10" dirty="0">
                <a:latin typeface="Arial"/>
                <a:cs typeface="Arial"/>
              </a:rPr>
              <a:t>здоровью  людей, </a:t>
            </a:r>
            <a:r>
              <a:rPr sz="1600" spc="-15" dirty="0">
                <a:latin typeface="Arial"/>
                <a:cs typeface="Arial"/>
              </a:rPr>
              <a:t>объектам животного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15" dirty="0">
                <a:latin typeface="Arial"/>
                <a:cs typeface="Arial"/>
              </a:rPr>
              <a:t>растительного </a:t>
            </a:r>
            <a:r>
              <a:rPr sz="1600" spc="-5" dirty="0">
                <a:latin typeface="Arial"/>
                <a:cs typeface="Arial"/>
              </a:rPr>
              <a:t>мира, </a:t>
            </a:r>
            <a:r>
              <a:rPr sz="1600" spc="-10" dirty="0">
                <a:latin typeface="Arial"/>
                <a:cs typeface="Arial"/>
              </a:rPr>
              <a:t>окружающей </a:t>
            </a:r>
            <a:r>
              <a:rPr sz="1600" spc="-15" dirty="0">
                <a:latin typeface="Arial"/>
                <a:cs typeface="Arial"/>
              </a:rPr>
              <a:t>среде, объектам  </a:t>
            </a:r>
            <a:r>
              <a:rPr sz="1600" spc="-25" dirty="0">
                <a:latin typeface="Arial"/>
                <a:cs typeface="Arial"/>
              </a:rPr>
              <a:t>культурного </a:t>
            </a:r>
            <a:r>
              <a:rPr sz="1600" spc="-10" dirty="0">
                <a:latin typeface="Arial"/>
                <a:cs typeface="Arial"/>
              </a:rPr>
              <a:t>наследия </a:t>
            </a:r>
            <a:r>
              <a:rPr sz="1600" spc="-5" dirty="0">
                <a:latin typeface="Arial"/>
                <a:cs typeface="Arial"/>
              </a:rPr>
              <a:t>(памятникам </a:t>
            </a:r>
            <a:r>
              <a:rPr sz="1600" spc="-10" dirty="0">
                <a:latin typeface="Arial"/>
                <a:cs typeface="Arial"/>
              </a:rPr>
              <a:t>истории </a:t>
            </a:r>
            <a:r>
              <a:rPr sz="1600" spc="-5" dirty="0">
                <a:latin typeface="Arial"/>
                <a:cs typeface="Arial"/>
              </a:rPr>
              <a:t>и </a:t>
            </a:r>
            <a:r>
              <a:rPr sz="1600" spc="-25" dirty="0">
                <a:latin typeface="Arial"/>
                <a:cs typeface="Arial"/>
              </a:rPr>
              <a:t>культуры) </a:t>
            </a:r>
            <a:r>
              <a:rPr sz="1600" spc="-15" dirty="0">
                <a:latin typeface="Arial"/>
                <a:cs typeface="Arial"/>
              </a:rPr>
              <a:t>народов Российской  </a:t>
            </a:r>
            <a:r>
              <a:rPr sz="1600" spc="-10" dirty="0">
                <a:latin typeface="Arial"/>
                <a:cs typeface="Arial"/>
              </a:rPr>
              <a:t>Федерации, </a:t>
            </a:r>
            <a:r>
              <a:rPr sz="1600" spc="-15" dirty="0">
                <a:latin typeface="Arial"/>
                <a:cs typeface="Arial"/>
              </a:rPr>
              <a:t>безопасности государства, </a:t>
            </a:r>
            <a:r>
              <a:rPr sz="1600" spc="-10" dirty="0">
                <a:latin typeface="Arial"/>
                <a:cs typeface="Arial"/>
              </a:rPr>
              <a:t>угрозы чрезвычайных ситуаций </a:t>
            </a:r>
            <a:r>
              <a:rPr sz="1600" spc="-15" dirty="0">
                <a:latin typeface="Arial"/>
                <a:cs typeface="Arial"/>
              </a:rPr>
              <a:t>природного </a:t>
            </a:r>
            <a:r>
              <a:rPr sz="1600" spc="-5" dirty="0">
                <a:latin typeface="Arial"/>
                <a:cs typeface="Arial"/>
              </a:rPr>
              <a:t>и  </a:t>
            </a:r>
            <a:r>
              <a:rPr sz="1600" spc="-20" dirty="0">
                <a:latin typeface="Arial"/>
                <a:cs typeface="Arial"/>
              </a:rPr>
              <a:t>техногенного </a:t>
            </a:r>
            <a:r>
              <a:rPr sz="1600" spc="-10" dirty="0">
                <a:latin typeface="Arial"/>
                <a:cs typeface="Arial"/>
              </a:rPr>
              <a:t>характера, </a:t>
            </a:r>
            <a:r>
              <a:rPr sz="1600" spc="-5" dirty="0">
                <a:latin typeface="Arial"/>
                <a:cs typeface="Arial"/>
              </a:rPr>
              <a:t>а </a:t>
            </a:r>
            <a:r>
              <a:rPr sz="1600" spc="-10" dirty="0">
                <a:latin typeface="Arial"/>
                <a:cs typeface="Arial"/>
              </a:rPr>
              <a:t>также </a:t>
            </a:r>
            <a:r>
              <a:rPr sz="1600" spc="-5" dirty="0">
                <a:latin typeface="Arial"/>
                <a:cs typeface="Arial"/>
              </a:rPr>
              <a:t>при </a:t>
            </a:r>
            <a:r>
              <a:rPr sz="1600" spc="-15" dirty="0">
                <a:latin typeface="Arial"/>
                <a:cs typeface="Arial"/>
              </a:rPr>
              <a:t>отсутствии имущественного</a:t>
            </a:r>
            <a:r>
              <a:rPr sz="1600" spc="254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ущерба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24542" y="2852936"/>
            <a:ext cx="8544949" cy="405972"/>
          </a:xfrm>
          <a:prstGeom prst="rect">
            <a:avLst/>
          </a:prstGeom>
        </p:spPr>
        <p:txBody>
          <a:bodyPr wrap="square" lIns="127723" tIns="63863" rIns="127723" bIns="63863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altLang="ru-RU" sz="4500" b="1" dirty="0">
                <a:solidFill>
                  <a:srgbClr val="006876"/>
                </a:solidFill>
                <a:latin typeface="+mj-lt"/>
              </a:rPr>
              <a:t>C</a:t>
            </a:r>
            <a:r>
              <a:rPr lang="ru-RU" altLang="ru-RU" sz="4100" b="1" dirty="0">
                <a:solidFill>
                  <a:srgbClr val="006876"/>
                </a:solidFill>
                <a:latin typeface="+mj-lt"/>
              </a:rPr>
              <a:t>пасибо</a:t>
            </a:r>
            <a:r>
              <a:rPr lang="ru-RU" altLang="ru-RU" sz="4500" b="1" dirty="0">
                <a:solidFill>
                  <a:srgbClr val="006876"/>
                </a:solidFill>
                <a:latin typeface="+mj-lt"/>
              </a:rPr>
              <a:t> за внимание</a:t>
            </a:r>
            <a:endParaRPr lang="ru-RU" altLang="ru-RU" sz="4500" b="1" dirty="0">
              <a:solidFill>
                <a:srgbClr val="006876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798021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4269" y="168402"/>
            <a:ext cx="4248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Реклама </a:t>
            </a:r>
            <a:r>
              <a:rPr spc="-5" dirty="0"/>
              <a:t>финансовых</a:t>
            </a:r>
            <a:r>
              <a:rPr spc="-15" dirty="0"/>
              <a:t> </a:t>
            </a:r>
            <a:r>
              <a:rPr spc="-30" dirty="0"/>
              <a:t>услуг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76600" y="1086194"/>
            <a:ext cx="5478780" cy="9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Наименование</a:t>
            </a:r>
            <a:r>
              <a:rPr sz="2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лица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2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762000" y="1793570"/>
            <a:ext cx="5478780" cy="9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C00000"/>
                </a:solidFill>
                <a:latin typeface="Arial"/>
                <a:cs typeface="Arial"/>
              </a:rPr>
              <a:t>Юридическое лицо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 dirty="0">
              <a:latin typeface="Times New Roman"/>
              <a:cs typeface="Times New Roman"/>
            </a:endParaRPr>
          </a:p>
        </p:txBody>
      </p:sp>
      <p:sp>
        <p:nvSpPr>
          <p:cNvPr id="17" name="object 4"/>
          <p:cNvSpPr txBox="1"/>
          <p:nvPr/>
        </p:nvSpPr>
        <p:spPr>
          <a:xfrm>
            <a:off x="5791200" y="1711751"/>
            <a:ext cx="5478780" cy="12824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C00000"/>
                </a:solidFill>
                <a:latin typeface="Arial"/>
                <a:cs typeface="Arial"/>
              </a:rPr>
              <a:t>Индивидуальный  предприниматель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 dirty="0">
              <a:latin typeface="Times New Roman"/>
              <a:cs typeface="Times New Roman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2138924" y="2601801"/>
            <a:ext cx="604275" cy="1360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008105" y="2601801"/>
            <a:ext cx="609600" cy="1360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015990" y="4241771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</a:rPr>
              <a:t>фамилия, </a:t>
            </a:r>
            <a:r>
              <a:rPr lang="ru-RU" dirty="0">
                <a:latin typeface="Arial" panose="020B0604020202020204" pitchFamily="34" charset="0"/>
              </a:rPr>
              <a:t>имя, отчество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00200" y="4243607"/>
            <a:ext cx="1797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наименование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6699" y="5334000"/>
            <a:ext cx="4953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организационно-правовая форма + наименование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юридического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лица</a:t>
            </a:r>
          </a:p>
          <a:p>
            <a:pPr algn="ctr"/>
            <a:r>
              <a:rPr lang="ru-RU" sz="1600" dirty="0" smtClean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ч</a:t>
            </a:r>
            <a:r>
              <a:rPr lang="ru-RU" sz="1600" dirty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. 2 ст. 1473 ГК РФ</a:t>
            </a:r>
          </a:p>
          <a:p>
            <a:pPr algn="ctr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2289992" y="4740237"/>
            <a:ext cx="302138" cy="374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89103"/>
            <a:ext cx="4951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/>
              <a:t>Реклама </a:t>
            </a:r>
            <a:r>
              <a:rPr sz="2800" spc="-5" dirty="0"/>
              <a:t>финансовых</a:t>
            </a:r>
            <a:r>
              <a:rPr sz="2800" spc="-10" dirty="0"/>
              <a:t> </a:t>
            </a:r>
            <a:r>
              <a:rPr sz="2800" spc="-35" dirty="0"/>
              <a:t>услуг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990600" y="1219199"/>
            <a:ext cx="8617076" cy="41274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5"/>
              </a:spcBef>
            </a:pPr>
            <a:r>
              <a:rPr sz="2000" b="1" spc="-70" dirty="0">
                <a:solidFill>
                  <a:srgbClr val="FF0033"/>
                </a:solidFill>
                <a:latin typeface="Arial"/>
                <a:cs typeface="Arial"/>
              </a:rPr>
              <a:t>Ст. </a:t>
            </a:r>
            <a:r>
              <a:rPr sz="2000" b="1" spc="-5" dirty="0">
                <a:solidFill>
                  <a:srgbClr val="FF0033"/>
                </a:solidFill>
                <a:latin typeface="Arial"/>
                <a:cs typeface="Arial"/>
              </a:rPr>
              <a:t>28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Федерального </a:t>
            </a:r>
            <a:r>
              <a:rPr sz="2000" b="1" spc="-10" dirty="0">
                <a:solidFill>
                  <a:srgbClr val="FF0033"/>
                </a:solidFill>
                <a:latin typeface="Arial"/>
                <a:cs typeface="Arial"/>
              </a:rPr>
              <a:t>закона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«О</a:t>
            </a:r>
            <a:r>
              <a:rPr sz="2000" b="1" spc="10" dirty="0">
                <a:solidFill>
                  <a:srgbClr val="FF0033"/>
                </a:solidFill>
                <a:latin typeface="Arial"/>
                <a:cs typeface="Arial"/>
              </a:rPr>
              <a:t> </a:t>
            </a:r>
            <a:r>
              <a:rPr sz="2000" b="1" dirty="0" err="1">
                <a:solidFill>
                  <a:srgbClr val="FF0033"/>
                </a:solidFill>
                <a:latin typeface="Arial"/>
                <a:cs typeface="Arial"/>
              </a:rPr>
              <a:t>рекламе</a:t>
            </a:r>
            <a:r>
              <a:rPr sz="2000" b="1" dirty="0" smtClean="0">
                <a:solidFill>
                  <a:srgbClr val="FF0033"/>
                </a:solidFill>
                <a:latin typeface="Arial"/>
                <a:cs typeface="Arial"/>
              </a:rPr>
              <a:t>»</a:t>
            </a:r>
            <a:r>
              <a:rPr lang="ru-RU" sz="2000" dirty="0">
                <a:latin typeface="Arial"/>
                <a:cs typeface="Arial"/>
              </a:rPr>
              <a:t> </a:t>
            </a:r>
            <a:r>
              <a:rPr sz="2000" b="1" dirty="0" smtClean="0">
                <a:solidFill>
                  <a:srgbClr val="FF0033"/>
                </a:solidFill>
                <a:latin typeface="Arial"/>
                <a:cs typeface="Arial"/>
              </a:rPr>
              <a:t>(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п.2 </a:t>
            </a:r>
            <a:r>
              <a:rPr sz="2000" b="1" spc="-5" dirty="0">
                <a:solidFill>
                  <a:srgbClr val="FF0033"/>
                </a:solidFill>
                <a:latin typeface="Arial"/>
                <a:cs typeface="Arial"/>
              </a:rPr>
              <a:t>ч.2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и</a:t>
            </a:r>
            <a:r>
              <a:rPr sz="2000" b="1" spc="-55" dirty="0">
                <a:solidFill>
                  <a:srgbClr val="FF0033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33"/>
                </a:solidFill>
                <a:latin typeface="Arial"/>
                <a:cs typeface="Arial"/>
              </a:rPr>
              <a:t>ч.3</a:t>
            </a:r>
            <a:r>
              <a:rPr sz="2000" b="1" spc="-5" dirty="0" smtClean="0">
                <a:solidFill>
                  <a:srgbClr val="FF0033"/>
                </a:solidFill>
                <a:latin typeface="Arial"/>
                <a:cs typeface="Arial"/>
              </a:rPr>
              <a:t>)</a:t>
            </a:r>
            <a:endParaRPr lang="ru-RU" sz="2000" b="1" spc="-5" dirty="0">
              <a:solidFill>
                <a:srgbClr val="FF0033"/>
              </a:solidFill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105"/>
              </a:spcBef>
            </a:pPr>
            <a:endParaRPr sz="2000" dirty="0">
              <a:latin typeface="Arial"/>
              <a:cs typeface="Arial"/>
            </a:endParaRPr>
          </a:p>
          <a:p>
            <a:pPr marL="13335" marR="419734">
              <a:lnSpc>
                <a:spcPct val="100000"/>
              </a:lnSpc>
              <a:spcBef>
                <a:spcPts val="1210"/>
              </a:spcBef>
            </a:pPr>
            <a:r>
              <a:rPr sz="1800" b="1" spc="-15" dirty="0">
                <a:solidFill>
                  <a:srgbClr val="FF3300"/>
                </a:solidFill>
                <a:latin typeface="Arial"/>
                <a:cs typeface="Arial"/>
              </a:rPr>
              <a:t>Реклама </a:t>
            </a:r>
            <a:r>
              <a:rPr sz="1800" b="1" spc="-5" dirty="0">
                <a:solidFill>
                  <a:srgbClr val="FF3300"/>
                </a:solidFill>
                <a:latin typeface="Arial"/>
                <a:cs typeface="Arial"/>
              </a:rPr>
              <a:t>финансовых </a:t>
            </a:r>
            <a:r>
              <a:rPr sz="1800" b="1" spc="-30" dirty="0">
                <a:solidFill>
                  <a:srgbClr val="FF3300"/>
                </a:solidFill>
                <a:latin typeface="Arial"/>
                <a:cs typeface="Arial"/>
              </a:rPr>
              <a:t>услуг </a:t>
            </a:r>
            <a:r>
              <a:rPr sz="1800" b="1" dirty="0">
                <a:latin typeface="Arial"/>
                <a:cs typeface="Arial"/>
              </a:rPr>
              <a:t>не </a:t>
            </a:r>
            <a:r>
              <a:rPr sz="1800" b="1" spc="-15" dirty="0">
                <a:latin typeface="Arial"/>
                <a:cs typeface="Arial"/>
              </a:rPr>
              <a:t>должна  </a:t>
            </a:r>
            <a:r>
              <a:rPr sz="1800" b="1" spc="-20" dirty="0">
                <a:latin typeface="Arial"/>
                <a:cs typeface="Arial"/>
              </a:rPr>
              <a:t>умалчивать </a:t>
            </a:r>
            <a:r>
              <a:rPr sz="1800" b="1" dirty="0">
                <a:latin typeface="Arial"/>
                <a:cs typeface="Arial"/>
              </a:rPr>
              <a:t>об иных </a:t>
            </a:r>
            <a:r>
              <a:rPr sz="1800" b="1" spc="-15" dirty="0">
                <a:latin typeface="Arial"/>
                <a:cs typeface="Arial"/>
              </a:rPr>
              <a:t>условиях </a:t>
            </a:r>
            <a:r>
              <a:rPr sz="1800" b="1" spc="-5" dirty="0">
                <a:latin typeface="Arial"/>
                <a:cs typeface="Arial"/>
              </a:rPr>
              <a:t>оказания  </a:t>
            </a:r>
            <a:r>
              <a:rPr sz="1800" b="1" spc="-20" dirty="0">
                <a:latin typeface="Arial"/>
                <a:cs typeface="Arial"/>
              </a:rPr>
              <a:t>соответствующих </a:t>
            </a:r>
            <a:r>
              <a:rPr sz="1800" b="1" spc="-50" dirty="0">
                <a:latin typeface="Arial"/>
                <a:cs typeface="Arial"/>
              </a:rPr>
              <a:t>услуг, </a:t>
            </a:r>
            <a:r>
              <a:rPr sz="1800" b="1" spc="-10" dirty="0">
                <a:latin typeface="Arial"/>
                <a:cs typeface="Arial"/>
              </a:rPr>
              <a:t>влияющих </a:t>
            </a:r>
            <a:r>
              <a:rPr sz="1800" b="1" dirty="0">
                <a:latin typeface="Arial"/>
                <a:cs typeface="Arial"/>
              </a:rPr>
              <a:t>на</a:t>
            </a:r>
            <a:r>
              <a:rPr sz="1800" b="1" spc="19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сумму</a:t>
            </a:r>
            <a:endParaRPr sz="1800" dirty="0">
              <a:latin typeface="Arial"/>
              <a:cs typeface="Arial"/>
            </a:endParaRPr>
          </a:p>
          <a:p>
            <a:pPr marL="13335" marR="19685">
              <a:lnSpc>
                <a:spcPct val="100000"/>
              </a:lnSpc>
            </a:pPr>
            <a:r>
              <a:rPr sz="1800" b="1" spc="-20" dirty="0">
                <a:latin typeface="Arial"/>
                <a:cs typeface="Arial"/>
              </a:rPr>
              <a:t>доходов, которые </a:t>
            </a:r>
            <a:r>
              <a:rPr sz="1800" b="1" spc="-15" dirty="0">
                <a:latin typeface="Arial"/>
                <a:cs typeface="Arial"/>
              </a:rPr>
              <a:t>получат </a:t>
            </a:r>
            <a:r>
              <a:rPr sz="1800" b="1" spc="-20" dirty="0">
                <a:latin typeface="Arial"/>
                <a:cs typeface="Arial"/>
              </a:rPr>
              <a:t>воспользовавшиеся  услугами </a:t>
            </a:r>
            <a:r>
              <a:rPr sz="1800" b="1" spc="-5" dirty="0">
                <a:latin typeface="Arial"/>
                <a:cs typeface="Arial"/>
              </a:rPr>
              <a:t>лица, или </a:t>
            </a:r>
            <a:r>
              <a:rPr sz="1800" b="1" dirty="0">
                <a:latin typeface="Arial"/>
                <a:cs typeface="Arial"/>
              </a:rPr>
              <a:t>на </a:t>
            </a:r>
            <a:r>
              <a:rPr sz="1800" b="1" spc="-20" dirty="0">
                <a:latin typeface="Arial"/>
                <a:cs typeface="Arial"/>
              </a:rPr>
              <a:t>сумму </a:t>
            </a:r>
            <a:r>
              <a:rPr sz="1800" b="1" spc="-15" dirty="0">
                <a:latin typeface="Arial"/>
                <a:cs typeface="Arial"/>
              </a:rPr>
              <a:t>расходов, </a:t>
            </a:r>
            <a:r>
              <a:rPr sz="1800" b="1" spc="-25" dirty="0">
                <a:latin typeface="Arial"/>
                <a:cs typeface="Arial"/>
              </a:rPr>
              <a:t>которую  </a:t>
            </a:r>
            <a:r>
              <a:rPr sz="1800" b="1" spc="-5" dirty="0">
                <a:latin typeface="Arial"/>
                <a:cs typeface="Arial"/>
              </a:rPr>
              <a:t>понесут </a:t>
            </a:r>
            <a:r>
              <a:rPr sz="1800" b="1" spc="-20" dirty="0">
                <a:latin typeface="Arial"/>
                <a:cs typeface="Arial"/>
              </a:rPr>
              <a:t>воспользовавшиеся услугами </a:t>
            </a:r>
            <a:r>
              <a:rPr sz="1800" b="1" spc="-5" dirty="0">
                <a:latin typeface="Arial"/>
                <a:cs typeface="Arial"/>
              </a:rPr>
              <a:t>лица,  </a:t>
            </a:r>
            <a:r>
              <a:rPr sz="1800" b="1" spc="-15" dirty="0">
                <a:latin typeface="Arial"/>
                <a:cs typeface="Arial"/>
              </a:rPr>
              <a:t>если </a:t>
            </a:r>
            <a:r>
              <a:rPr sz="1800" b="1" dirty="0">
                <a:latin typeface="Arial"/>
                <a:cs typeface="Arial"/>
              </a:rPr>
              <a:t>в рекламе </a:t>
            </a:r>
            <a:r>
              <a:rPr sz="1800" b="1" spc="-15" dirty="0">
                <a:latin typeface="Arial"/>
                <a:cs typeface="Arial"/>
              </a:rPr>
              <a:t>сообщается </a:t>
            </a:r>
            <a:r>
              <a:rPr sz="1800" b="1" spc="-35" dirty="0">
                <a:latin typeface="Arial"/>
                <a:cs typeface="Arial"/>
              </a:rPr>
              <a:t>хотя </a:t>
            </a:r>
            <a:r>
              <a:rPr sz="1800" b="1" dirty="0">
                <a:latin typeface="Arial"/>
                <a:cs typeface="Arial"/>
              </a:rPr>
              <a:t>бы </a:t>
            </a:r>
            <a:r>
              <a:rPr sz="1800" b="1" spc="-5" dirty="0">
                <a:latin typeface="Arial"/>
                <a:cs typeface="Arial"/>
              </a:rPr>
              <a:t>одно </a:t>
            </a:r>
            <a:r>
              <a:rPr sz="1800" b="1" dirty="0">
                <a:latin typeface="Arial"/>
                <a:cs typeface="Arial"/>
              </a:rPr>
              <a:t>из  </a:t>
            </a:r>
            <a:r>
              <a:rPr sz="1800" b="1" spc="-15" dirty="0" err="1">
                <a:latin typeface="Arial"/>
                <a:cs typeface="Arial"/>
              </a:rPr>
              <a:t>таких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15" dirty="0" err="1" smtClean="0">
                <a:latin typeface="Arial"/>
                <a:cs typeface="Arial"/>
              </a:rPr>
              <a:t>условий</a:t>
            </a:r>
            <a:endParaRPr lang="ru-RU" sz="1800" b="1" spc="-15" dirty="0" smtClean="0">
              <a:latin typeface="Arial"/>
              <a:cs typeface="Arial"/>
            </a:endParaRPr>
          </a:p>
          <a:p>
            <a:pPr marL="13335" marR="19685">
              <a:lnSpc>
                <a:spcPct val="100000"/>
              </a:lnSpc>
            </a:pPr>
            <a:r>
              <a:rPr sz="1800" b="1" spc="-15" dirty="0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</a:t>
            </a:r>
            <a:r>
              <a:rPr sz="1800" b="1" spc="-5" dirty="0">
                <a:solidFill>
                  <a:srgbClr val="FF0033"/>
                </a:solidFill>
                <a:latin typeface="Arial"/>
                <a:cs typeface="Arial"/>
              </a:rPr>
              <a:t>общая </a:t>
            </a:r>
            <a:r>
              <a:rPr sz="1800" b="1" spc="-10" dirty="0">
                <a:solidFill>
                  <a:srgbClr val="FF0033"/>
                </a:solidFill>
                <a:latin typeface="Arial"/>
                <a:cs typeface="Arial"/>
              </a:rPr>
              <a:t>норма</a:t>
            </a:r>
            <a:r>
              <a:rPr sz="1800" b="1" u="sng" spc="-10" dirty="0">
                <a:solidFill>
                  <a:srgbClr val="FF0033"/>
                </a:solidFill>
                <a:uFill>
                  <a:solidFill>
                    <a:srgbClr val="00009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5" dirty="0" err="1">
                <a:uFill>
                  <a:solidFill>
                    <a:srgbClr val="000090"/>
                  </a:solidFill>
                </a:uFill>
                <a:latin typeface="Arial"/>
                <a:cs typeface="Arial"/>
              </a:rPr>
              <a:t>для</a:t>
            </a:r>
            <a:r>
              <a:rPr sz="1800" b="1" u="sng" spc="140" dirty="0">
                <a:uFill>
                  <a:solidFill>
                    <a:srgbClr val="00009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25" dirty="0" err="1" smtClean="0">
                <a:uFill>
                  <a:solidFill>
                    <a:srgbClr val="000090"/>
                  </a:solidFill>
                </a:uFill>
                <a:latin typeface="Arial"/>
                <a:cs typeface="Arial"/>
              </a:rPr>
              <a:t>всех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sz="1800" b="1" u="sng" spc="-5" dirty="0" err="1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финансовых</a:t>
            </a:r>
            <a:r>
              <a:rPr sz="1800" b="1" u="sng" spc="3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услуг</a:t>
            </a:r>
            <a:r>
              <a:rPr sz="1800" b="1" spc="-25" dirty="0"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3335">
              <a:lnSpc>
                <a:spcPct val="100000"/>
              </a:lnSpc>
            </a:pPr>
            <a:endParaRPr lang="ru-RU" sz="1800" b="1" dirty="0" smtClean="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В </a:t>
            </a:r>
            <a:r>
              <a:rPr sz="1800" b="1" dirty="0">
                <a:latin typeface="Arial"/>
                <a:cs typeface="Arial"/>
              </a:rPr>
              <a:t>рекламе </a:t>
            </a:r>
            <a:r>
              <a:rPr sz="1800" b="1" spc="-15" dirty="0" err="1">
                <a:solidFill>
                  <a:srgbClr val="FF0033"/>
                </a:solidFill>
                <a:latin typeface="Arial"/>
                <a:cs typeface="Arial"/>
              </a:rPr>
              <a:t>кредитов</a:t>
            </a:r>
            <a:r>
              <a:rPr sz="1800" b="1" spc="-15" dirty="0">
                <a:solidFill>
                  <a:srgbClr val="FF0033"/>
                </a:solidFill>
                <a:latin typeface="Arial"/>
                <a:cs typeface="Arial"/>
              </a:rPr>
              <a:t> </a:t>
            </a:r>
            <a:r>
              <a:rPr lang="ru-RU" sz="1800" b="1" spc="-15" dirty="0" smtClean="0">
                <a:solidFill>
                  <a:srgbClr val="FF0033"/>
                </a:solidFill>
                <a:latin typeface="Arial"/>
                <a:cs typeface="Arial"/>
              </a:rPr>
              <a:t>или займов </a:t>
            </a:r>
            <a:r>
              <a:rPr sz="1800" b="1" dirty="0" err="1" smtClean="0">
                <a:latin typeface="Arial"/>
                <a:cs typeface="Arial"/>
              </a:rPr>
              <a:t>при</a:t>
            </a:r>
            <a:r>
              <a:rPr sz="1800" b="1" dirty="0" smtClean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указании </a:t>
            </a:r>
            <a:r>
              <a:rPr sz="1800" b="1" spc="-35" dirty="0" err="1">
                <a:latin typeface="Arial"/>
                <a:cs typeface="Arial"/>
              </a:rPr>
              <a:t>хотя</a:t>
            </a:r>
            <a:r>
              <a:rPr sz="1800" b="1" spc="114" dirty="0">
                <a:latin typeface="Arial"/>
                <a:cs typeface="Arial"/>
              </a:rPr>
              <a:t> </a:t>
            </a:r>
            <a:r>
              <a:rPr sz="1800" b="1" dirty="0" err="1" smtClean="0">
                <a:latin typeface="Arial"/>
                <a:cs typeface="Arial"/>
              </a:rPr>
              <a:t>бы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sz="1800" b="1" spc="-10" dirty="0" err="1" smtClean="0">
                <a:latin typeface="Arial"/>
                <a:cs typeface="Arial"/>
              </a:rPr>
              <a:t>одного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условия, влияющего </a:t>
            </a:r>
            <a:r>
              <a:rPr sz="1800" b="1" dirty="0">
                <a:latin typeface="Arial"/>
                <a:cs typeface="Arial"/>
              </a:rPr>
              <a:t>на </a:t>
            </a:r>
            <a:r>
              <a:rPr sz="1800" b="1" spc="-15" dirty="0">
                <a:latin typeface="Arial"/>
                <a:cs typeface="Arial"/>
              </a:rPr>
              <a:t>его стоимость,  должны </a:t>
            </a:r>
            <a:r>
              <a:rPr sz="1800" b="1" spc="-10" dirty="0">
                <a:latin typeface="Arial"/>
                <a:cs typeface="Arial"/>
              </a:rPr>
              <a:t>указываться </a:t>
            </a:r>
            <a:r>
              <a:rPr sz="1800" b="1" spc="-20" dirty="0">
                <a:latin typeface="Arial"/>
                <a:cs typeface="Arial"/>
              </a:rPr>
              <a:t>все </a:t>
            </a:r>
            <a:r>
              <a:rPr sz="1800" b="1" spc="-10" dirty="0" err="1">
                <a:latin typeface="Arial"/>
                <a:cs typeface="Arial"/>
              </a:rPr>
              <a:t>остальные</a:t>
            </a:r>
            <a:r>
              <a:rPr sz="1800" b="1" spc="140" dirty="0">
                <a:latin typeface="Arial"/>
                <a:cs typeface="Arial"/>
              </a:rPr>
              <a:t> </a:t>
            </a:r>
            <a:r>
              <a:rPr sz="1800" b="1" spc="-15" dirty="0" err="1" smtClean="0">
                <a:latin typeface="Arial"/>
                <a:cs typeface="Arial"/>
              </a:rPr>
              <a:t>условия</a:t>
            </a:r>
            <a:r>
              <a:rPr sz="1800" b="1" spc="-15" dirty="0" smtClean="0">
                <a:latin typeface="Arial"/>
                <a:cs typeface="Arial"/>
              </a:rPr>
              <a:t>,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sz="1800" b="1" spc="-10" dirty="0" err="1" smtClean="0">
                <a:latin typeface="Arial"/>
                <a:cs typeface="Arial"/>
              </a:rPr>
              <a:t>определяющие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фактическую </a:t>
            </a:r>
            <a:r>
              <a:rPr sz="1800" b="1" spc="-15" dirty="0" err="1">
                <a:latin typeface="Arial"/>
                <a:cs typeface="Arial"/>
              </a:rPr>
              <a:t>стоимость</a:t>
            </a:r>
            <a:r>
              <a:rPr sz="1800" b="1" spc="165" dirty="0">
                <a:latin typeface="Arial"/>
                <a:cs typeface="Arial"/>
              </a:rPr>
              <a:t> </a:t>
            </a:r>
            <a:r>
              <a:rPr sz="1800" b="1" spc="-10" dirty="0" err="1" smtClean="0">
                <a:latin typeface="Arial"/>
                <a:cs typeface="Arial"/>
              </a:rPr>
              <a:t>кредита</a:t>
            </a:r>
            <a:r>
              <a:rPr lang="ru-RU" dirty="0">
                <a:latin typeface="Arial"/>
                <a:cs typeface="Arial"/>
              </a:rPr>
              <a:t> </a:t>
            </a:r>
            <a:r>
              <a:rPr sz="1800" b="1" spc="-5" dirty="0" err="1" smtClean="0">
                <a:latin typeface="Arial"/>
                <a:cs typeface="Arial"/>
              </a:rPr>
              <a:t>для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заемщика </a:t>
            </a:r>
            <a:r>
              <a:rPr sz="1800" b="1" dirty="0">
                <a:latin typeface="Arial"/>
                <a:cs typeface="Arial"/>
              </a:rPr>
              <a:t>и </a:t>
            </a:r>
            <a:r>
              <a:rPr sz="1800" b="1" spc="-10" dirty="0">
                <a:latin typeface="Arial"/>
                <a:cs typeface="Arial"/>
              </a:rPr>
              <a:t>влияющие </a:t>
            </a:r>
            <a:r>
              <a:rPr sz="1800" b="1" dirty="0">
                <a:latin typeface="Arial"/>
                <a:cs typeface="Arial"/>
              </a:rPr>
              <a:t>на</a:t>
            </a:r>
            <a:r>
              <a:rPr sz="1800" b="1" spc="10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неё.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3</a:t>
            </a:fld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4269" y="168402"/>
            <a:ext cx="4248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Реклама </a:t>
            </a:r>
            <a:r>
              <a:rPr spc="-5" dirty="0"/>
              <a:t>финансовых</a:t>
            </a:r>
            <a:r>
              <a:rPr spc="-15" dirty="0"/>
              <a:t> </a:t>
            </a:r>
            <a:r>
              <a:rPr spc="-30" dirty="0"/>
              <a:t>услуг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76600" y="1086194"/>
            <a:ext cx="5478780" cy="9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C00000"/>
                </a:solidFill>
                <a:latin typeface="Arial"/>
                <a:cs typeface="Arial"/>
              </a:rPr>
              <a:t>Наименование</a:t>
            </a:r>
            <a:r>
              <a:rPr sz="2400" b="1" spc="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лица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4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2209800"/>
            <a:ext cx="49677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</a:rPr>
              <a:t>Наличие в рекламе информации о возможности получения (уточнения) сведений об условиях оказания соответствующих услуг у сотрудников организации, предоставляющей такие услуги, или иных консультантов, обладающих необходимыми сведениями об условиях оказания данных услуг, не освобождает рекламодателя от исполнения обязанности опубликования в рекламном объявлении условий оказания банковских, страховых и иных финансовых услуг, влияющих на их стоимость, если в рекламе сообщается хотя бы одно из таких условий.</a:t>
            </a:r>
          </a:p>
        </p:txBody>
      </p:sp>
      <p:sp>
        <p:nvSpPr>
          <p:cNvPr id="6" name="Овал 5"/>
          <p:cNvSpPr/>
          <p:nvPr/>
        </p:nvSpPr>
        <p:spPr>
          <a:xfrm>
            <a:off x="5638799" y="2001100"/>
            <a:ext cx="3812667" cy="30281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</a:rPr>
              <a:t>Постановление Пленума ВАС РФ от 08.10.2012 </a:t>
            </a:r>
            <a:r>
              <a:rPr lang="ru-RU" dirty="0" smtClean="0">
                <a:latin typeface="Arial" panose="020B0604020202020204" pitchFamily="34" charset="0"/>
              </a:rPr>
              <a:t>№ </a:t>
            </a:r>
            <a:r>
              <a:rPr lang="ru-RU" dirty="0">
                <a:latin typeface="Arial" panose="020B0604020202020204" pitchFamily="34" charset="0"/>
              </a:rPr>
              <a:t>58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</a:rPr>
              <a:t>«О </a:t>
            </a:r>
            <a:r>
              <a:rPr lang="ru-RU" dirty="0">
                <a:latin typeface="Arial" panose="020B0604020202020204" pitchFamily="34" charset="0"/>
              </a:rPr>
              <a:t>некоторых вопросах практики применения арбитражными судами Федерального закона </a:t>
            </a:r>
            <a:r>
              <a:rPr lang="ru-RU" dirty="0" smtClean="0">
                <a:latin typeface="Arial" panose="020B0604020202020204" pitchFamily="34" charset="0"/>
              </a:rPr>
              <a:t>«О рекламе»</a:t>
            </a:r>
            <a:endParaRPr lang="ru-RU" dirty="0">
              <a:latin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27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4269" y="168402"/>
            <a:ext cx="42481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Реклама </a:t>
            </a:r>
            <a:r>
              <a:rPr spc="-5" dirty="0"/>
              <a:t>финансовых</a:t>
            </a:r>
            <a:r>
              <a:rPr spc="-15" dirty="0"/>
              <a:t> </a:t>
            </a:r>
            <a:r>
              <a:rPr spc="-30" dirty="0"/>
              <a:t>услуг</a:t>
            </a:r>
          </a:p>
        </p:txBody>
      </p:sp>
      <p:sp>
        <p:nvSpPr>
          <p:cNvPr id="5" name="object 5"/>
          <p:cNvSpPr/>
          <p:nvPr/>
        </p:nvSpPr>
        <p:spPr>
          <a:xfrm>
            <a:off x="452627" y="2857500"/>
            <a:ext cx="4072254" cy="1643380"/>
          </a:xfrm>
          <a:custGeom>
            <a:avLst/>
            <a:gdLst/>
            <a:ahLst/>
            <a:cxnLst/>
            <a:rect l="l" t="t" r="r" b="b"/>
            <a:pathLst>
              <a:path w="4072254" h="1643379">
                <a:moveTo>
                  <a:pt x="0" y="273812"/>
                </a:moveTo>
                <a:lnTo>
                  <a:pt x="4411" y="224584"/>
                </a:lnTo>
                <a:lnTo>
                  <a:pt x="17130" y="178256"/>
                </a:lnTo>
                <a:lnTo>
                  <a:pt x="37384" y="135598"/>
                </a:lnTo>
                <a:lnTo>
                  <a:pt x="64398" y="97384"/>
                </a:lnTo>
                <a:lnTo>
                  <a:pt x="97399" y="64385"/>
                </a:lnTo>
                <a:lnTo>
                  <a:pt x="135615" y="37375"/>
                </a:lnTo>
                <a:lnTo>
                  <a:pt x="178271" y="17126"/>
                </a:lnTo>
                <a:lnTo>
                  <a:pt x="224594" y="4410"/>
                </a:lnTo>
                <a:lnTo>
                  <a:pt x="273812" y="0"/>
                </a:lnTo>
                <a:lnTo>
                  <a:pt x="3798316" y="0"/>
                </a:lnTo>
                <a:lnTo>
                  <a:pt x="3847543" y="4410"/>
                </a:lnTo>
                <a:lnTo>
                  <a:pt x="3893871" y="17126"/>
                </a:lnTo>
                <a:lnTo>
                  <a:pt x="3936529" y="37375"/>
                </a:lnTo>
                <a:lnTo>
                  <a:pt x="3974743" y="64385"/>
                </a:lnTo>
                <a:lnTo>
                  <a:pt x="4007742" y="97384"/>
                </a:lnTo>
                <a:lnTo>
                  <a:pt x="4034752" y="135598"/>
                </a:lnTo>
                <a:lnTo>
                  <a:pt x="4055001" y="178256"/>
                </a:lnTo>
                <a:lnTo>
                  <a:pt x="4067717" y="224584"/>
                </a:lnTo>
                <a:lnTo>
                  <a:pt x="4072128" y="273812"/>
                </a:lnTo>
                <a:lnTo>
                  <a:pt x="4072128" y="1369060"/>
                </a:lnTo>
                <a:lnTo>
                  <a:pt x="4067717" y="1418287"/>
                </a:lnTo>
                <a:lnTo>
                  <a:pt x="4055001" y="1464615"/>
                </a:lnTo>
                <a:lnTo>
                  <a:pt x="4034752" y="1507273"/>
                </a:lnTo>
                <a:lnTo>
                  <a:pt x="4007742" y="1545487"/>
                </a:lnTo>
                <a:lnTo>
                  <a:pt x="3974743" y="1578486"/>
                </a:lnTo>
                <a:lnTo>
                  <a:pt x="3936529" y="1605496"/>
                </a:lnTo>
                <a:lnTo>
                  <a:pt x="3893871" y="1625745"/>
                </a:lnTo>
                <a:lnTo>
                  <a:pt x="3847543" y="1638461"/>
                </a:lnTo>
                <a:lnTo>
                  <a:pt x="3798316" y="1642872"/>
                </a:lnTo>
                <a:lnTo>
                  <a:pt x="273812" y="1642872"/>
                </a:lnTo>
                <a:lnTo>
                  <a:pt x="224594" y="1638461"/>
                </a:lnTo>
                <a:lnTo>
                  <a:pt x="178271" y="1625745"/>
                </a:lnTo>
                <a:lnTo>
                  <a:pt x="135615" y="1605496"/>
                </a:lnTo>
                <a:lnTo>
                  <a:pt x="97399" y="1578486"/>
                </a:lnTo>
                <a:lnTo>
                  <a:pt x="64398" y="1545487"/>
                </a:lnTo>
                <a:lnTo>
                  <a:pt x="37384" y="1507273"/>
                </a:lnTo>
                <a:lnTo>
                  <a:pt x="17130" y="1464615"/>
                </a:lnTo>
                <a:lnTo>
                  <a:pt x="4411" y="1418287"/>
                </a:lnTo>
                <a:lnTo>
                  <a:pt x="0" y="1369060"/>
                </a:lnTo>
                <a:lnTo>
                  <a:pt x="0" y="273812"/>
                </a:lnTo>
                <a:close/>
              </a:path>
            </a:pathLst>
          </a:custGeom>
          <a:ln w="57912">
            <a:solidFill>
              <a:srgbClr val="88A3A7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08151" y="2963672"/>
            <a:ext cx="355917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rial"/>
                <a:cs typeface="Arial"/>
              </a:rPr>
              <a:t>Обязательно указание</a:t>
            </a:r>
            <a:endParaRPr sz="2000" dirty="0">
              <a:latin typeface="Arial"/>
              <a:cs typeface="Arial"/>
            </a:endParaRPr>
          </a:p>
          <a:p>
            <a:pPr marL="12700" marR="5080" indent="630555">
              <a:lnSpc>
                <a:spcPct val="100000"/>
              </a:lnSpc>
            </a:pPr>
            <a:r>
              <a:rPr sz="20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Основные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расходы  </a:t>
            </a:r>
            <a:r>
              <a:rPr sz="2000" spc="-5" dirty="0">
                <a:latin typeface="Arial"/>
                <a:cs typeface="Arial"/>
              </a:rPr>
              <a:t>(сумма, </a:t>
            </a:r>
            <a:r>
              <a:rPr sz="2000" dirty="0">
                <a:latin typeface="Arial"/>
                <a:cs typeface="Arial"/>
              </a:rPr>
              <a:t>срок, ставка,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включая</a:t>
            </a:r>
            <a:endParaRPr sz="20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комиссии)</a:t>
            </a:r>
          </a:p>
        </p:txBody>
      </p:sp>
      <p:sp>
        <p:nvSpPr>
          <p:cNvPr id="7" name="object 7"/>
          <p:cNvSpPr/>
          <p:nvPr/>
        </p:nvSpPr>
        <p:spPr>
          <a:xfrm>
            <a:off x="5452871" y="2857500"/>
            <a:ext cx="4072254" cy="2071370"/>
          </a:xfrm>
          <a:custGeom>
            <a:avLst/>
            <a:gdLst/>
            <a:ahLst/>
            <a:cxnLst/>
            <a:rect l="l" t="t" r="r" b="b"/>
            <a:pathLst>
              <a:path w="4072254" h="2071370">
                <a:moveTo>
                  <a:pt x="0" y="345186"/>
                </a:moveTo>
                <a:lnTo>
                  <a:pt x="3151" y="298349"/>
                </a:lnTo>
                <a:lnTo>
                  <a:pt x="12331" y="253426"/>
                </a:lnTo>
                <a:lnTo>
                  <a:pt x="27128" y="210829"/>
                </a:lnTo>
                <a:lnTo>
                  <a:pt x="47131" y="170970"/>
                </a:lnTo>
                <a:lnTo>
                  <a:pt x="71928" y="134259"/>
                </a:lnTo>
                <a:lnTo>
                  <a:pt x="101107" y="101107"/>
                </a:lnTo>
                <a:lnTo>
                  <a:pt x="134259" y="71928"/>
                </a:lnTo>
                <a:lnTo>
                  <a:pt x="170970" y="47131"/>
                </a:lnTo>
                <a:lnTo>
                  <a:pt x="210829" y="27128"/>
                </a:lnTo>
                <a:lnTo>
                  <a:pt x="253426" y="12331"/>
                </a:lnTo>
                <a:lnTo>
                  <a:pt x="298349" y="3151"/>
                </a:lnTo>
                <a:lnTo>
                  <a:pt x="345186" y="0"/>
                </a:lnTo>
                <a:lnTo>
                  <a:pt x="3726942" y="0"/>
                </a:lnTo>
                <a:lnTo>
                  <a:pt x="3773778" y="3151"/>
                </a:lnTo>
                <a:lnTo>
                  <a:pt x="3818701" y="12331"/>
                </a:lnTo>
                <a:lnTo>
                  <a:pt x="3861298" y="27128"/>
                </a:lnTo>
                <a:lnTo>
                  <a:pt x="3901157" y="47131"/>
                </a:lnTo>
                <a:lnTo>
                  <a:pt x="3937868" y="71928"/>
                </a:lnTo>
                <a:lnTo>
                  <a:pt x="3971020" y="101107"/>
                </a:lnTo>
                <a:lnTo>
                  <a:pt x="4000199" y="134259"/>
                </a:lnTo>
                <a:lnTo>
                  <a:pt x="4024996" y="170970"/>
                </a:lnTo>
                <a:lnTo>
                  <a:pt x="4044999" y="210829"/>
                </a:lnTo>
                <a:lnTo>
                  <a:pt x="4059796" y="253426"/>
                </a:lnTo>
                <a:lnTo>
                  <a:pt x="4068976" y="298349"/>
                </a:lnTo>
                <a:lnTo>
                  <a:pt x="4072128" y="345186"/>
                </a:lnTo>
                <a:lnTo>
                  <a:pt x="4072128" y="1725930"/>
                </a:lnTo>
                <a:lnTo>
                  <a:pt x="4068976" y="1772766"/>
                </a:lnTo>
                <a:lnTo>
                  <a:pt x="4059796" y="1817689"/>
                </a:lnTo>
                <a:lnTo>
                  <a:pt x="4044999" y="1860286"/>
                </a:lnTo>
                <a:lnTo>
                  <a:pt x="4024996" y="1900145"/>
                </a:lnTo>
                <a:lnTo>
                  <a:pt x="4000199" y="1936856"/>
                </a:lnTo>
                <a:lnTo>
                  <a:pt x="3971020" y="1970008"/>
                </a:lnTo>
                <a:lnTo>
                  <a:pt x="3937868" y="1999187"/>
                </a:lnTo>
                <a:lnTo>
                  <a:pt x="3901157" y="2023984"/>
                </a:lnTo>
                <a:lnTo>
                  <a:pt x="3861298" y="2043987"/>
                </a:lnTo>
                <a:lnTo>
                  <a:pt x="3818701" y="2058784"/>
                </a:lnTo>
                <a:lnTo>
                  <a:pt x="3773778" y="2067964"/>
                </a:lnTo>
                <a:lnTo>
                  <a:pt x="3726942" y="2071116"/>
                </a:lnTo>
                <a:lnTo>
                  <a:pt x="345186" y="2071116"/>
                </a:lnTo>
                <a:lnTo>
                  <a:pt x="298349" y="2067964"/>
                </a:lnTo>
                <a:lnTo>
                  <a:pt x="253426" y="2058784"/>
                </a:lnTo>
                <a:lnTo>
                  <a:pt x="210829" y="2043987"/>
                </a:lnTo>
                <a:lnTo>
                  <a:pt x="170970" y="2023984"/>
                </a:lnTo>
                <a:lnTo>
                  <a:pt x="134259" y="1999187"/>
                </a:lnTo>
                <a:lnTo>
                  <a:pt x="101107" y="1970008"/>
                </a:lnTo>
                <a:lnTo>
                  <a:pt x="71928" y="1936856"/>
                </a:lnTo>
                <a:lnTo>
                  <a:pt x="47131" y="1900145"/>
                </a:lnTo>
                <a:lnTo>
                  <a:pt x="27128" y="1860286"/>
                </a:lnTo>
                <a:lnTo>
                  <a:pt x="12331" y="1817689"/>
                </a:lnTo>
                <a:lnTo>
                  <a:pt x="3151" y="1772766"/>
                </a:lnTo>
                <a:lnTo>
                  <a:pt x="0" y="1725930"/>
                </a:lnTo>
                <a:lnTo>
                  <a:pt x="0" y="345186"/>
                </a:lnTo>
                <a:close/>
              </a:path>
            </a:pathLst>
          </a:custGeom>
          <a:ln w="57912">
            <a:solidFill>
              <a:srgbClr val="88A3A7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873622" y="2984754"/>
            <a:ext cx="323215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rial"/>
                <a:cs typeface="Arial"/>
              </a:rPr>
              <a:t>Необязательно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указание,  </a:t>
            </a:r>
            <a:r>
              <a:rPr sz="2000" b="1" spc="-20" dirty="0">
                <a:latin typeface="Arial"/>
                <a:cs typeface="Arial"/>
              </a:rPr>
              <a:t>достаточно </a:t>
            </a:r>
            <a:r>
              <a:rPr sz="2000" b="1" spc="-5" dirty="0">
                <a:latin typeface="Arial"/>
                <a:cs typeface="Arial"/>
              </a:rPr>
              <a:t>перечислить  </a:t>
            </a:r>
            <a:r>
              <a:rPr sz="2000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Дополнительные</a:t>
            </a:r>
            <a:r>
              <a:rPr sz="2000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расходы  </a:t>
            </a:r>
            <a:r>
              <a:rPr sz="2000" spc="-5" dirty="0">
                <a:latin typeface="Arial"/>
                <a:cs typeface="Arial"/>
              </a:rPr>
              <a:t>(страхование, услуги  </a:t>
            </a:r>
            <a:r>
              <a:rPr sz="2000" spc="-15" dirty="0">
                <a:latin typeface="Arial"/>
                <a:cs typeface="Arial"/>
              </a:rPr>
              <a:t>нотариуса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т.п.)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52871" y="5358384"/>
            <a:ext cx="4072254" cy="1000125"/>
          </a:xfrm>
          <a:custGeom>
            <a:avLst/>
            <a:gdLst/>
            <a:ahLst/>
            <a:cxnLst/>
            <a:rect l="l" t="t" r="r" b="b"/>
            <a:pathLst>
              <a:path w="4072254" h="1000125">
                <a:moveTo>
                  <a:pt x="0" y="166623"/>
                </a:moveTo>
                <a:lnTo>
                  <a:pt x="5948" y="122310"/>
                </a:lnTo>
                <a:lnTo>
                  <a:pt x="22737" y="82502"/>
                </a:lnTo>
                <a:lnTo>
                  <a:pt x="48783" y="48783"/>
                </a:lnTo>
                <a:lnTo>
                  <a:pt x="82502" y="22737"/>
                </a:lnTo>
                <a:lnTo>
                  <a:pt x="122310" y="5948"/>
                </a:lnTo>
                <a:lnTo>
                  <a:pt x="166624" y="0"/>
                </a:lnTo>
                <a:lnTo>
                  <a:pt x="3905504" y="0"/>
                </a:lnTo>
                <a:lnTo>
                  <a:pt x="3949817" y="5948"/>
                </a:lnTo>
                <a:lnTo>
                  <a:pt x="3989625" y="22737"/>
                </a:lnTo>
                <a:lnTo>
                  <a:pt x="4023344" y="48783"/>
                </a:lnTo>
                <a:lnTo>
                  <a:pt x="4049390" y="82502"/>
                </a:lnTo>
                <a:lnTo>
                  <a:pt x="4066179" y="122310"/>
                </a:lnTo>
                <a:lnTo>
                  <a:pt x="4072128" y="166623"/>
                </a:lnTo>
                <a:lnTo>
                  <a:pt x="4072128" y="833119"/>
                </a:lnTo>
                <a:lnTo>
                  <a:pt x="4066179" y="877415"/>
                </a:lnTo>
                <a:lnTo>
                  <a:pt x="4049390" y="917218"/>
                </a:lnTo>
                <a:lnTo>
                  <a:pt x="4023344" y="950941"/>
                </a:lnTo>
                <a:lnTo>
                  <a:pt x="3989625" y="976995"/>
                </a:lnTo>
                <a:lnTo>
                  <a:pt x="3949817" y="993792"/>
                </a:lnTo>
                <a:lnTo>
                  <a:pt x="3905504" y="999743"/>
                </a:lnTo>
                <a:lnTo>
                  <a:pt x="166624" y="999743"/>
                </a:lnTo>
                <a:lnTo>
                  <a:pt x="122310" y="993792"/>
                </a:lnTo>
                <a:lnTo>
                  <a:pt x="82502" y="976995"/>
                </a:lnTo>
                <a:lnTo>
                  <a:pt x="48783" y="950941"/>
                </a:lnTo>
                <a:lnTo>
                  <a:pt x="22737" y="917218"/>
                </a:lnTo>
                <a:lnTo>
                  <a:pt x="5948" y="877415"/>
                </a:lnTo>
                <a:lnTo>
                  <a:pt x="0" y="833119"/>
                </a:lnTo>
                <a:lnTo>
                  <a:pt x="0" y="166623"/>
                </a:lnTo>
                <a:close/>
              </a:path>
            </a:pathLst>
          </a:custGeom>
          <a:ln w="57912">
            <a:solidFill>
              <a:srgbClr val="88A3A7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62903" y="5381650"/>
            <a:ext cx="305371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Arial"/>
                <a:cs typeface="Arial"/>
              </a:rPr>
              <a:t>Условия </a:t>
            </a:r>
            <a:r>
              <a:rPr sz="2000" spc="-5" dirty="0">
                <a:latin typeface="Arial"/>
                <a:cs typeface="Arial"/>
              </a:rPr>
              <a:t>при нарушении  условий </a:t>
            </a:r>
            <a:r>
              <a:rPr sz="2000" spc="-15" dirty="0">
                <a:latin typeface="Arial"/>
                <a:cs typeface="Arial"/>
              </a:rPr>
              <a:t>договора </a:t>
            </a:r>
            <a:r>
              <a:rPr sz="2000" dirty="0">
                <a:latin typeface="Arial"/>
                <a:cs typeface="Arial"/>
              </a:rPr>
              <a:t>–  </a:t>
            </a:r>
            <a:r>
              <a:rPr sz="2000" spc="-20" dirty="0">
                <a:latin typeface="Arial"/>
                <a:cs typeface="Arial"/>
              </a:rPr>
              <a:t>необязательно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указывать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255" y="4858511"/>
            <a:ext cx="4072254" cy="1643380"/>
          </a:xfrm>
          <a:custGeom>
            <a:avLst/>
            <a:gdLst/>
            <a:ahLst/>
            <a:cxnLst/>
            <a:rect l="l" t="t" r="r" b="b"/>
            <a:pathLst>
              <a:path w="4072254" h="1643379">
                <a:moveTo>
                  <a:pt x="0" y="273812"/>
                </a:moveTo>
                <a:lnTo>
                  <a:pt x="4411" y="224584"/>
                </a:lnTo>
                <a:lnTo>
                  <a:pt x="17130" y="178256"/>
                </a:lnTo>
                <a:lnTo>
                  <a:pt x="37384" y="135598"/>
                </a:lnTo>
                <a:lnTo>
                  <a:pt x="64398" y="97384"/>
                </a:lnTo>
                <a:lnTo>
                  <a:pt x="97399" y="64385"/>
                </a:lnTo>
                <a:lnTo>
                  <a:pt x="135615" y="37375"/>
                </a:lnTo>
                <a:lnTo>
                  <a:pt x="178271" y="17126"/>
                </a:lnTo>
                <a:lnTo>
                  <a:pt x="224594" y="4410"/>
                </a:lnTo>
                <a:lnTo>
                  <a:pt x="273812" y="0"/>
                </a:lnTo>
                <a:lnTo>
                  <a:pt x="3798316" y="0"/>
                </a:lnTo>
                <a:lnTo>
                  <a:pt x="3847543" y="4410"/>
                </a:lnTo>
                <a:lnTo>
                  <a:pt x="3893871" y="17126"/>
                </a:lnTo>
                <a:lnTo>
                  <a:pt x="3936529" y="37375"/>
                </a:lnTo>
                <a:lnTo>
                  <a:pt x="3974743" y="64385"/>
                </a:lnTo>
                <a:lnTo>
                  <a:pt x="4007742" y="97384"/>
                </a:lnTo>
                <a:lnTo>
                  <a:pt x="4034752" y="135598"/>
                </a:lnTo>
                <a:lnTo>
                  <a:pt x="4055001" y="178256"/>
                </a:lnTo>
                <a:lnTo>
                  <a:pt x="4067717" y="224584"/>
                </a:lnTo>
                <a:lnTo>
                  <a:pt x="4072128" y="273812"/>
                </a:lnTo>
                <a:lnTo>
                  <a:pt x="4072128" y="1369047"/>
                </a:lnTo>
                <a:lnTo>
                  <a:pt x="4067717" y="1418268"/>
                </a:lnTo>
                <a:lnTo>
                  <a:pt x="4055001" y="1464594"/>
                </a:lnTo>
                <a:lnTo>
                  <a:pt x="4034752" y="1507252"/>
                </a:lnTo>
                <a:lnTo>
                  <a:pt x="4007742" y="1545470"/>
                </a:lnTo>
                <a:lnTo>
                  <a:pt x="3974743" y="1578472"/>
                </a:lnTo>
                <a:lnTo>
                  <a:pt x="3936529" y="1605487"/>
                </a:lnTo>
                <a:lnTo>
                  <a:pt x="3893871" y="1625741"/>
                </a:lnTo>
                <a:lnTo>
                  <a:pt x="3847543" y="1638460"/>
                </a:lnTo>
                <a:lnTo>
                  <a:pt x="3798316" y="1642872"/>
                </a:lnTo>
                <a:lnTo>
                  <a:pt x="273812" y="1642872"/>
                </a:lnTo>
                <a:lnTo>
                  <a:pt x="224594" y="1638460"/>
                </a:lnTo>
                <a:lnTo>
                  <a:pt x="178271" y="1625741"/>
                </a:lnTo>
                <a:lnTo>
                  <a:pt x="135615" y="1605487"/>
                </a:lnTo>
                <a:lnTo>
                  <a:pt x="97399" y="1578472"/>
                </a:lnTo>
                <a:lnTo>
                  <a:pt x="64398" y="1545470"/>
                </a:lnTo>
                <a:lnTo>
                  <a:pt x="37384" y="1507252"/>
                </a:lnTo>
                <a:lnTo>
                  <a:pt x="17130" y="1464594"/>
                </a:lnTo>
                <a:lnTo>
                  <a:pt x="4411" y="1418268"/>
                </a:lnTo>
                <a:lnTo>
                  <a:pt x="0" y="1369047"/>
                </a:lnTo>
                <a:lnTo>
                  <a:pt x="0" y="273812"/>
                </a:lnTo>
                <a:close/>
              </a:path>
            </a:pathLst>
          </a:custGeom>
          <a:ln w="57912">
            <a:solidFill>
              <a:srgbClr val="88A3A7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03452" y="5203063"/>
            <a:ext cx="271653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3175" algn="ctr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Arial"/>
                <a:cs typeface="Arial"/>
              </a:rPr>
              <a:t>Условия </a:t>
            </a:r>
            <a:r>
              <a:rPr sz="2000" spc="-15" dirty="0">
                <a:latin typeface="Arial"/>
                <a:cs typeface="Arial"/>
              </a:rPr>
              <a:t>должны </a:t>
            </a:r>
            <a:r>
              <a:rPr sz="2000" dirty="0">
                <a:latin typeface="Arial"/>
                <a:cs typeface="Arial"/>
              </a:rPr>
              <a:t>быть  </a:t>
            </a:r>
            <a:r>
              <a:rPr sz="2000" b="1" spc="-10" dirty="0">
                <a:solidFill>
                  <a:srgbClr val="C00000"/>
                </a:solidFill>
                <a:latin typeface="Arial"/>
                <a:cs typeface="Arial"/>
              </a:rPr>
              <a:t>воспринимаемые</a:t>
            </a:r>
            <a:r>
              <a:rPr sz="2000" spc="-10" dirty="0">
                <a:latin typeface="Arial"/>
                <a:cs typeface="Arial"/>
              </a:rPr>
              <a:t>:  </a:t>
            </a:r>
            <a:r>
              <a:rPr sz="2000" spc="-5" dirty="0">
                <a:latin typeface="Arial"/>
                <a:cs typeface="Arial"/>
              </a:rPr>
              <a:t>размер,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контрастность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5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486849" y="1112730"/>
            <a:ext cx="4495800" cy="1219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kern="0" dirty="0">
                <a:solidFill>
                  <a:srgbClr val="333399"/>
                </a:solidFill>
                <a:latin typeface="Arial"/>
                <a:ea typeface="ＭＳ Ｐゴシック" charset="-128"/>
              </a:rPr>
              <a:t>Письмо ФАС России от 31.07.2014 № АД/30890/14 «О рекламе финансовых услуг»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42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89103"/>
            <a:ext cx="4951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/>
              <a:t>Реклама </a:t>
            </a:r>
            <a:r>
              <a:rPr sz="2800" spc="-5" dirty="0"/>
              <a:t>финансовых</a:t>
            </a:r>
            <a:r>
              <a:rPr sz="2800" spc="-10" dirty="0"/>
              <a:t> </a:t>
            </a:r>
            <a:r>
              <a:rPr sz="2800" spc="-35" dirty="0"/>
              <a:t>услуг</a:t>
            </a:r>
            <a:endParaRPr sz="2800"/>
          </a:p>
        </p:txBody>
      </p:sp>
      <p:sp>
        <p:nvSpPr>
          <p:cNvPr id="6" name="object 6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6</a:t>
            </a:fld>
            <a:endParaRPr sz="1600">
              <a:latin typeface="Arial"/>
              <a:cs typeface="Arial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09800"/>
            <a:ext cx="2980357" cy="358539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69345" y="2057400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В рекламе отсутствовала полная информация по предоставлению заемных средств.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61082" y="4002496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295400" y="4187162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Нарушение ч. 3 ст. 28 Закона о рекламе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91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89103"/>
            <a:ext cx="4951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2800" dirty="0" smtClean="0"/>
              <a:t>Недостоверная реклама</a:t>
            </a:r>
            <a:endParaRPr sz="2800" dirty="0"/>
          </a:p>
        </p:txBody>
      </p:sp>
      <p:sp>
        <p:nvSpPr>
          <p:cNvPr id="6" name="object 6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7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1082" y="4002496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61082" y="3887307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Нарушение </a:t>
            </a:r>
            <a:r>
              <a:rPr lang="ru-RU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п.3 ч</a:t>
            </a:r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. 3 ст. </a:t>
            </a:r>
            <a:r>
              <a:rPr lang="ru-RU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5 Закона </a:t>
            </a:r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о рекламе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05200"/>
            <a:ext cx="4572000" cy="25717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0" y="1236492"/>
            <a:ext cx="4953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Законом о ломбардах установлено, что данные организации вправе оказывать свои услуги ежедневно с 8 до 20 часов по местному времени. Деятельность ломбардов по оказанию услуг вне установленного Законом времени не допускается действующим законодательством.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790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89103"/>
            <a:ext cx="4951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800" dirty="0" smtClean="0"/>
              <a:t>Недостоверная реклама</a:t>
            </a:r>
            <a:endParaRPr sz="2800" dirty="0"/>
          </a:p>
        </p:txBody>
      </p:sp>
      <p:sp>
        <p:nvSpPr>
          <p:cNvPr id="6" name="object 6"/>
          <p:cNvSpPr txBox="1"/>
          <p:nvPr/>
        </p:nvSpPr>
        <p:spPr>
          <a:xfrm>
            <a:off x="9451467" y="6603286"/>
            <a:ext cx="429259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64"/>
              </a:lnSpc>
            </a:pPr>
            <a:fld id="{81D60167-4931-47E6-BA6A-407CBD079E47}" type="slidenum"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864"/>
                </a:lnSpc>
              </a:pPr>
              <a:t>8</a:t>
            </a:fld>
            <a:endParaRPr sz="160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1082" y="4002496"/>
            <a:ext cx="256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94133" y="4694756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Нарушение </a:t>
            </a:r>
            <a:r>
              <a:rPr lang="ru-RU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п  2 ч. 3 ст</a:t>
            </a:r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ru-RU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5 Закона </a:t>
            </a:r>
            <a:r>
              <a:rPr lang="ru-RU" i="1" dirty="0">
                <a:solidFill>
                  <a:srgbClr val="000000"/>
                </a:solidFill>
                <a:latin typeface="Tahoma" panose="020B0604030504040204" pitchFamily="34" charset="0"/>
              </a:rPr>
              <a:t>о рекламе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446" y="1906107"/>
            <a:ext cx="5200650" cy="39624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" y="1447800"/>
            <a:ext cx="358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Ломбард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не вправе выдавать денежные займы под залог ПТС, без изъятия самого автомобиля. Н</a:t>
            </a:r>
            <a:r>
              <a:rPr lang="ru-RU" dirty="0" smtClean="0">
                <a:solidFill>
                  <a:srgbClr val="000000"/>
                </a:solidFill>
                <a:latin typeface="Tahoma" panose="020B0604030504040204" pitchFamily="34" charset="0"/>
              </a:rPr>
              <a:t>аличие </a:t>
            </a:r>
            <a:r>
              <a:rPr lang="ru-RU" dirty="0">
                <a:solidFill>
                  <a:srgbClr val="000000"/>
                </a:solidFill>
                <a:latin typeface="Tahoma" panose="020B0604030504040204" pitchFamily="34" charset="0"/>
              </a:rPr>
              <a:t>в рекламе данной информации может вводить потребителей в заблуждение.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677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6510" y="1028733"/>
            <a:ext cx="8832981" cy="2592288"/>
          </a:xfrm>
          <a:prstGeom prst="rect">
            <a:avLst/>
          </a:prstGeo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endParaRPr lang="ru-RU" sz="2133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427913" y="6580188"/>
            <a:ext cx="2133600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53840" y="1"/>
            <a:ext cx="8846297" cy="410433"/>
          </a:xfrm>
        </p:spPr>
        <p:txBody>
          <a:bodyPr/>
          <a:lstStyle/>
          <a:p>
            <a:r>
              <a:rPr lang="ru-RU" altLang="ru-RU" sz="2667" dirty="0"/>
              <a:t>Административная ответственность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3284" y="1220755"/>
            <a:ext cx="8485451" cy="3046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00"/>
              </a:spcBef>
            </a:pPr>
            <a:r>
              <a:rPr lang="ru-RU" sz="2133" b="1" dirty="0">
                <a:solidFill>
                  <a:srgbClr val="008080"/>
                </a:solidFill>
              </a:rPr>
              <a:t>Часть 6 статьи 14.3 КоАП РФ - распространение кредитной организацией рекламы услуг, связанных с предоставлением кредита или займа, пользованием им и погашением кредита или займа, содержащей хотя бы одно условие, влияющее на его стоимость, без указания всех остальных условий, определяющих полную стоимость кредита (займа) для заемщика и влияющих на нее, - влечет наложение административного штрафа на должностных лиц в размере от двадцати тысяч до пятидесяти тысяч рублей; на юридических лиц - от трехсот тысяч до восьмисот 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350225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679</Words>
  <Application>Microsoft Office PowerPoint</Application>
  <PresentationFormat>Лист A4 (210x297 мм)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РЕКЛАМА ФИНАНСОВЫХ УСЛУГ</vt:lpstr>
      <vt:lpstr>Реклама финансовых услуг</vt:lpstr>
      <vt:lpstr>Реклама финансовых услуг</vt:lpstr>
      <vt:lpstr>Реклама финансовых услуг</vt:lpstr>
      <vt:lpstr>Реклама финансовых услуг</vt:lpstr>
      <vt:lpstr>Реклама финансовых услуг</vt:lpstr>
      <vt:lpstr>Недостоверная реклама</vt:lpstr>
      <vt:lpstr>Недостоверная реклама</vt:lpstr>
      <vt:lpstr>Административная ответственность</vt:lpstr>
      <vt:lpstr>Предупреждения для малого и среднего бизнеса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Самолысов П.В.</dc:creator>
  <cp:lastModifiedBy>to74-semenova</cp:lastModifiedBy>
  <cp:revision>16</cp:revision>
  <dcterms:created xsi:type="dcterms:W3CDTF">2019-05-23T11:16:37Z</dcterms:created>
  <dcterms:modified xsi:type="dcterms:W3CDTF">2020-07-31T06:41:04Z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2019-05-23T00:00:00Z</vt:filetime>
  </property>
</Properties>
</file>