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  <p:sldMasterId id="2147485166" r:id="rId2"/>
    <p:sldMasterId id="2147485181" r:id="rId3"/>
    <p:sldMasterId id="2147485196" r:id="rId4"/>
    <p:sldMasterId id="2147485211" r:id="rId5"/>
  </p:sldMasterIdLst>
  <p:notesMasterIdLst>
    <p:notesMasterId r:id="rId52"/>
  </p:notesMasterIdLst>
  <p:sldIdLst>
    <p:sldId id="256" r:id="rId6"/>
    <p:sldId id="2297" r:id="rId7"/>
    <p:sldId id="2298" r:id="rId8"/>
    <p:sldId id="2296" r:id="rId9"/>
    <p:sldId id="2309" r:id="rId10"/>
    <p:sldId id="2310" r:id="rId11"/>
    <p:sldId id="2311" r:id="rId12"/>
    <p:sldId id="2312" r:id="rId13"/>
    <p:sldId id="2287" r:id="rId14"/>
    <p:sldId id="2186" r:id="rId15"/>
    <p:sldId id="2300" r:id="rId16"/>
    <p:sldId id="2187" r:id="rId17"/>
    <p:sldId id="2305" r:id="rId18"/>
    <p:sldId id="2306" r:id="rId19"/>
    <p:sldId id="2307" r:id="rId20"/>
    <p:sldId id="2308" r:id="rId21"/>
    <p:sldId id="2301" r:id="rId22"/>
    <p:sldId id="2302" r:id="rId23"/>
    <p:sldId id="2303" r:id="rId24"/>
    <p:sldId id="2304" r:id="rId25"/>
    <p:sldId id="2190" r:id="rId26"/>
    <p:sldId id="2191" r:id="rId27"/>
    <p:sldId id="2192" r:id="rId28"/>
    <p:sldId id="2193" r:id="rId29"/>
    <p:sldId id="2194" r:id="rId30"/>
    <p:sldId id="2195" r:id="rId31"/>
    <p:sldId id="2196" r:id="rId32"/>
    <p:sldId id="2268" r:id="rId33"/>
    <p:sldId id="2197" r:id="rId34"/>
    <p:sldId id="2313" r:id="rId35"/>
    <p:sldId id="2315" r:id="rId36"/>
    <p:sldId id="2314" r:id="rId37"/>
    <p:sldId id="2240" r:id="rId38"/>
    <p:sldId id="2206" r:id="rId39"/>
    <p:sldId id="2207" r:id="rId40"/>
    <p:sldId id="2208" r:id="rId41"/>
    <p:sldId id="2258" r:id="rId42"/>
    <p:sldId id="2270" r:id="rId43"/>
    <p:sldId id="2117" r:id="rId44"/>
    <p:sldId id="2118" r:id="rId45"/>
    <p:sldId id="2119" r:id="rId46"/>
    <p:sldId id="2120" r:id="rId47"/>
    <p:sldId id="2125" r:id="rId48"/>
    <p:sldId id="2132" r:id="rId49"/>
    <p:sldId id="2133" r:id="rId50"/>
    <p:sldId id="2295" r:id="rId51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00"/>
    <a:srgbClr val="FF3300"/>
    <a:srgbClr val="0000FF"/>
    <a:srgbClr val="FF0000"/>
    <a:srgbClr val="FF0066"/>
    <a:srgbClr val="333399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26" d="100"/>
          <a:sy n="126" d="100"/>
        </p:scale>
        <p:origin x="-1158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2922" y="-84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516" cy="49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4" tIns="46232" rIns="92464" bIns="46232" numCol="1" anchor="t" anchorCtr="0" compatLnSpc="1">
            <a:prstTxWarp prst="textNoShape">
              <a:avLst/>
            </a:prstTxWarp>
          </a:bodyPr>
          <a:lstStyle>
            <a:lvl1pPr defTabSz="924786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671" y="0"/>
            <a:ext cx="2918516" cy="49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4" tIns="46232" rIns="92464" bIns="46232" numCol="1" anchor="t" anchorCtr="0" compatLnSpc="1">
            <a:prstTxWarp prst="textNoShape">
              <a:avLst/>
            </a:prstTxWarp>
          </a:bodyPr>
          <a:lstStyle>
            <a:lvl1pPr algn="r" defTabSz="924786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41363"/>
            <a:ext cx="4930775" cy="3697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262" y="4685236"/>
            <a:ext cx="5389241" cy="444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4" tIns="46232" rIns="92464" bIns="462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050"/>
            <a:ext cx="2918516" cy="49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4" tIns="46232" rIns="92464" bIns="46232" numCol="1" anchor="b" anchorCtr="0" compatLnSpc="1">
            <a:prstTxWarp prst="textNoShape">
              <a:avLst/>
            </a:prstTxWarp>
          </a:bodyPr>
          <a:lstStyle>
            <a:lvl1pPr defTabSz="924786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671" y="9372050"/>
            <a:ext cx="2918516" cy="49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4" tIns="46232" rIns="92464" bIns="46232" numCol="1" anchor="b" anchorCtr="0" compatLnSpc="1">
            <a:prstTxWarp prst="textNoShape">
              <a:avLst/>
            </a:prstTxWarp>
          </a:bodyPr>
          <a:lstStyle>
            <a:lvl1pPr algn="r" defTabSz="924786">
              <a:defRPr sz="1200"/>
            </a:lvl1pPr>
          </a:lstStyle>
          <a:p>
            <a:pPr>
              <a:defRPr/>
            </a:pPr>
            <a:fld id="{D4E08681-C21A-4FD2-9341-478CE78EBC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842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"/>
            <a:ext cx="9144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ED714-3CEA-451E-B495-638AA79FF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0A104-9821-4DE9-96F7-E8EE2892AE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E8788-4D57-439A-9227-D273171767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1F416-7CA3-4269-BF74-5E84BE48AA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786C2-40DD-421C-9C39-9EB69E4152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"/>
            <a:ext cx="91440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356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xmlns="" id="{2452C26F-22BE-A346-93F6-E2F5EE7A923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D6E3CC-697F-4D72-AE43-5C14D9C257E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120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xmlns="" id="{2452C26F-22BE-A346-93F6-E2F5EE7A923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EBF855-86A5-4FED-B011-DC288E6F1B8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1674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2452C26F-22BE-A346-93F6-E2F5EE7A923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C1C73D-70E0-4B85-B2E0-DE9A0C2A71A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8550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xmlns="" id="{2452C26F-22BE-A346-93F6-E2F5EE7A923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D2AACD-A626-4FBC-ABB3-CCB557F7229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141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34A23-4E27-4367-91AF-5F55ABC6BA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xmlns="" id="{2452C26F-22BE-A346-93F6-E2F5EE7A923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3DB775-9A25-4B56-A974-432B761750F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0698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xmlns="" id="{2452C26F-22BE-A346-93F6-E2F5EE7A923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54EDE7-C897-4720-9336-8B1B6A6ECBC3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1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2452C26F-22BE-A346-93F6-E2F5EE7A923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27DBDB-666C-45D6-A7A9-38A3E01D5ED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5441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2452C26F-22BE-A346-93F6-E2F5EE7A923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2EA0A-2C05-4F9E-8776-CA5D0A203D8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4424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xmlns="" id="{2452C26F-22BE-A346-93F6-E2F5EE7A923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D495B1-5D82-4D10-BB56-96F5DF1D75B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2796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xmlns="" id="{2452C26F-22BE-A346-93F6-E2F5EE7A923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9263AB-A8CB-4967-8CD0-EC785A3CE3A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641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2452C26F-22BE-A346-93F6-E2F5EE7A923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058825-D611-43D0-8496-043073EE270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8088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2452C26F-22BE-A346-93F6-E2F5EE7A923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EBE6C4-335D-4614-A286-5B8D1EB7526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0613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xmlns="" id="{2452C26F-22BE-A346-93F6-E2F5EE7A923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A0E13-A5A6-4AE0-9067-06F4E124138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973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"/>
            <a:ext cx="91440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586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A59C4-E980-4162-A6E1-880C491AA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xmlns="" id="{2452C26F-22BE-A346-93F6-E2F5EE7A923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D6E3CC-697F-4D72-AE43-5C14D9C257E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0691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xmlns="" id="{2452C26F-22BE-A346-93F6-E2F5EE7A923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EBF855-86A5-4FED-B011-DC288E6F1B8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4066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2452C26F-22BE-A346-93F6-E2F5EE7A923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C1C73D-70E0-4B85-B2E0-DE9A0C2A71A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5868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xmlns="" id="{2452C26F-22BE-A346-93F6-E2F5EE7A923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D2AACD-A626-4FBC-ABB3-CCB557F7229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437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xmlns="" id="{2452C26F-22BE-A346-93F6-E2F5EE7A923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3DB775-9A25-4B56-A974-432B761750F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2421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xmlns="" id="{2452C26F-22BE-A346-93F6-E2F5EE7A923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54EDE7-C897-4720-9336-8B1B6A6ECBC3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0075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2452C26F-22BE-A346-93F6-E2F5EE7A923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27DBDB-666C-45D6-A7A9-38A3E01D5ED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1693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2452C26F-22BE-A346-93F6-E2F5EE7A923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2EA0A-2C05-4F9E-8776-CA5D0A203D8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0545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xmlns="" id="{2452C26F-22BE-A346-93F6-E2F5EE7A923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D495B1-5D82-4D10-BB56-96F5DF1D75B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5380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xmlns="" id="{2452C26F-22BE-A346-93F6-E2F5EE7A923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9263AB-A8CB-4967-8CD0-EC785A3CE3A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071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27D7C-CC04-40AA-B4AC-DBAC225874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2452C26F-22BE-A346-93F6-E2F5EE7A923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058825-D611-43D0-8496-043073EE270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0474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2452C26F-22BE-A346-93F6-E2F5EE7A923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EBE6C4-335D-4614-A286-5B8D1EB7526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3377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xmlns="" id="{2452C26F-22BE-A346-93F6-E2F5EE7A923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A0E13-A5A6-4AE0-9067-06F4E124138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6076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"/>
            <a:ext cx="91440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0193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xmlns="" id="{2452C26F-22BE-A346-93F6-E2F5EE7A923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D6E3CC-697F-4D72-AE43-5C14D9C257E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7131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xmlns="" id="{2452C26F-22BE-A346-93F6-E2F5EE7A923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EBF855-86A5-4FED-B011-DC288E6F1B8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8733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2452C26F-22BE-A346-93F6-E2F5EE7A923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C1C73D-70E0-4B85-B2E0-DE9A0C2A71A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9740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xmlns="" id="{2452C26F-22BE-A346-93F6-E2F5EE7A923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D2AACD-A626-4FBC-ABB3-CCB557F7229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8988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xmlns="" id="{2452C26F-22BE-A346-93F6-E2F5EE7A923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3DB775-9A25-4B56-A974-432B761750F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2547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xmlns="" id="{2452C26F-22BE-A346-93F6-E2F5EE7A923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54EDE7-C897-4720-9336-8B1B6A6ECBC3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81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DE70A-9585-4AE9-AF33-49A2D68A4C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2452C26F-22BE-A346-93F6-E2F5EE7A923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27DBDB-666C-45D6-A7A9-38A3E01D5ED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5937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2452C26F-22BE-A346-93F6-E2F5EE7A923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2EA0A-2C05-4F9E-8776-CA5D0A203D8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331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xmlns="" id="{2452C26F-22BE-A346-93F6-E2F5EE7A923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D495B1-5D82-4D10-BB56-96F5DF1D75B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6731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xmlns="" id="{2452C26F-22BE-A346-93F6-E2F5EE7A923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9263AB-A8CB-4967-8CD0-EC785A3CE3A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5881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2452C26F-22BE-A346-93F6-E2F5EE7A923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058825-D611-43D0-8496-043073EE270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5893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2452C26F-22BE-A346-93F6-E2F5EE7A923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EBE6C4-335D-4614-A286-5B8D1EB7526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6194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xmlns="" id="{2452C26F-22BE-A346-93F6-E2F5EE7A923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A0E13-A5A6-4AE0-9067-06F4E124138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9420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53D9B-E927-4A94-9886-FBF2DCEF0B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7B91-5B6C-419B-B1B9-40181E8A0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4596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53D9B-E927-4A94-9886-FBF2DCEF0B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7B91-5B6C-419B-B1B9-40181E8A0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754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53D9B-E927-4A94-9886-FBF2DCEF0B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7B91-5B6C-419B-B1B9-40181E8A0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61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2F4BD-D77C-4BE2-BD22-B1DA796BF1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53D9B-E927-4A94-9886-FBF2DCEF0B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7B91-5B6C-419B-B1B9-40181E8A0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1191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53D9B-E927-4A94-9886-FBF2DCEF0B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7B91-5B6C-419B-B1B9-40181E8A0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7173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53D9B-E927-4A94-9886-FBF2DCEF0B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7B91-5B6C-419B-B1B9-40181E8A0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4600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53D9B-E927-4A94-9886-FBF2DCEF0B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7B91-5B6C-419B-B1B9-40181E8A0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7335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53D9B-E927-4A94-9886-FBF2DCEF0B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7B91-5B6C-419B-B1B9-40181E8A0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5520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53D9B-E927-4A94-9886-FBF2DCEF0B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7B91-5B6C-419B-B1B9-40181E8A0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3067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53D9B-E927-4A94-9886-FBF2DCEF0B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7B91-5B6C-419B-B1B9-40181E8A0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7940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53D9B-E927-4A94-9886-FBF2DCEF0B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7B91-5B6C-419B-B1B9-40181E8A0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31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468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C2310-38A8-42EB-8E6C-FEE10E099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79C29-CD4B-45BF-BCB2-AA0CE12A35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C9A6F-B7E5-42B9-A704-A6F8483BC4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2052" name="Picture 8" descr="пр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9" descr="пр 1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3C13524-E120-46B7-84BE-91C8DB676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65" r:id="rId1"/>
    <p:sldLayoutId id="2147485164" r:id="rId2"/>
    <p:sldLayoutId id="2147485163" r:id="rId3"/>
    <p:sldLayoutId id="2147485162" r:id="rId4"/>
    <p:sldLayoutId id="2147485161" r:id="rId5"/>
    <p:sldLayoutId id="2147485160" r:id="rId6"/>
    <p:sldLayoutId id="2147485159" r:id="rId7"/>
    <p:sldLayoutId id="2147485158" r:id="rId8"/>
    <p:sldLayoutId id="2147485157" r:id="rId9"/>
    <p:sldLayoutId id="2147485156" r:id="rId10"/>
    <p:sldLayoutId id="2147485155" r:id="rId11"/>
    <p:sldLayoutId id="2147485154" r:id="rId12"/>
    <p:sldLayoutId id="2147485153" r:id="rId13"/>
    <p:sldLayoutId id="214748515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3333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rgbClr val="333399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pic>
        <p:nvPicPr>
          <p:cNvPr id="1028" name="Picture 8" descr="пр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пр 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0">
            <a:extLst>
              <a:ext uri="{FF2B5EF4-FFF2-40B4-BE49-F238E27FC236}">
                <a16:creationId xmlns:a16="http://schemas.microsoft.com/office/drawing/2014/main" xmlns="" id="{2452C26F-22BE-A346-93F6-E2F5EE7A92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fld id="{25783D62-BF6A-421A-8519-FF683D945274}" type="slidenum">
              <a:rPr lang="ru-RU" altLang="ru-RU" smtClean="0">
                <a:solidFill>
                  <a:srgbClr val="FFFFFF"/>
                </a:solidFill>
                <a:latin typeface="Arial" charset="0"/>
                <a:cs typeface="Arial" charset="0"/>
              </a:rPr>
              <a:pPr/>
              <a:t>‹#›</a:t>
            </a:fld>
            <a:endParaRPr lang="ru-RU" altLang="ru-RU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890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67" r:id="rId1"/>
    <p:sldLayoutId id="2147485168" r:id="rId2"/>
    <p:sldLayoutId id="2147485169" r:id="rId3"/>
    <p:sldLayoutId id="2147485170" r:id="rId4"/>
    <p:sldLayoutId id="2147485171" r:id="rId5"/>
    <p:sldLayoutId id="2147485172" r:id="rId6"/>
    <p:sldLayoutId id="2147485173" r:id="rId7"/>
    <p:sldLayoutId id="2147485174" r:id="rId8"/>
    <p:sldLayoutId id="2147485175" r:id="rId9"/>
    <p:sldLayoutId id="2147485176" r:id="rId10"/>
    <p:sldLayoutId id="2147485177" r:id="rId11"/>
    <p:sldLayoutId id="2147485178" r:id="rId12"/>
    <p:sldLayoutId id="2147485179" r:id="rId13"/>
    <p:sldLayoutId id="2147485180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+mj-lt"/>
          <a:ea typeface="ＭＳ Ｐゴシック" panose="020B0600070205080204" pitchFamily="34" charset="-128"/>
          <a:cs typeface="ＭＳ Ｐゴシック" panose="020B0600070205080204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panose="020B0600070205080204" pitchFamily="34" charset="-128"/>
          <a:cs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panose="020B0600070205080204" pitchFamily="34" charset="-128"/>
          <a:cs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panose="020B0600070205080204" pitchFamily="34" charset="-128"/>
          <a:cs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panose="020B0600070205080204" pitchFamily="34" charset="-128"/>
          <a:cs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3399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3399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99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pic>
        <p:nvPicPr>
          <p:cNvPr id="1028" name="Picture 8" descr="пр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пр 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0">
            <a:extLst>
              <a:ext uri="{FF2B5EF4-FFF2-40B4-BE49-F238E27FC236}">
                <a16:creationId xmlns:a16="http://schemas.microsoft.com/office/drawing/2014/main" xmlns="" id="{2452C26F-22BE-A346-93F6-E2F5EE7A92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fld id="{25783D62-BF6A-421A-8519-FF683D945274}" type="slidenum">
              <a:rPr lang="ru-RU" altLang="ru-RU" smtClean="0">
                <a:solidFill>
                  <a:srgbClr val="FFFFFF"/>
                </a:solidFill>
                <a:latin typeface="Arial" charset="0"/>
                <a:cs typeface="Arial" charset="0"/>
              </a:rPr>
              <a:pPr/>
              <a:t>‹#›</a:t>
            </a:fld>
            <a:endParaRPr lang="ru-RU" altLang="ru-RU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058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2" r:id="rId1"/>
    <p:sldLayoutId id="2147485183" r:id="rId2"/>
    <p:sldLayoutId id="2147485184" r:id="rId3"/>
    <p:sldLayoutId id="2147485185" r:id="rId4"/>
    <p:sldLayoutId id="2147485186" r:id="rId5"/>
    <p:sldLayoutId id="2147485187" r:id="rId6"/>
    <p:sldLayoutId id="2147485188" r:id="rId7"/>
    <p:sldLayoutId id="2147485189" r:id="rId8"/>
    <p:sldLayoutId id="2147485190" r:id="rId9"/>
    <p:sldLayoutId id="2147485191" r:id="rId10"/>
    <p:sldLayoutId id="2147485192" r:id="rId11"/>
    <p:sldLayoutId id="2147485193" r:id="rId12"/>
    <p:sldLayoutId id="2147485194" r:id="rId13"/>
    <p:sldLayoutId id="2147485195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+mj-lt"/>
          <a:ea typeface="ＭＳ Ｐゴシック" panose="020B0600070205080204" pitchFamily="34" charset="-128"/>
          <a:cs typeface="ＭＳ Ｐゴシック" panose="020B0600070205080204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panose="020B0600070205080204" pitchFamily="34" charset="-128"/>
          <a:cs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panose="020B0600070205080204" pitchFamily="34" charset="-128"/>
          <a:cs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panose="020B0600070205080204" pitchFamily="34" charset="-128"/>
          <a:cs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panose="020B0600070205080204" pitchFamily="34" charset="-128"/>
          <a:cs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3399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3399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99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pic>
        <p:nvPicPr>
          <p:cNvPr id="1028" name="Picture 8" descr="пр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пр 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0">
            <a:extLst>
              <a:ext uri="{FF2B5EF4-FFF2-40B4-BE49-F238E27FC236}">
                <a16:creationId xmlns:a16="http://schemas.microsoft.com/office/drawing/2014/main" xmlns="" id="{2452C26F-22BE-A346-93F6-E2F5EE7A92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fld id="{25783D62-BF6A-421A-8519-FF683D945274}" type="slidenum">
              <a:rPr lang="ru-RU" altLang="ru-RU" smtClean="0">
                <a:solidFill>
                  <a:srgbClr val="FFFFFF"/>
                </a:solidFill>
                <a:latin typeface="Arial" charset="0"/>
                <a:cs typeface="Arial" charset="0"/>
              </a:rPr>
              <a:pPr/>
              <a:t>‹#›</a:t>
            </a:fld>
            <a:endParaRPr lang="ru-RU" altLang="ru-RU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89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97" r:id="rId1"/>
    <p:sldLayoutId id="2147485198" r:id="rId2"/>
    <p:sldLayoutId id="2147485199" r:id="rId3"/>
    <p:sldLayoutId id="2147485200" r:id="rId4"/>
    <p:sldLayoutId id="2147485201" r:id="rId5"/>
    <p:sldLayoutId id="2147485202" r:id="rId6"/>
    <p:sldLayoutId id="2147485203" r:id="rId7"/>
    <p:sldLayoutId id="2147485204" r:id="rId8"/>
    <p:sldLayoutId id="2147485205" r:id="rId9"/>
    <p:sldLayoutId id="2147485206" r:id="rId10"/>
    <p:sldLayoutId id="2147485207" r:id="rId11"/>
    <p:sldLayoutId id="2147485208" r:id="rId12"/>
    <p:sldLayoutId id="2147485209" r:id="rId13"/>
    <p:sldLayoutId id="2147485210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+mj-lt"/>
          <a:ea typeface="ＭＳ Ｐゴシック" panose="020B0600070205080204" pitchFamily="34" charset="-128"/>
          <a:cs typeface="ＭＳ Ｐゴシック" panose="020B0600070205080204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panose="020B0600070205080204" pitchFamily="34" charset="-128"/>
          <a:cs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panose="020B0600070205080204" pitchFamily="34" charset="-128"/>
          <a:cs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panose="020B0600070205080204" pitchFamily="34" charset="-128"/>
          <a:cs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panose="020B0600070205080204" pitchFamily="34" charset="-128"/>
          <a:cs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3399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3399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99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BF53D9B-E927-4A94-9886-FBF2DCEF0BF5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12.07.2019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FC87B91-5B6C-419B-B1B9-40181E8A02DF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8302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12" r:id="rId1"/>
    <p:sldLayoutId id="2147485213" r:id="rId2"/>
    <p:sldLayoutId id="2147485214" r:id="rId3"/>
    <p:sldLayoutId id="2147485215" r:id="rId4"/>
    <p:sldLayoutId id="2147485216" r:id="rId5"/>
    <p:sldLayoutId id="2147485217" r:id="rId6"/>
    <p:sldLayoutId id="2147485218" r:id="rId7"/>
    <p:sldLayoutId id="2147485219" r:id="rId8"/>
    <p:sldLayoutId id="2147485220" r:id="rId9"/>
    <p:sldLayoutId id="2147485221" r:id="rId10"/>
    <p:sldLayoutId id="2147485222" r:id="rId11"/>
    <p:sldLayoutId id="214748522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058B26EAEDA7DDEA73D21404BEF1603D3B509EFE14D51A58B647E1B4C76566EE2EBD890ECDF1666C75EA1453DACCF64B96EE7898FFw6M3K" TargetMode="External"/><Relationship Id="rId2" Type="http://schemas.openxmlformats.org/officeDocument/2006/relationships/hyperlink" Target="consultantplus://offline/ref=058B26EAEDA7DDEA73D21404BEF1603D3B509EFE14D51A58B647E1B4C76566EE2EBD8907C4F96D3123A5150F9F9EE54B93EE7B9AE0697E3DwDM6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consultantplus://offline/ref=058B26EAEDA7DDEA73D21404BEF1603D3B509EF910D01A58B647E1B4C76566EE2EBD8907C4F86D3925A5150F9F9EE54B93EE7B9AE0697E3DwDM6K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sultant.ru/document/cons_doc_LAW_286777/30b3f8c55f65557c253227a65b908cc075ce114a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144624/17c58c1903f7b6212924ba9ce701489655e9a8e0/" TargetMode="External"/><Relationship Id="rId2" Type="http://schemas.openxmlformats.org/officeDocument/2006/relationships/hyperlink" Target="http://www.consultant.ru/document/cons_doc_LAW_144624/3cd4512b8c634f543d68d0da993c1bcb17a24bb8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ek.ru/compan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6"/>
          <p:cNvSpPr>
            <a:spLocks noChangeArrowheads="1"/>
          </p:cNvSpPr>
          <p:nvPr/>
        </p:nvSpPr>
        <p:spPr bwMode="auto">
          <a:xfrm>
            <a:off x="1260480" y="1989148"/>
            <a:ext cx="78835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800" b="1">
                <a:solidFill>
                  <a:srgbClr val="008080"/>
                </a:solidFill>
                <a:latin typeface="Calibri" pitchFamily="34" charset="0"/>
              </a:rPr>
              <a:t>ФЕДЕРАЛЬНАЯ АНТИМОНОПОЛЬНАЯ СЛУЖБА</a:t>
            </a:r>
            <a:endParaRPr lang="en-US" sz="2800" b="1">
              <a:solidFill>
                <a:srgbClr val="008080"/>
              </a:solidFill>
              <a:latin typeface="Calibri" pitchFamily="34" charset="0"/>
            </a:endParaRPr>
          </a:p>
        </p:txBody>
      </p:sp>
      <p:sp>
        <p:nvSpPr>
          <p:cNvPr id="4099" name="Прямоугольник 3"/>
          <p:cNvSpPr>
            <a:spLocks noChangeArrowheads="1"/>
          </p:cNvSpPr>
          <p:nvPr/>
        </p:nvSpPr>
        <p:spPr bwMode="auto">
          <a:xfrm>
            <a:off x="0" y="2928943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ru-RU" sz="4000" b="1" kern="0" dirty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Реформа контрактной </a:t>
            </a:r>
            <a:r>
              <a:rPr kumimoji="1" lang="ru-RU" sz="4000" b="1" kern="0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системы.</a:t>
            </a:r>
            <a:r>
              <a:rPr lang="ru-RU" sz="4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kumimoji="1" lang="ru-RU" sz="4000" b="1" kern="0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Подходы </a:t>
            </a:r>
            <a:r>
              <a:rPr kumimoji="1" lang="ru-RU" sz="4000" b="1" kern="0" dirty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Челябинского УФАС России при осуществлении контрольной </a:t>
            </a:r>
            <a:r>
              <a:rPr kumimoji="1" lang="ru-RU" sz="4000" b="1" kern="0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деятельности.</a:t>
            </a:r>
            <a:endParaRPr lang="ru-RU" sz="4000" b="1" dirty="0" smtClean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ru-RU" sz="3600" b="1" dirty="0" smtClean="0"/>
              <a:t>№ 67-РНП/2019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" y="980735"/>
            <a:ext cx="8964488" cy="5145435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Проектно-изыскательские работы по объекту: «Капитальный ремонт путепровода через ж/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д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пути ст.Гранитная Северной магистрали в г.Магнитогорске» </a:t>
            </a:r>
            <a:r>
              <a:rPr lang="ru-RU" sz="20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НМЦК - </a:t>
            </a:r>
            <a:r>
              <a:rPr lang="ru-RU" sz="2000" b="1" dirty="0" smtClean="0">
                <a:solidFill>
                  <a:srgbClr val="FF0000"/>
                </a:solidFill>
              </a:rPr>
              <a:t>3 000 000, 00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рублей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Из положений задания на проектирование также следует, что в проекте необходимо предусмотреть демонтаж старых тротуарных блоков, </a:t>
            </a:r>
            <a:r>
              <a:rPr lang="ru-RU" sz="2000" u="sng" dirty="0" smtClean="0">
                <a:solidFill>
                  <a:schemeClr val="tx1"/>
                </a:solidFill>
              </a:rPr>
              <a:t>восстановление несущей способности балок и опор пролетных строений</a:t>
            </a:r>
            <a:r>
              <a:rPr lang="ru-RU" sz="2000" dirty="0" smtClean="0">
                <a:solidFill>
                  <a:schemeClr val="tx1"/>
                </a:solidFill>
              </a:rPr>
              <a:t> и восстановление проезжей части путепровода в параметрах соответствующим современным требованиям по безопасности, долговечности и надежности искусственного сооружения. Согласно пункту 12 задания на проектирование «конструктивные решения» необходимо предусмотреть опоры путепровода, кроме опоры №5, рамные плоские, однорядные. Опора №5 рамная пространственная, двухрядная. 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Таким образом, антимонопольный орган соглашается с проектировщиком в части того, что для составления проектной документации на капитальный ремонт путепровода </a:t>
            </a:r>
            <a:r>
              <a:rPr lang="ru-RU" sz="2000" b="1" dirty="0" smtClean="0">
                <a:solidFill>
                  <a:srgbClr val="FF0000"/>
                </a:solidFill>
              </a:rPr>
              <a:t>необходимы сведения о состоянии всех опор </a:t>
            </a:r>
            <a:r>
              <a:rPr lang="ru-RU" sz="2000" dirty="0" smtClean="0">
                <a:solidFill>
                  <a:schemeClr val="tx1"/>
                </a:solidFill>
              </a:rPr>
              <a:t>для целей их дальнейшего восстановления.</a:t>
            </a: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4A23-4E27-4367-91AF-5F55ABC6BAD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878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Отсутствие исходной информации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35"/>
            <a:ext cx="9144000" cy="5145435"/>
          </a:xfrm>
        </p:spPr>
        <p:txBody>
          <a:bodyPr/>
          <a:lstStyle/>
          <a:p>
            <a:r>
              <a:rPr lang="ru-RU" sz="1800" dirty="0" smtClean="0"/>
              <a:t>Объектом рассматриваемых электронных аукционов выступали:</a:t>
            </a:r>
          </a:p>
          <a:p>
            <a:r>
              <a:rPr lang="ru-RU" sz="1800" dirty="0" smtClean="0"/>
              <a:t>- выполнение проектных работ по восстановлению построенной части </a:t>
            </a:r>
            <a:r>
              <a:rPr lang="ru-RU" sz="1800" dirty="0" err="1" smtClean="0"/>
              <a:t>хоз</a:t>
            </a:r>
            <a:r>
              <a:rPr lang="ru-RU" sz="1800" dirty="0" smtClean="0"/>
              <a:t>. фекального коллектора с колодцами и камерами по объекту: «Вынос </a:t>
            </a:r>
            <a:r>
              <a:rPr lang="ru-RU" sz="1800" dirty="0" err="1" smtClean="0"/>
              <a:t>хоз-фекального</a:t>
            </a:r>
            <a:r>
              <a:rPr lang="ru-RU" sz="1800" dirty="0" smtClean="0"/>
              <a:t> коллектора диаметром 1000-1600 мм с территории 144 микрорайона со строительством насосной станции в городе Магнитогорске. </a:t>
            </a:r>
            <a:r>
              <a:rPr lang="en-US" sz="1800" dirty="0" smtClean="0"/>
              <a:t>III</a:t>
            </a:r>
            <a:r>
              <a:rPr lang="ru-RU" sz="1800" dirty="0" smtClean="0"/>
              <a:t> этап.» (НМЦК 3 444 226,70 рублей);</a:t>
            </a:r>
          </a:p>
          <a:p>
            <a:r>
              <a:rPr lang="ru-RU" sz="1800" dirty="0" smtClean="0"/>
              <a:t>- вынос </a:t>
            </a:r>
            <a:r>
              <a:rPr lang="ru-RU" sz="1800" dirty="0" err="1" smtClean="0"/>
              <a:t>хоз-фекального</a:t>
            </a:r>
            <a:r>
              <a:rPr lang="ru-RU" sz="1800" dirty="0" smtClean="0"/>
              <a:t> коллектора диаметром 1000-1600 мм с территории 144 микрорайона со строительством насосной станции в городе Магнитогорске. III этап. (НМЦК 597 705,06 рублей);</a:t>
            </a:r>
          </a:p>
          <a:p>
            <a:r>
              <a:rPr lang="ru-RU" sz="1800" dirty="0" smtClean="0"/>
              <a:t>- устройство наружного освещения </a:t>
            </a:r>
            <a:r>
              <a:rPr lang="ru-RU" sz="1800" dirty="0" err="1" smtClean="0"/>
              <a:t>внутридворовых</a:t>
            </a:r>
            <a:r>
              <a:rPr lang="ru-RU" sz="1800" dirty="0" smtClean="0"/>
              <a:t> территорий многоквартирных жилых домов  (НМЦК   2 417 902,81 рубля)</a:t>
            </a:r>
          </a:p>
          <a:p>
            <a:r>
              <a:rPr lang="ru-RU" sz="1800" dirty="0" smtClean="0"/>
              <a:t>- проектно-изыскательские работы по объекту: «Капитальный ремонт путепровода через ж/</a:t>
            </a:r>
            <a:r>
              <a:rPr lang="ru-RU" sz="1800" dirty="0" err="1" smtClean="0"/>
              <a:t>д</a:t>
            </a:r>
            <a:r>
              <a:rPr lang="ru-RU" sz="1800" dirty="0" smtClean="0"/>
              <a:t> пути ст. Гранитная Северной магистрали в г. Магнитогорске» (НМЦК 3 000 000 </a:t>
            </a:r>
            <a:r>
              <a:rPr lang="ru-RU" sz="1800" dirty="0" err="1" smtClean="0"/>
              <a:t>рубл</a:t>
            </a:r>
            <a:r>
              <a:rPr lang="ru-RU" sz="1800" dirty="0" smtClean="0"/>
              <a:t>.)….</a:t>
            </a:r>
          </a:p>
          <a:p>
            <a:r>
              <a:rPr lang="ru-RU" sz="2000" dirty="0" smtClean="0"/>
              <a:t>В ходе рассмотрения представленных в информации и сведений, установлено, что </a:t>
            </a:r>
            <a:r>
              <a:rPr lang="ru-RU" sz="2000" b="1" dirty="0" smtClean="0">
                <a:solidFill>
                  <a:srgbClr val="FF0000"/>
                </a:solidFill>
              </a:rPr>
              <a:t>исходные данные, необходимые для разработки проектной документации </a:t>
            </a:r>
            <a:r>
              <a:rPr lang="ru-RU" sz="2000" dirty="0" smtClean="0"/>
              <a:t>в нарушение условий контрактов </a:t>
            </a:r>
            <a:r>
              <a:rPr lang="ru-RU" sz="2000" b="1" dirty="0" smtClean="0">
                <a:solidFill>
                  <a:srgbClr val="FF0000"/>
                </a:solidFill>
              </a:rPr>
              <a:t>заказчиком подрядчику передавались не в полном объеме и несвоевременно. </a:t>
            </a:r>
          </a:p>
          <a:p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4A23-4E27-4367-91AF-5F55ABC6BAD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753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/>
          <a:lstStyle/>
          <a:p>
            <a:r>
              <a:rPr lang="ru-RU" sz="3600" b="1" dirty="0" smtClean="0"/>
              <a:t>№ 50-РНП/2019 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289451"/>
          </a:xfrm>
        </p:spPr>
        <p:txBody>
          <a:bodyPr/>
          <a:lstStyle/>
          <a:p>
            <a:endParaRPr lang="ru-RU" sz="1800" dirty="0" smtClean="0"/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Выполнение научно-исследовательской работы по теме: Разработка комплексной схемы организации дорожного движения (КСОДД) г.Магнитогорск на период 2018-2032гг. для управления инженерного обеспечения, транспорта и связи </a:t>
            </a:r>
          </a:p>
          <a:p>
            <a:r>
              <a:rPr lang="ru-RU" sz="2000" dirty="0" smtClean="0">
                <a:solidFill>
                  <a:srgbClr val="FF0000"/>
                </a:solidFill>
                <a:ea typeface="Times New Roman"/>
                <a:cs typeface="Times New Roman"/>
              </a:rPr>
              <a:t>НМЦК - </a:t>
            </a:r>
            <a:r>
              <a:rPr lang="ru-RU" sz="2000" dirty="0" smtClean="0">
                <a:solidFill>
                  <a:srgbClr val="FF0000"/>
                </a:solidFill>
              </a:rPr>
              <a:t>14 970 000, 00 рублей.</a:t>
            </a:r>
          </a:p>
          <a:p>
            <a:endParaRPr lang="ru-RU" sz="1800" dirty="0" smtClean="0"/>
          </a:p>
          <a:p>
            <a:r>
              <a:rPr lang="ru-RU" sz="2000" dirty="0" smtClean="0"/>
              <a:t>Картографический материал (схемы) разрабатывается на подоснове </a:t>
            </a:r>
            <a:r>
              <a:rPr lang="ru-RU" sz="2000" dirty="0" err="1" smtClean="0"/>
              <a:t>топосъемки</a:t>
            </a:r>
            <a:r>
              <a:rPr lang="ru-RU" sz="2000" dirty="0" smtClean="0"/>
              <a:t> или </a:t>
            </a:r>
            <a:r>
              <a:rPr lang="ru-RU" sz="2000" dirty="0" err="1" smtClean="0"/>
              <a:t>ортофотоплана</a:t>
            </a:r>
            <a:r>
              <a:rPr lang="ru-RU" sz="2000" dirty="0" smtClean="0"/>
              <a:t> высокого разрешения (</a:t>
            </a:r>
            <a:r>
              <a:rPr lang="ru-RU" sz="2000" dirty="0" err="1" smtClean="0"/>
              <a:t>пп</a:t>
            </a:r>
            <a:r>
              <a:rPr lang="ru-RU" sz="2000" dirty="0" smtClean="0"/>
              <a:t>. 4. п. 6 ТЗ). Так, из пункта 5.3 акта № 424-2, письменных пояснений заказчика следует, что сведения в составе </a:t>
            </a:r>
            <a:r>
              <a:rPr lang="ru-RU" sz="2000" b="1" dirty="0" err="1" smtClean="0">
                <a:solidFill>
                  <a:srgbClr val="FF0000"/>
                </a:solidFill>
              </a:rPr>
              <a:t>топосъемки</a:t>
            </a:r>
            <a:r>
              <a:rPr lang="ru-RU" sz="2000" dirty="0" smtClean="0"/>
              <a:t> относятся к государственной тайне, однако как пояснил </a:t>
            </a:r>
            <a:r>
              <a:rPr lang="ru-RU" sz="2000" dirty="0" err="1" smtClean="0"/>
              <a:t>испонитель</a:t>
            </a:r>
            <a:r>
              <a:rPr lang="ru-RU" sz="2000" dirty="0" smtClean="0"/>
              <a:t> для выполнения работ также требуются результаты </a:t>
            </a:r>
            <a:r>
              <a:rPr lang="ru-RU" sz="2000" dirty="0" err="1" smtClean="0"/>
              <a:t>топосъемки</a:t>
            </a:r>
            <a:r>
              <a:rPr lang="ru-RU" sz="2000" dirty="0" smtClean="0"/>
              <a:t>, вместе с тем информация о том, что указанный документ относится к сведениям, составляющим государственную тайну в документации о закупке не указана.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4A23-4E27-4367-91AF-5F55ABC6BAD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462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64488" cy="432048"/>
          </a:xfrm>
        </p:spPr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</a:rPr>
              <a:t>№</a:t>
            </a:r>
            <a:r>
              <a:rPr lang="ru-RU" sz="3200" b="1" dirty="0" smtClean="0">
                <a:solidFill>
                  <a:srgbClr val="FF0000"/>
                </a:solidFill>
              </a:rPr>
              <a:t>427-Ж/19 Отсутствие  объема и условий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544616"/>
          </a:xfrm>
        </p:spPr>
        <p:txBody>
          <a:bodyPr/>
          <a:lstStyle/>
          <a:p>
            <a:r>
              <a:rPr lang="ru-RU" sz="1800" dirty="0" smtClean="0"/>
              <a:t>Электронный аукцион на выполнение работ по замене оборудования для функционирования автоматизированной системы управления дорожным движением в г. Челябинске и средств регулирования дорожным движением с целью привлечения к Национальному стандарту с НМЦК -</a:t>
            </a:r>
            <a:r>
              <a:rPr lang="ru-RU" sz="1800" b="1" dirty="0" smtClean="0"/>
              <a:t>537 096 411</a:t>
            </a:r>
            <a:r>
              <a:rPr lang="ru-RU" sz="1800" dirty="0" smtClean="0"/>
              <a:t> рублей </a:t>
            </a:r>
          </a:p>
          <a:p>
            <a:r>
              <a:rPr lang="ru-RU" sz="1800" dirty="0" smtClean="0"/>
              <a:t>- в ТЗ </a:t>
            </a:r>
            <a:r>
              <a:rPr lang="ru-RU" sz="1800" b="1" dirty="0" smtClean="0">
                <a:solidFill>
                  <a:srgbClr val="FF0000"/>
                </a:solidFill>
              </a:rPr>
              <a:t>отсутствует объем выполнения работ </a:t>
            </a:r>
            <a:r>
              <a:rPr lang="ru-RU" sz="1800" dirty="0" smtClean="0"/>
              <a:t>по объектам, указанным в ТЗ, а именно: неясно количество и местонахождение светофоров, кабельной канализации, тросового хозяйства, дорожных знаков, отдельных элементов их крепления, тросовых ограждений, которые необходимо заменить, а какие вновь смонтировать;</a:t>
            </a:r>
          </a:p>
          <a:p>
            <a:r>
              <a:rPr lang="ru-RU" sz="1800" dirty="0" smtClean="0"/>
              <a:t>- ТЗ предусматривает обязанность подрядчика сопровождать и обновлять программные продукты центрального управляющего пункта, что влечет необходимость наличия у заказчика прав на использование данных программ, однако </a:t>
            </a:r>
            <a:r>
              <a:rPr lang="ru-RU" sz="1800" b="1" dirty="0" smtClean="0">
                <a:solidFill>
                  <a:srgbClr val="FF0000"/>
                </a:solidFill>
              </a:rPr>
              <a:t>сведения о наличии таких прав у заказчика</a:t>
            </a:r>
            <a:r>
              <a:rPr lang="ru-RU" sz="1800" dirty="0" smtClean="0"/>
              <a:t>, а также условия </a:t>
            </a:r>
            <a:r>
              <a:rPr lang="ru-RU" sz="1800" b="1" dirty="0" smtClean="0">
                <a:solidFill>
                  <a:srgbClr val="FF0000"/>
                </a:solidFill>
              </a:rPr>
              <a:t>на каких правах передается программное обеспечение </a:t>
            </a:r>
            <a:r>
              <a:rPr lang="ru-RU" sz="1800" dirty="0" smtClean="0"/>
              <a:t>документация о закупке не содержит, равно как и </a:t>
            </a:r>
            <a:r>
              <a:rPr lang="ru-RU" sz="1800" b="1" dirty="0" smtClean="0">
                <a:solidFill>
                  <a:srgbClr val="FF0000"/>
                </a:solidFill>
              </a:rPr>
              <a:t>отсутствует объем требуемого сопровождения</a:t>
            </a:r>
            <a:r>
              <a:rPr lang="ru-RU" sz="1800" dirty="0" smtClean="0"/>
              <a:t>;</a:t>
            </a:r>
          </a:p>
          <a:p>
            <a:r>
              <a:rPr lang="ru-RU" sz="1800" dirty="0" smtClean="0"/>
              <a:t>- проект контракта содержит обязанность подрядчика о ежемесячном </a:t>
            </a:r>
            <a:r>
              <a:rPr lang="ru-RU" sz="1800" b="1" dirty="0" smtClean="0"/>
              <a:t>согласовании с заказчико</a:t>
            </a:r>
            <a:r>
              <a:rPr lang="ru-RU" sz="1800" dirty="0" smtClean="0"/>
              <a:t>м графика работ на следующий месяц, однако </a:t>
            </a:r>
            <a:r>
              <a:rPr lang="ru-RU" sz="1800" b="1" dirty="0" smtClean="0"/>
              <a:t>проект контракта </a:t>
            </a:r>
            <a:r>
              <a:rPr lang="ru-RU" sz="1800" b="1" dirty="0" smtClean="0">
                <a:solidFill>
                  <a:srgbClr val="FF0000"/>
                </a:solidFill>
              </a:rPr>
              <a:t>не содержит ни порядка, ни сроков такого согласования</a:t>
            </a:r>
            <a:r>
              <a:rPr lang="ru-RU" sz="1800" dirty="0" smtClean="0"/>
              <a:t>;</a:t>
            </a:r>
          </a:p>
          <a:p>
            <a:endParaRPr lang="ru-RU" sz="18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4A23-4E27-4367-91AF-5F55ABC6BAD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319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</a:rPr>
              <a:t>№427-Ж/19 </a:t>
            </a:r>
            <a:r>
              <a:rPr lang="ru-RU" sz="3000" b="1" dirty="0" smtClean="0">
                <a:solidFill>
                  <a:srgbClr val="FF0000"/>
                </a:solidFill>
              </a:rPr>
              <a:t>Требования к трудовым ресурсам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9"/>
            <a:ext cx="9144000" cy="5145435"/>
          </a:xfrm>
        </p:spPr>
        <p:txBody>
          <a:bodyPr/>
          <a:lstStyle/>
          <a:p>
            <a:r>
              <a:rPr lang="ru-RU" sz="1800" dirty="0" smtClean="0"/>
              <a:t>- установлена обязанность подрядчика принимать информационные сообщения и предоставлять запрашиваемые данные и документы путем </a:t>
            </a:r>
            <a:r>
              <a:rPr lang="ru-RU" sz="1800" b="1" dirty="0" smtClean="0"/>
              <a:t>интеграции информационных систем подрядчика с используемой заказчиком информационной системой </a:t>
            </a:r>
            <a:r>
              <a:rPr lang="ru-RU" sz="1800" dirty="0" smtClean="0"/>
              <a:t>для администрирования деятельности, при этом, </a:t>
            </a:r>
            <a:r>
              <a:rPr lang="ru-RU" sz="1800" b="1" dirty="0" smtClean="0">
                <a:solidFill>
                  <a:srgbClr val="FF0000"/>
                </a:solidFill>
              </a:rPr>
              <a:t>что из себя представляет существующая система у заказчика из аукционной документации неясно;</a:t>
            </a:r>
          </a:p>
          <a:p>
            <a:r>
              <a:rPr lang="ru-RU" sz="1800" dirty="0" smtClean="0"/>
              <a:t>- в аукционной документации </a:t>
            </a:r>
            <a:r>
              <a:rPr lang="ru-RU" sz="1800" b="1" dirty="0" smtClean="0">
                <a:solidFill>
                  <a:srgbClr val="FF0000"/>
                </a:solidFill>
              </a:rPr>
              <a:t>установлены требования к оборудованию, материальным и трудовым ресурсам участников закупки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Таким образом, аукционная документация не содержит полной и объективной информации об объекте закупки, об объемах выполнения работ и условиях исполнения контракта, что не позволяет однозначно определить потребность заказчика.</a:t>
            </a:r>
          </a:p>
          <a:p>
            <a:r>
              <a:rPr lang="ru-RU" sz="1800" dirty="0" smtClean="0"/>
              <a:t>Заказчику выдано решение и предписание о внесении изменений в документацию об аукционе, продлив срок подачи заявок на 7 дней с даты размещения изменений в ЕИС.</a:t>
            </a:r>
          </a:p>
          <a:p>
            <a:endParaRPr lang="ru-RU" sz="1600" dirty="0" smtClean="0"/>
          </a:p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4A23-4E27-4367-91AF-5F55ABC6BAD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14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645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№206-ж/19 Нацпроекты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6"/>
            <a:ext cx="9144000" cy="5073427"/>
          </a:xfrm>
        </p:spPr>
        <p:txBody>
          <a:bodyPr/>
          <a:lstStyle/>
          <a:p>
            <a:r>
              <a:rPr lang="ru-RU" sz="1800" dirty="0" smtClean="0"/>
              <a:t>. Электронный аукциона на выполнение работ по ремонту объектов улично-дорожной сети города Челябинска, </a:t>
            </a:r>
            <a:r>
              <a:rPr lang="ru-RU" sz="1800" b="1" dirty="0" smtClean="0"/>
              <a:t>в рамках национального проекта «Безопасные и качественные автомобильные дороги»,</a:t>
            </a:r>
            <a:r>
              <a:rPr lang="ru-RU" sz="1800" dirty="0" smtClean="0"/>
              <a:t> НМЦК - </a:t>
            </a:r>
            <a:r>
              <a:rPr lang="ru-RU" sz="1800" b="1" dirty="0" smtClean="0"/>
              <a:t>827 731 096</a:t>
            </a:r>
            <a:r>
              <a:rPr lang="ru-RU" sz="1800" dirty="0" smtClean="0"/>
              <a:t> рублей. Национальным проектом «Безопасные и качественные автомобильные дороги» предусмотрено приведение автомобильных дорог регионального или межмуниципального значения и дорожной сети городских агломераций в нормативное состояние при соблюдения требований технического регламента Таможенного союза «Безопасность автомобильных дорог». ТР ТС 014/2011 устанавливает минимально необходимые требования безопасности к автомобильным дорогам и процессам их проектирования, строительства, реконструкции, капитального ремонта и эксплуатации, а также формы и порядок оценки соответствия этим требованиям. </a:t>
            </a:r>
          </a:p>
          <a:p>
            <a:r>
              <a:rPr lang="ru-RU" sz="1800" dirty="0" smtClean="0"/>
              <a:t>Документация об аукционе предусматривала вид асфальтобетона щебеночно-мастичного ЩМА-20, не предусмотренной стандартом, утвержденным ТР ТС 014/2011. Решением Челябинского УФАС России от 08.04.2019 по жалобе ООО ТПК «ЯКК» признаны </a:t>
            </a:r>
            <a:r>
              <a:rPr lang="ru-RU" sz="1800" b="1" dirty="0" smtClean="0">
                <a:solidFill>
                  <a:srgbClr val="FF0000"/>
                </a:solidFill>
              </a:rPr>
              <a:t>нарушения</a:t>
            </a:r>
            <a:r>
              <a:rPr lang="ru-RU" sz="1800" dirty="0" smtClean="0"/>
              <a:t> в действиях заказчика </a:t>
            </a:r>
            <a:r>
              <a:rPr lang="ru-RU" sz="1800" b="1" dirty="0" smtClean="0">
                <a:solidFill>
                  <a:srgbClr val="FF0000"/>
                </a:solidFill>
              </a:rPr>
              <a:t>по </a:t>
            </a:r>
            <a:r>
              <a:rPr lang="ru-RU" sz="1800" b="1" dirty="0" err="1" smtClean="0">
                <a:solidFill>
                  <a:srgbClr val="FF0000"/>
                </a:solidFill>
              </a:rPr>
              <a:t>неустановлению</a:t>
            </a:r>
            <a:r>
              <a:rPr lang="ru-RU" sz="1800" b="1" dirty="0" smtClean="0">
                <a:solidFill>
                  <a:srgbClr val="FF0000"/>
                </a:solidFill>
              </a:rPr>
              <a:t> требований ТР ТС 014/2011 к подлежащим выполнению работам</a:t>
            </a:r>
            <a:r>
              <a:rPr lang="ru-RU" sz="1800" dirty="0" smtClean="0"/>
              <a:t>, в части применения соответствующих материалов (по </a:t>
            </a:r>
            <a:r>
              <a:rPr lang="ru-RU" sz="1800" dirty="0" err="1" smtClean="0"/>
              <a:t>ГОСТу</a:t>
            </a:r>
            <a:r>
              <a:rPr lang="ru-RU" sz="1800" dirty="0" smtClean="0"/>
              <a:t>, гармонизированному с ТР ТС 014/2011).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4A23-4E27-4367-91AF-5F55ABC6BAD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15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075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</a:rPr>
              <a:t>№206-ж/19 </a:t>
            </a:r>
            <a:r>
              <a:rPr lang="ru-RU" sz="3600" b="1" dirty="0" smtClean="0">
                <a:solidFill>
                  <a:srgbClr val="FF0000"/>
                </a:solidFill>
              </a:rPr>
              <a:t>Отсутствие объема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8"/>
            <a:ext cx="9144000" cy="5217443"/>
          </a:xfrm>
        </p:spPr>
        <p:txBody>
          <a:bodyPr/>
          <a:lstStyle/>
          <a:p>
            <a:r>
              <a:rPr lang="ru-RU" sz="1600" dirty="0" smtClean="0"/>
              <a:t>Также фактическая площадь улиц, указанных в перечне объектов на выполнение работ по ремонту, превышают площадь подлежащих выполнению работ, установленных документацией об аукционе. </a:t>
            </a:r>
            <a:r>
              <a:rPr lang="ru-RU" sz="1600" b="1" dirty="0" smtClean="0">
                <a:solidFill>
                  <a:srgbClr val="FF0000"/>
                </a:solidFill>
              </a:rPr>
              <a:t>Условие о необходимости определения при помощи заказчика участка дороги</a:t>
            </a:r>
            <a:r>
              <a:rPr lang="ru-RU" sz="1600" dirty="0" smtClean="0"/>
              <a:t>, подлежащего ремонту, порядок и сроки согласования места выполнения работ, объем работ, который необходимо выполнить, </a:t>
            </a:r>
            <a:r>
              <a:rPr lang="ru-RU" sz="1600" b="1" dirty="0" smtClean="0">
                <a:solidFill>
                  <a:srgbClr val="FF0000"/>
                </a:solidFill>
              </a:rPr>
              <a:t>не нашло отражение</a:t>
            </a:r>
            <a:r>
              <a:rPr lang="ru-RU" sz="1600" dirty="0" smtClean="0"/>
              <a:t> в документации об аукционе и не установлено проектом контракта, что может привести к разногласиям сторон при исполнении контракта, в том числе к нарушению сроков выполнения работ, а также невозможности применения гарантийных обязательств подрядчика. </a:t>
            </a:r>
            <a:r>
              <a:rPr lang="ru-RU" sz="1600" i="1" dirty="0" smtClean="0"/>
              <a:t>На отсутствие в документации сведений о конкретном месте выполнения работ ранее указывалось заказчику (решение Челябинского УФАС России 9-07/16 от 17.07.2017, решение арбитражного суда ЧО по делу А76-32382/2017). </a:t>
            </a:r>
          </a:p>
          <a:p>
            <a:r>
              <a:rPr lang="ru-RU" sz="1600" dirty="0" smtClean="0"/>
              <a:t>По результатам рассмотрения жалобы заказчику выдано решение и предписание о внесении изменений в документацию об аукционе, при этом сокращен указанный срок в два раза в связи с сезонностью выполнения работ.</a:t>
            </a:r>
          </a:p>
          <a:p>
            <a:r>
              <a:rPr lang="ru-RU" sz="1600" dirty="0" smtClean="0"/>
              <a:t>Однако при рассмотрении повторной жалобы выявлено неисполнение заказчиком предписания в части отсутствия требований о применении материалов, соответствующих гармонизированному ТР ТС 014/2011 </a:t>
            </a:r>
            <a:r>
              <a:rPr lang="ru-RU" sz="1600" dirty="0" err="1" smtClean="0"/>
              <a:t>ГОСТу</a:t>
            </a:r>
            <a:r>
              <a:rPr lang="ru-RU" sz="1600" dirty="0" smtClean="0"/>
              <a:t>. В документации по-прежнему указан вид асфальтобетона щебеночно-мастичного ЩМА-20. Повторно 06.05.2019 выдано предписание заказчику установить требования о применении материалов в соответствии с требованиями национального проекта. При этом, позиция антимонопольного органа подтверждается ответом ФКУ </a:t>
            </a:r>
            <a:r>
              <a:rPr lang="ru-RU" sz="1600" dirty="0" err="1" smtClean="0"/>
              <a:t>Упрдор</a:t>
            </a:r>
            <a:r>
              <a:rPr lang="ru-RU" sz="1600" dirty="0" smtClean="0"/>
              <a:t> «Южный Урал» от 08.05.2019, являющегося одним из участником регионального проекта, ответственным за достижение результатов и показателей национального проекта «Безопасные и качественные автомобильные дороги».</a:t>
            </a:r>
          </a:p>
          <a:p>
            <a:endParaRPr lang="ru-RU" sz="1600" dirty="0" smtClean="0"/>
          </a:p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4A23-4E27-4367-91AF-5F55ABC6BAD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16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792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/>
          <a:lstStyle/>
          <a:p>
            <a:r>
              <a:rPr lang="ru-RU" sz="3600" b="1" dirty="0">
                <a:ea typeface="Calibri"/>
              </a:rPr>
              <a:t>№ 16-ж/2019 от 16.01.2019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908720"/>
            <a:ext cx="8964488" cy="5688632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a typeface="Calibri"/>
              </a:rPr>
              <a:t>Аукцион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a typeface="Calibri"/>
              </a:rPr>
              <a:t>на организацию мероприятий по предупреждению и ликвидации болезней животных, их лечению, отлову и содержанию безнадзорных животных, защите населения от болезней, общих для человека и животных, на территории города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a typeface="Calibri"/>
              </a:rPr>
              <a:t>Челябинска </a:t>
            </a:r>
            <a:r>
              <a:rPr lang="ru-RU" sz="2000" b="1" dirty="0" smtClean="0">
                <a:solidFill>
                  <a:srgbClr val="FF0000"/>
                </a:solidFill>
                <a:ea typeface="Calibri"/>
              </a:rPr>
              <a:t>(</a:t>
            </a:r>
            <a:r>
              <a:rPr lang="ru-RU" sz="20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Н(м)ЦК  </a:t>
            </a:r>
            <a:r>
              <a:rPr lang="ru-RU" sz="2000" b="1" dirty="0">
                <a:solidFill>
                  <a:srgbClr val="FF0000"/>
                </a:solidFill>
                <a:ea typeface="Times New Roman"/>
                <a:cs typeface="Times New Roman"/>
              </a:rPr>
              <a:t>– 19 643 100, 00 </a:t>
            </a:r>
            <a:r>
              <a:rPr lang="ru-RU" sz="20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рублей). </a:t>
            </a:r>
          </a:p>
          <a:p>
            <a:pPr marL="0" indent="449580" algn="just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a typeface="Times New Roman"/>
                <a:cs typeface="Times New Roman"/>
              </a:rPr>
              <a:t>извещение и документация о закупке опубликованы 25.12.2018, то есть </a:t>
            </a:r>
            <a:r>
              <a:rPr lang="ru-RU" sz="2000" dirty="0" smtClean="0">
                <a:solidFill>
                  <a:srgbClr val="FF0000"/>
                </a:solidFill>
                <a:ea typeface="Times New Roman"/>
                <a:cs typeface="Times New Roman"/>
              </a:rPr>
              <a:t>до вступления </a:t>
            </a:r>
            <a:r>
              <a:rPr lang="ru-RU" sz="2000" dirty="0" smtClean="0">
                <a:solidFill>
                  <a:srgbClr val="000000"/>
                </a:solidFill>
                <a:ea typeface="Times New Roman"/>
                <a:cs typeface="Times New Roman"/>
              </a:rPr>
              <a:t>в силу Федерального закона от 27.12.2018 </a:t>
            </a:r>
            <a:r>
              <a:rPr lang="ru-RU" sz="20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№ 498-ФЗ «Об ответственном обращении с животными</a:t>
            </a:r>
            <a:r>
              <a:rPr lang="ru-RU" sz="2000" dirty="0" smtClean="0">
                <a:solidFill>
                  <a:srgbClr val="000000"/>
                </a:solidFill>
                <a:ea typeface="Times New Roman"/>
                <a:cs typeface="Times New Roman"/>
              </a:rPr>
              <a:t> и о внесении изменений в отдельные законодательные акты Российской Федерации», что свидетельствует об отсутствии у заказчика обязанности по формированию документации о закупке с учетом положений данного Закона. </a:t>
            </a:r>
            <a:endParaRPr lang="ru-RU" sz="2000" dirty="0" smtClean="0">
              <a:ea typeface="Calibri"/>
              <a:cs typeface="Times New Roman"/>
            </a:endParaRPr>
          </a:p>
          <a:p>
            <a:pPr marL="0" algn="just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a typeface="Times New Roman"/>
                <a:cs typeface="Times New Roman"/>
              </a:rPr>
              <a:t>	Более того, </a:t>
            </a:r>
            <a:r>
              <a:rPr lang="ru-RU" sz="2000" dirty="0" smtClean="0">
                <a:solidFill>
                  <a:srgbClr val="FF0000"/>
                </a:solidFill>
                <a:ea typeface="Times New Roman"/>
                <a:cs typeface="Times New Roman"/>
              </a:rPr>
              <a:t>положения статей 16, 18 Закона об ответственном обращении с животными</a:t>
            </a:r>
            <a:r>
              <a:rPr lang="ru-RU" sz="2000" dirty="0" smtClean="0">
                <a:solidFill>
                  <a:srgbClr val="000000"/>
                </a:solidFill>
                <a:ea typeface="Times New Roman"/>
                <a:cs typeface="Times New Roman"/>
              </a:rPr>
              <a:t>, на которые ссылается заявитель, </a:t>
            </a:r>
            <a:r>
              <a:rPr lang="ru-RU" sz="20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вступают в силу с 1 января 2020 года</a:t>
            </a:r>
            <a:r>
              <a:rPr lang="ru-RU" sz="2000" dirty="0" smtClean="0">
                <a:solidFill>
                  <a:srgbClr val="000000"/>
                </a:solidFill>
                <a:ea typeface="Times New Roman"/>
                <a:cs typeface="Times New Roman"/>
              </a:rPr>
              <a:t>, то есть в период заключения и исполнения контракта, который действует до 31.12.2019, данные положения Закона об ответственном обращении с животными не вступят в силу, то есть не являются обязательными для заказчика и исполнителя.</a:t>
            </a:r>
            <a:endParaRPr lang="ru-RU" sz="2000" dirty="0" smtClean="0">
              <a:ea typeface="Calibri"/>
              <a:cs typeface="Times New Roman"/>
            </a:endParaRPr>
          </a:p>
          <a:p>
            <a:endParaRPr lang="ru-RU" sz="2000" b="1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endParaRPr lang="ru-RU" sz="20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60000" indent="449580" algn="just">
              <a:spcBef>
                <a:spcPts val="0"/>
              </a:spcBef>
              <a:spcAft>
                <a:spcPts val="0"/>
              </a:spcAft>
            </a:pPr>
            <a:endParaRPr lang="ru-RU" sz="1100" i="1" dirty="0" smtClean="0">
              <a:ea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4A23-4E27-4367-91AF-5F55ABC6BAD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17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35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/>
          <a:lstStyle/>
          <a:p>
            <a:r>
              <a:rPr lang="ru-RU" sz="3600" b="1" dirty="0">
                <a:ea typeface="Calibri"/>
              </a:rPr>
              <a:t>№ 16-ж/2019 от 16.01.2019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052741"/>
            <a:ext cx="8964488" cy="5073427"/>
          </a:xfrm>
        </p:spPr>
        <p:txBody>
          <a:bodyPr/>
          <a:lstStyle/>
          <a:p>
            <a:pPr marL="360000" indent="449580" algn="just">
              <a:spcBef>
                <a:spcPts val="0"/>
              </a:spcBef>
              <a:spcAft>
                <a:spcPts val="0"/>
              </a:spcAft>
            </a:pPr>
            <a:r>
              <a:rPr lang="ru-RU" sz="2000" i="1" dirty="0" smtClean="0">
                <a:ea typeface="Calibri"/>
              </a:rPr>
              <a:t>«Правила осуществления органами местного самоуправления Челябинской области переданных государственных полномочий по организации проведения мероприятий по предупреждению и ликвидации болезней животных, их лечению, отлову и содержанию безнадзорных животных, защите населения от болезней, общих для человека и животных», утвержденных Приказом Министерства сельского хозяйства Челябинской области от 27.04.2016 г. № 317 </a:t>
            </a:r>
            <a:r>
              <a:rPr lang="ru-RU" sz="2000" dirty="0" smtClean="0">
                <a:solidFill>
                  <a:srgbClr val="000000"/>
                </a:solidFill>
                <a:ea typeface="Times New Roman"/>
                <a:cs typeface="Times New Roman"/>
              </a:rPr>
              <a:t>предусматривает необходимость принятия мер по розыску собственников животных независимо от наличия или отсутствия у них признаков принадлежности человеку.	 </a:t>
            </a:r>
            <a:endParaRPr lang="ru-RU" sz="2000" dirty="0" smtClean="0">
              <a:ea typeface="Calibri"/>
              <a:cs typeface="Times New Roman"/>
            </a:endParaRPr>
          </a:p>
          <a:p>
            <a:pPr marL="360000" indent="449580" algn="just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a typeface="Times New Roman"/>
                <a:cs typeface="Times New Roman"/>
              </a:rPr>
              <a:t>Так, в техническом задании </a:t>
            </a:r>
            <a:r>
              <a:rPr lang="ru-RU" sz="20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отсутствует условие о необходимости розыска</a:t>
            </a:r>
            <a:r>
              <a:rPr lang="ru-RU" sz="2000" dirty="0" smtClean="0">
                <a:solidFill>
                  <a:srgbClr val="000000"/>
                </a:solidFill>
                <a:ea typeface="Times New Roman"/>
                <a:cs typeface="Times New Roman"/>
              </a:rPr>
              <a:t> исполнителем собственников безнадзорных животных, не имеющих признаки принадлежности человеку, противоречит требованиям части 1 статьи 230 ГК РФ и пунктам 3.1, 3.11 Правил № 317.</a:t>
            </a:r>
            <a:endParaRPr lang="ru-RU" sz="2000" dirty="0" smtClean="0">
              <a:ea typeface="Calibri"/>
              <a:cs typeface="Times New Roman"/>
            </a:endParaRPr>
          </a:p>
          <a:p>
            <a:pPr marL="360000">
              <a:spcBef>
                <a:spcPts val="0"/>
              </a:spcBef>
            </a:pPr>
            <a:endParaRPr lang="ru-RU" sz="2400" b="1" dirty="0" smtClean="0"/>
          </a:p>
          <a:p>
            <a:pPr marL="0">
              <a:spcBef>
                <a:spcPts val="0"/>
              </a:spcBef>
            </a:pP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4A23-4E27-4367-91AF-5F55ABC6BAD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18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632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/>
          <a:lstStyle/>
          <a:p>
            <a:r>
              <a:rPr lang="ru-RU" sz="3600" b="1" dirty="0">
                <a:ea typeface="Calibri"/>
              </a:rPr>
              <a:t>№ 16-ж/2019 от 16.01.2019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908720"/>
            <a:ext cx="8964488" cy="5688632"/>
          </a:xfrm>
        </p:spPr>
        <p:txBody>
          <a:bodyPr/>
          <a:lstStyle/>
          <a:p>
            <a:pPr indent="449580" algn="just">
              <a:spcAft>
                <a:spcPts val="0"/>
              </a:spcAft>
            </a:pPr>
            <a:r>
              <a:rPr lang="ru-RU" sz="1900" dirty="0">
                <a:solidFill>
                  <a:srgbClr val="000000"/>
                </a:solidFill>
                <a:ea typeface="Times New Roman"/>
                <a:cs typeface="Times New Roman"/>
              </a:rPr>
              <a:t>в документации о закупке отсутствует не только условие о мерах по розыску собственников животных, у которых отсутствуют признаки принадлежности человеку, но и </a:t>
            </a:r>
            <a:r>
              <a:rPr lang="ru-RU" sz="1900" b="1" dirty="0">
                <a:solidFill>
                  <a:srgbClr val="FF0000"/>
                </a:solidFill>
                <a:ea typeface="Times New Roman"/>
                <a:cs typeface="Times New Roman"/>
              </a:rPr>
              <a:t>порядок</a:t>
            </a:r>
            <a:r>
              <a:rPr lang="ru-RU" sz="1900" dirty="0">
                <a:solidFill>
                  <a:srgbClr val="000000"/>
                </a:solidFill>
                <a:ea typeface="Times New Roman"/>
                <a:cs typeface="Times New Roman"/>
              </a:rPr>
              <a:t> такого </a:t>
            </a:r>
            <a:r>
              <a:rPr lang="ru-RU" sz="1900" b="1" dirty="0">
                <a:solidFill>
                  <a:srgbClr val="FF0000"/>
                </a:solidFill>
                <a:ea typeface="Times New Roman"/>
                <a:cs typeface="Times New Roman"/>
              </a:rPr>
              <a:t>розыска</a:t>
            </a:r>
            <a:r>
              <a:rPr lang="ru-RU" sz="1900" dirty="0">
                <a:solidFill>
                  <a:srgbClr val="000000"/>
                </a:solidFill>
                <a:ea typeface="Times New Roman"/>
                <a:cs typeface="Times New Roman"/>
              </a:rPr>
              <a:t>, в том числе информация о </a:t>
            </a:r>
            <a:r>
              <a:rPr lang="ru-RU" sz="1900" b="1" dirty="0">
                <a:solidFill>
                  <a:srgbClr val="FF0000"/>
                </a:solidFill>
                <a:ea typeface="Times New Roman"/>
                <a:cs typeface="Times New Roman"/>
              </a:rPr>
              <a:t>порядке размещения сведений о разыскиваемом животном в общедоступных источниках</a:t>
            </a:r>
            <a:r>
              <a:rPr lang="ru-RU" sz="1900" dirty="0">
                <a:solidFill>
                  <a:srgbClr val="000000"/>
                </a:solidFill>
                <a:ea typeface="Times New Roman"/>
                <a:cs typeface="Times New Roman"/>
              </a:rPr>
              <a:t>, в том числе о </a:t>
            </a:r>
            <a:r>
              <a:rPr lang="ru-RU" sz="1900" b="1" dirty="0">
                <a:solidFill>
                  <a:srgbClr val="FF0000"/>
                </a:solidFill>
                <a:ea typeface="Times New Roman"/>
                <a:cs typeface="Times New Roman"/>
              </a:rPr>
              <a:t>порядке предоставления исполнителем сведений об источнике</a:t>
            </a:r>
            <a:r>
              <a:rPr lang="ru-RU" sz="1900" b="1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-RU" sz="1900" dirty="0">
                <a:solidFill>
                  <a:srgbClr val="000000"/>
                </a:solidFill>
                <a:ea typeface="Times New Roman"/>
                <a:cs typeface="Times New Roman"/>
              </a:rPr>
              <a:t>размещения такой информации заказчику.</a:t>
            </a:r>
            <a:endParaRPr lang="ru-RU" sz="1900" dirty="0"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900" dirty="0">
                <a:solidFill>
                  <a:srgbClr val="000000"/>
                </a:solidFill>
                <a:ea typeface="Times New Roman"/>
                <a:cs typeface="Times New Roman"/>
              </a:rPr>
              <a:t>В приложении к проекту контракта содержится форма карточки безнадзорного животного, в которой также </a:t>
            </a:r>
            <a:r>
              <a:rPr lang="ru-RU" sz="1900" b="1" dirty="0">
                <a:solidFill>
                  <a:srgbClr val="FF0000"/>
                </a:solidFill>
                <a:ea typeface="Times New Roman"/>
                <a:cs typeface="Times New Roman"/>
              </a:rPr>
              <a:t>отсутствует</a:t>
            </a:r>
            <a:r>
              <a:rPr lang="ru-RU" sz="1900" dirty="0">
                <a:solidFill>
                  <a:srgbClr val="000000"/>
                </a:solidFill>
                <a:ea typeface="Times New Roman"/>
                <a:cs typeface="Times New Roman"/>
              </a:rPr>
              <a:t> условие об указании сведений </a:t>
            </a:r>
            <a:r>
              <a:rPr lang="ru-RU" sz="1900" b="1" dirty="0">
                <a:solidFill>
                  <a:srgbClr val="FF0000"/>
                </a:solidFill>
                <a:ea typeface="Times New Roman"/>
                <a:cs typeface="Times New Roman"/>
              </a:rPr>
              <a:t>о наличии (отсутствии) у животного признаков принадлежности человеку</a:t>
            </a:r>
            <a:r>
              <a:rPr lang="ru-RU" sz="1900" dirty="0">
                <a:solidFill>
                  <a:srgbClr val="000000"/>
                </a:solidFill>
                <a:ea typeface="Times New Roman"/>
                <a:cs typeface="Times New Roman"/>
              </a:rPr>
              <a:t>, в том числе идентификационного номера, что не позволит определить соблюдение исполнителем порядка розыска такого животного: в соответствии с пунктом 3.9 Правил № 317 или путем принятия других мер розыска, которые должны быть указаны в контракте в отношении животных, не имеющих таких признаков, что может привести к невозможности надлежащего исполнения условий контракта в части отлова и розыска безнадзорных животных, в нарушение пункта 2 статьи 42, части 2 статьи 33, пункта 1 части 1 статьи 64 Закона о контрактной системе.</a:t>
            </a:r>
            <a:endParaRPr lang="ru-RU" sz="1900" dirty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4A23-4E27-4367-91AF-5F55ABC6BAD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19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952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411418" y="115888"/>
            <a:ext cx="7570787" cy="563562"/>
          </a:xfrm>
        </p:spPr>
        <p:txBody>
          <a:bodyPr/>
          <a:lstStyle/>
          <a:p>
            <a:r>
              <a:rPr lang="ru-RU" altLang="ru-RU" sz="1800" b="1" smtClean="0">
                <a:solidFill>
                  <a:schemeClr val="bg1"/>
                </a:solidFill>
              </a:rPr>
              <a:t>Федеральный закон от 01.04.2019 № 50-ФЗ</a:t>
            </a:r>
            <a:br>
              <a:rPr lang="ru-RU" altLang="ru-RU" sz="1800" b="1" smtClean="0">
                <a:solidFill>
                  <a:schemeClr val="bg1"/>
                </a:solidFill>
              </a:rPr>
            </a:br>
            <a:endParaRPr lang="ru-RU" altLang="ru-RU" sz="1800" smtClean="0"/>
          </a:p>
        </p:txBody>
      </p:sp>
      <p:sp>
        <p:nvSpPr>
          <p:cNvPr id="20482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1pPr>
            <a:lvl2pPr>
              <a:defRPr sz="28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4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5pPr>
            <a:lvl6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6pPr>
            <a:lvl7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7pPr>
            <a:lvl8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8pPr>
            <a:lvl9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8CAD6A5-DF5C-493F-8A64-B9597AB0EFA1}" type="slidenum">
              <a:rPr lang="ru-RU" altLang="ru-RU" sz="1600">
                <a:solidFill>
                  <a:srgbClr val="FFFFFF"/>
                </a:solidFill>
              </a:rPr>
              <a:pPr/>
              <a:t>2</a:t>
            </a:fld>
            <a:endParaRPr lang="ru-RU" altLang="ru-RU" sz="160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46DB45E-320A-2846-92C6-5E660E2CF47E}"/>
              </a:ext>
            </a:extLst>
          </p:cNvPr>
          <p:cNvSpPr txBox="1"/>
          <p:nvPr/>
        </p:nvSpPr>
        <p:spPr>
          <a:xfrm>
            <a:off x="-107950" y="847735"/>
            <a:ext cx="946785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100" b="1" dirty="0">
                <a:solidFill>
                  <a:srgbClr val="2D2D8A">
                    <a:lumMod val="75000"/>
                  </a:srgbClr>
                </a:solidFill>
                <a:ea typeface="+mn-ea"/>
                <a:cs typeface="Arial" panose="020B0604020202020204" pitchFamily="34" charset="0"/>
              </a:rPr>
              <a:t>Оптимизация деятельности контрольных органов в сфере закупок</a:t>
            </a:r>
          </a:p>
        </p:txBody>
      </p:sp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5537201" y="1216025"/>
            <a:ext cx="36064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1pPr>
            <a:lvl2pPr>
              <a:defRPr sz="28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4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5pPr>
            <a:lvl6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6pPr>
            <a:lvl7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7pPr>
            <a:lvl8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8pPr>
            <a:lvl9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0" hangingPunct="0"/>
            <a:r>
              <a:rPr lang="ru-RU" altLang="ru-RU" sz="1800" smtClean="0">
                <a:solidFill>
                  <a:srgbClr val="000000"/>
                </a:solidFill>
                <a:cs typeface="Arial" charset="0"/>
              </a:rPr>
              <a:t>Вступление в силу – </a:t>
            </a:r>
            <a:r>
              <a:rPr lang="ru-RU" altLang="ru-RU" sz="1800" b="1" smtClean="0">
                <a:solidFill>
                  <a:srgbClr val="FF0000"/>
                </a:solidFill>
                <a:cs typeface="Arial" charset="0"/>
              </a:rPr>
              <a:t>01.07.2019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xmlns="" id="{AFE18C7B-BD02-BF4A-84DA-0B760B75396E}"/>
              </a:ext>
            </a:extLst>
          </p:cNvPr>
          <p:cNvSpPr/>
          <p:nvPr/>
        </p:nvSpPr>
        <p:spPr>
          <a:xfrm>
            <a:off x="241300" y="1811338"/>
            <a:ext cx="4033838" cy="22653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sz="1800" dirty="0">
                <a:solidFill>
                  <a:srgbClr val="2D2D8A">
                    <a:lumMod val="75000"/>
                  </a:srgbClr>
                </a:solidFill>
              </a:rPr>
              <a:t>Единый для всех органов контроля в сфере закупок </a:t>
            </a:r>
            <a:r>
              <a:rPr lang="ru-RU" sz="1800" b="1" dirty="0">
                <a:solidFill>
                  <a:srgbClr val="2D2D8A">
                    <a:lumMod val="75000"/>
                  </a:srgbClr>
                </a:solidFill>
              </a:rPr>
              <a:t>порядок проведения плановых и внеплановых проверок</a:t>
            </a:r>
            <a:endParaRPr lang="ru-RU" sz="1800" dirty="0">
              <a:solidFill>
                <a:srgbClr val="2D2D8A">
                  <a:lumMod val="75000"/>
                </a:srgbClr>
              </a:solidFill>
            </a:endParaRPr>
          </a:p>
          <a:p>
            <a:pPr eaLnBrk="0" hangingPunct="0">
              <a:defRPr/>
            </a:pPr>
            <a:r>
              <a:rPr lang="ru-RU" sz="1800" dirty="0">
                <a:solidFill>
                  <a:srgbClr val="333399">
                    <a:lumMod val="75000"/>
                  </a:srgbClr>
                </a:solidFill>
              </a:rPr>
              <a:t>(предмет, форма, срок, периодичность с учетом отнесения субъектов контроля к определенной категории рисков)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xmlns="" id="{84906AC3-A358-E248-B0D1-37FF69FD683F}"/>
              </a:ext>
            </a:extLst>
          </p:cNvPr>
          <p:cNvSpPr/>
          <p:nvPr/>
        </p:nvSpPr>
        <p:spPr>
          <a:xfrm>
            <a:off x="4494213" y="1916113"/>
            <a:ext cx="4183062" cy="819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sz="1800" dirty="0">
                <a:solidFill>
                  <a:srgbClr val="2D2D8A">
                    <a:lumMod val="75000"/>
                  </a:srgbClr>
                </a:solidFill>
              </a:rPr>
              <a:t>Критерии отнесения субъекта контроля к определенной категории рисков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64FF82E-2ABC-1742-BA64-B70EB5D81BCE}"/>
              </a:ext>
            </a:extLst>
          </p:cNvPr>
          <p:cNvSpPr txBox="1"/>
          <p:nvPr/>
        </p:nvSpPr>
        <p:spPr>
          <a:xfrm>
            <a:off x="138113" y="4292605"/>
            <a:ext cx="4354512" cy="19082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000" b="1" dirty="0">
                <a:solidFill>
                  <a:srgbClr val="2D2D8A">
                    <a:lumMod val="75000"/>
                  </a:srgbClr>
                </a:solidFill>
                <a:ea typeface="+mn-ea"/>
                <a:cs typeface="Arial" panose="020B0604020202020204" pitchFamily="34" charset="0"/>
              </a:rPr>
              <a:t>Общественные</a:t>
            </a:r>
            <a:r>
              <a:rPr lang="ru-RU" sz="2000" dirty="0">
                <a:solidFill>
                  <a:srgbClr val="2D2D8A">
                    <a:lumMod val="75000"/>
                  </a:srgbClr>
                </a:solidFill>
                <a:ea typeface="+mn-ea"/>
                <a:cs typeface="Arial" panose="020B0604020202020204" pitchFamily="34" charset="0"/>
              </a:rPr>
              <a:t> объединения и объединения юридических лиц </a:t>
            </a:r>
            <a:r>
              <a:rPr lang="ru-RU" sz="2000" b="1" dirty="0">
                <a:solidFill>
                  <a:srgbClr val="2D2D8A">
                    <a:lumMod val="75000"/>
                  </a:srgbClr>
                </a:solidFill>
                <a:ea typeface="+mn-ea"/>
                <a:cs typeface="Arial" panose="020B0604020202020204" pitchFamily="34" charset="0"/>
              </a:rPr>
              <a:t>не вправе </a:t>
            </a:r>
            <a:r>
              <a:rPr lang="ru-RU" sz="2000" dirty="0">
                <a:solidFill>
                  <a:srgbClr val="2D2D8A">
                    <a:lumMod val="75000"/>
                  </a:srgbClr>
                </a:solidFill>
                <a:ea typeface="+mn-ea"/>
                <a:cs typeface="Arial" panose="020B0604020202020204" pitchFamily="34" charset="0"/>
              </a:rPr>
              <a:t>обжаловать действия (бездействие) субъектов контроля в порядке главы 6 44-ФЗ. </a:t>
            </a:r>
          </a:p>
          <a:p>
            <a:pPr eaLnBrk="0" hangingPunct="0">
              <a:defRPr/>
            </a:pPr>
            <a:endParaRPr lang="ru-RU" sz="1800" dirty="0">
              <a:solidFill>
                <a:srgbClr val="2D2D8A">
                  <a:lumMod val="75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20488" name="TextBox 15"/>
          <p:cNvSpPr txBox="1">
            <a:spLocks noChangeArrowheads="1"/>
          </p:cNvSpPr>
          <p:nvPr/>
        </p:nvSpPr>
        <p:spPr bwMode="auto">
          <a:xfrm>
            <a:off x="277815" y="1241425"/>
            <a:ext cx="4641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1pPr>
            <a:lvl2pPr>
              <a:defRPr sz="28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4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5pPr>
            <a:lvl6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6pPr>
            <a:lvl7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7pPr>
            <a:lvl8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8pPr>
            <a:lvl9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0" hangingPunct="0"/>
            <a:r>
              <a:rPr lang="ru-RU" altLang="ru-RU" sz="2000" smtClean="0">
                <a:solidFill>
                  <a:srgbClr val="000000"/>
                </a:solidFill>
                <a:cs typeface="Arial" charset="0"/>
              </a:rPr>
              <a:t>Правительством будут установлены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D71C7A5-79B1-FE44-9E26-64A99CA0DD73}"/>
              </a:ext>
            </a:extLst>
          </p:cNvPr>
          <p:cNvSpPr txBox="1"/>
          <p:nvPr/>
        </p:nvSpPr>
        <p:spPr>
          <a:xfrm>
            <a:off x="4530730" y="4221167"/>
            <a:ext cx="4613275" cy="22775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1800" dirty="0">
                <a:solidFill>
                  <a:srgbClr val="2D2D8A">
                    <a:lumMod val="75000"/>
                  </a:srgbClr>
                </a:solidFill>
                <a:ea typeface="+mn-ea"/>
                <a:cs typeface="Arial" panose="020B0604020202020204" pitchFamily="34" charset="0"/>
              </a:rPr>
              <a:t>Расширен </a:t>
            </a:r>
            <a:r>
              <a:rPr lang="ru-RU" sz="1800" b="1" dirty="0">
                <a:solidFill>
                  <a:srgbClr val="2D2D8A">
                    <a:lumMod val="75000"/>
                  </a:srgbClr>
                </a:solidFill>
                <a:ea typeface="+mn-ea"/>
                <a:cs typeface="Arial" panose="020B0604020202020204" pitchFamily="34" charset="0"/>
              </a:rPr>
              <a:t>перечень оснований для возврата жалобы</a:t>
            </a:r>
            <a:r>
              <a:rPr lang="ru-RU" sz="1800" dirty="0">
                <a:solidFill>
                  <a:srgbClr val="2D2D8A">
                    <a:lumMod val="75000"/>
                  </a:srgbClr>
                </a:solidFill>
                <a:ea typeface="+mn-ea"/>
                <a:cs typeface="Arial" panose="020B0604020202020204" pitchFamily="34" charset="0"/>
              </a:rPr>
              <a:t>:</a:t>
            </a:r>
          </a:p>
          <a:p>
            <a:pPr eaLnBrk="0" hangingPunct="0">
              <a:defRPr/>
            </a:pPr>
            <a:endParaRPr lang="ru-RU" sz="1800" dirty="0">
              <a:solidFill>
                <a:srgbClr val="2D2D8A">
                  <a:lumMod val="75000"/>
                </a:srgbClr>
              </a:solidFill>
              <a:ea typeface="+mn-ea"/>
              <a:cs typeface="Arial" panose="020B0604020202020204" pitchFamily="34" charset="0"/>
            </a:endParaRPr>
          </a:p>
          <a:p>
            <a:pPr algn="just" eaLnBrk="0" hangingPunct="0">
              <a:defRPr/>
            </a:pPr>
            <a:r>
              <a:rPr lang="ru-RU" sz="2000" dirty="0">
                <a:solidFill>
                  <a:srgbClr val="2D2D8A">
                    <a:lumMod val="75000"/>
                  </a:srgbClr>
                </a:solidFill>
                <a:ea typeface="+mn-ea"/>
                <a:cs typeface="Arial" panose="020B0604020202020204" pitchFamily="34" charset="0"/>
              </a:rPr>
              <a:t>- если жалоба подана участником закупки, информация о котором включена в РНП </a:t>
            </a:r>
            <a:endParaRPr lang="ru-RU" sz="1800" dirty="0">
              <a:solidFill>
                <a:srgbClr val="2D2D8A">
                  <a:lumMod val="75000"/>
                </a:srgbClr>
              </a:solidFill>
              <a:ea typeface="+mn-ea"/>
              <a:cs typeface="Arial" panose="020B0604020202020204" pitchFamily="34" charset="0"/>
            </a:endParaRPr>
          </a:p>
          <a:p>
            <a:pPr eaLnBrk="0" hangingPunct="0">
              <a:defRPr/>
            </a:pPr>
            <a:r>
              <a:rPr lang="ru-RU" sz="1400" dirty="0">
                <a:solidFill>
                  <a:srgbClr val="2D2D8A">
                    <a:lumMod val="75000"/>
                  </a:srgbClr>
                </a:solidFill>
                <a:ea typeface="+mn-ea"/>
                <a:cs typeface="Arial" panose="020B0604020202020204" pitchFamily="34" charset="0"/>
              </a:rPr>
              <a:t>(при этом в документации установлено требование об отсутствии участников закупки в РНП)</a:t>
            </a:r>
          </a:p>
        </p:txBody>
      </p:sp>
      <p:sp>
        <p:nvSpPr>
          <p:cNvPr id="20490" name="TextBox 18"/>
          <p:cNvSpPr txBox="1">
            <a:spLocks noChangeArrowheads="1"/>
          </p:cNvSpPr>
          <p:nvPr/>
        </p:nvSpPr>
        <p:spPr bwMode="auto">
          <a:xfrm>
            <a:off x="4300543" y="5737235"/>
            <a:ext cx="388937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1pPr>
            <a:lvl2pPr>
              <a:defRPr sz="28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4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5pPr>
            <a:lvl6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6pPr>
            <a:lvl7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7pPr>
            <a:lvl8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8pPr>
            <a:lvl9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0" hangingPunct="0"/>
            <a:r>
              <a:rPr lang="ru-RU" altLang="ru-RU" sz="5500" smtClean="0">
                <a:solidFill>
                  <a:srgbClr val="FF0000"/>
                </a:solidFill>
                <a:cs typeface="Arial" charset="0"/>
              </a:rPr>
              <a:t>!</a:t>
            </a:r>
            <a:endParaRPr lang="ru-RU" altLang="ru-RU" sz="55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xmlns="" id="{10CC55A4-A9C8-6D43-833A-FDF7E1C402AE}"/>
              </a:ext>
            </a:extLst>
          </p:cNvPr>
          <p:cNvSpPr/>
          <p:nvPr/>
        </p:nvSpPr>
        <p:spPr>
          <a:xfrm>
            <a:off x="4492630" y="2944823"/>
            <a:ext cx="4183063" cy="8588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sz="1800" dirty="0">
                <a:solidFill>
                  <a:srgbClr val="2D2D8A">
                    <a:lumMod val="75000"/>
                  </a:srgbClr>
                </a:solidFill>
              </a:rPr>
              <a:t>Оценка эффективности деятельности органов контроля</a:t>
            </a:r>
          </a:p>
          <a:p>
            <a:pPr eaLnBrk="0" hangingPunct="0">
              <a:defRPr/>
            </a:pPr>
            <a:endParaRPr lang="ru-RU" sz="1200" dirty="0">
              <a:solidFill>
                <a:srgbClr val="2D2D8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502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/>
          <a:lstStyle/>
          <a:p>
            <a:r>
              <a:rPr lang="ru-RU" sz="3600" b="1" dirty="0">
                <a:ea typeface="Calibri"/>
              </a:rPr>
              <a:t>№ 16-ж/2019 от 16.01.2019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980728"/>
            <a:ext cx="8964488" cy="5544616"/>
          </a:xfrm>
        </p:spPr>
        <p:txBody>
          <a:bodyPr/>
          <a:lstStyle/>
          <a:p>
            <a:pPr indent="449580" algn="just">
              <a:spcBef>
                <a:spcPts val="0"/>
              </a:spcBef>
              <a:spcAft>
                <a:spcPts val="0"/>
              </a:spcAft>
            </a:pPr>
            <a:r>
              <a:rPr lang="ru-RU" sz="1900" dirty="0" smtClean="0">
                <a:solidFill>
                  <a:srgbClr val="000000"/>
                </a:solidFill>
                <a:ea typeface="Times New Roman"/>
                <a:cs typeface="Times New Roman"/>
              </a:rPr>
              <a:t>В  техническом задании указано, что по истечении 21 (двадцати одного) дня с момента задержания отловленное безнадзорное животное переходит </a:t>
            </a:r>
            <a:r>
              <a:rPr lang="ru-RU" sz="19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на полное обеспечение исполнителя</a:t>
            </a:r>
            <a:r>
              <a:rPr lang="ru-RU" sz="1900" dirty="0" smtClean="0">
                <a:solidFill>
                  <a:srgbClr val="000000"/>
                </a:solidFill>
                <a:ea typeface="Times New Roman"/>
                <a:cs typeface="Times New Roman"/>
              </a:rPr>
              <a:t>, тогда как в силу гражданского законодательства безнадзорное животное должно находиться на содержании и в пользовании лица, задержавшего животное, что в итоге не позволяет определить круг лиц, которые приобретают право собственности на животное по истечении 6 месяцев с момента его задержания, в нарушение пункта 2 статьи 42, части 2 статьи 33, пункта 1 части 1 статьи 64 Закона о контрактной системе.</a:t>
            </a:r>
            <a:endParaRPr lang="ru-RU" sz="1900" dirty="0" smtClean="0">
              <a:ea typeface="Calibri"/>
              <a:cs typeface="Times New Roman"/>
            </a:endParaRPr>
          </a:p>
          <a:p>
            <a:pPr indent="449580" algn="just">
              <a:spcBef>
                <a:spcPts val="0"/>
              </a:spcBef>
              <a:spcAft>
                <a:spcPts val="0"/>
              </a:spcAft>
            </a:pPr>
            <a:r>
              <a:rPr lang="ru-RU" sz="1900" dirty="0" smtClean="0">
                <a:solidFill>
                  <a:srgbClr val="000000"/>
                </a:solidFill>
                <a:ea typeface="Times New Roman"/>
                <a:cs typeface="Times New Roman"/>
              </a:rPr>
              <a:t>Кроме того, указанная неопределенность понятия «полное обеспечение исполнителя» свидетельствует о </a:t>
            </a:r>
            <a:r>
              <a:rPr lang="ru-RU" sz="19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невозможности определения услуг, которые должен оказывать исполнитель в период после истечении 21 дня до 6 месяцев</a:t>
            </a:r>
            <a:r>
              <a:rPr lang="ru-RU" sz="1900" dirty="0" smtClean="0">
                <a:solidFill>
                  <a:srgbClr val="000000"/>
                </a:solidFill>
                <a:ea typeface="Times New Roman"/>
                <a:cs typeface="Times New Roman"/>
              </a:rPr>
              <a:t> с момента заявления о задержании, например, должен ли исполнитель продолжать осуществлять розыск собственника безнадзорного животного по истечении указанного срока, осуществлять кормление, лечение животных, а также иные мероприятия, указанные в техническом задании.</a:t>
            </a:r>
            <a:endParaRPr lang="ru-RU" sz="1900" dirty="0" smtClean="0">
              <a:ea typeface="Calibri"/>
              <a:cs typeface="Times New Roman"/>
            </a:endParaRP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4A23-4E27-4367-91AF-5F55ABC6BAD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20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755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/>
          <a:lstStyle/>
          <a:p>
            <a:r>
              <a:rPr lang="ru-RU" sz="3600" b="1" dirty="0">
                <a:ea typeface="Times New Roman"/>
              </a:rPr>
              <a:t>№167-ВП/2018 от 28.01.2019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7"/>
            <a:ext cx="9036496" cy="5289451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8080"/>
                </a:solidFill>
                <a:ea typeface="Times New Roman"/>
              </a:rPr>
              <a:t>Аукционы </a:t>
            </a:r>
            <a:r>
              <a:rPr lang="ru-RU" sz="2000" b="1" dirty="0">
                <a:solidFill>
                  <a:srgbClr val="008080"/>
                </a:solidFill>
                <a:ea typeface="Times New Roman"/>
              </a:rPr>
              <a:t>на выполнение работ связанных с осуществлением регулярных перевозок пассажиров и багажа по муниципальным маршрутам № 2, 4, 10, 12, 272 на территории Озерского городского округа по регулируемым </a:t>
            </a:r>
            <a:r>
              <a:rPr lang="ru-RU" sz="2000" b="1" dirty="0" smtClean="0">
                <a:solidFill>
                  <a:srgbClr val="008080"/>
                </a:solidFill>
                <a:ea typeface="Times New Roman"/>
              </a:rPr>
              <a:t>тарифам</a:t>
            </a:r>
          </a:p>
          <a:p>
            <a:pPr indent="450215" algn="just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ea typeface="Times New Roman"/>
                <a:cs typeface="Times New Roman"/>
              </a:rPr>
              <a:t>С </a:t>
            </a:r>
            <a:r>
              <a:rPr lang="ru-RU" sz="1600" dirty="0">
                <a:solidFill>
                  <a:srgbClr val="000000"/>
                </a:solidFill>
                <a:ea typeface="Times New Roman"/>
                <a:cs typeface="Times New Roman"/>
              </a:rPr>
              <a:t>08.10.2018 по 26.11.2018 заказчиком проведено </a:t>
            </a:r>
            <a:r>
              <a:rPr lang="ru-RU" sz="1600" b="1" dirty="0">
                <a:solidFill>
                  <a:srgbClr val="FF0000"/>
                </a:solidFill>
                <a:ea typeface="Times New Roman"/>
                <a:cs typeface="Times New Roman"/>
              </a:rPr>
              <a:t>7 аукционов </a:t>
            </a:r>
            <a:r>
              <a:rPr lang="ru-RU" sz="1600" dirty="0">
                <a:solidFill>
                  <a:srgbClr val="000000"/>
                </a:solidFill>
                <a:ea typeface="Times New Roman"/>
                <a:cs typeface="Times New Roman"/>
              </a:rPr>
              <a:t>по осуществлению перевозок </a:t>
            </a:r>
            <a:r>
              <a:rPr lang="ru-RU" sz="1600" b="1" dirty="0">
                <a:solidFill>
                  <a:srgbClr val="FF0000"/>
                </a:solidFill>
                <a:ea typeface="Times New Roman"/>
                <a:cs typeface="Times New Roman"/>
              </a:rPr>
              <a:t>по 5 маршрутам</a:t>
            </a:r>
            <a:r>
              <a:rPr lang="ru-RU" sz="1600" dirty="0">
                <a:solidFill>
                  <a:srgbClr val="000000"/>
                </a:solidFill>
                <a:ea typeface="Times New Roman"/>
                <a:cs typeface="Times New Roman"/>
              </a:rPr>
              <a:t>, при этом срок исполнения обязательств по каждому контракту, составляет </a:t>
            </a:r>
            <a:r>
              <a:rPr lang="ru-RU" sz="1600" b="1" dirty="0">
                <a:solidFill>
                  <a:srgbClr val="FF0000"/>
                </a:solidFill>
                <a:ea typeface="Times New Roman"/>
                <a:cs typeface="Times New Roman"/>
              </a:rPr>
              <a:t>не более 9 календарных дней</a:t>
            </a:r>
            <a:r>
              <a:rPr lang="ru-RU" sz="1600" dirty="0">
                <a:solidFill>
                  <a:srgbClr val="000000"/>
                </a:solidFill>
                <a:ea typeface="Times New Roman"/>
                <a:cs typeface="Times New Roman"/>
              </a:rPr>
              <a:t>, что фактически требует от потенциальных участников закупки для участия в торгах и заключения контракта на выполнение перевозок пассажиров на территории муниципального образования наличия значительных финансовых и материальных ресурсов, необходимых для предоставления всего объема транспортных средств, включая эксплуатационные расходы, для исполнения контрактов на каждый из периодов оказания услуг, что может привести к ограничению количества участников закупок.</a:t>
            </a:r>
            <a:endParaRPr lang="ru-RU" sz="1600" dirty="0">
              <a:ea typeface="Calibri"/>
              <a:cs typeface="Times New Roman"/>
            </a:endParaRPr>
          </a:p>
          <a:p>
            <a:pPr indent="450215" algn="just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ea typeface="Times New Roman"/>
                <a:cs typeface="Times New Roman"/>
              </a:rPr>
              <a:t>Действия заказчика </a:t>
            </a:r>
            <a:r>
              <a:rPr lang="ru-RU" sz="1600" dirty="0">
                <a:solidFill>
                  <a:srgbClr val="000000"/>
                </a:solidFill>
                <a:ea typeface="Times New Roman"/>
                <a:cs typeface="Times New Roman"/>
              </a:rPr>
              <a:t>по включению в один лот выполнение работ по 5 муниципальным маршрутам регулярных перевозок одновременно на территории Озерского городского округа со сроком исполнения обязательств по каждому контракту менее 1 месяца, </a:t>
            </a:r>
            <a:r>
              <a:rPr lang="ru-RU" sz="1600" dirty="0">
                <a:solidFill>
                  <a:srgbClr val="FF0000"/>
                </a:solidFill>
                <a:ea typeface="Times New Roman"/>
                <a:cs typeface="Times New Roman"/>
              </a:rPr>
              <a:t>без учета порядка определения начальной (максимальной) цены контракта, предусмотренного Приказом № 513 и Распоряжением № НА-229-р</a:t>
            </a:r>
            <a:r>
              <a:rPr lang="ru-RU" sz="1600" dirty="0">
                <a:solidFill>
                  <a:srgbClr val="000000"/>
                </a:solidFill>
                <a:ea typeface="Times New Roman"/>
                <a:cs typeface="Times New Roman"/>
              </a:rPr>
              <a:t>, </a:t>
            </a:r>
            <a:r>
              <a:rPr lang="ru-RU" sz="1600" dirty="0" smtClean="0">
                <a:solidFill>
                  <a:srgbClr val="000000"/>
                </a:solidFill>
                <a:ea typeface="Times New Roman"/>
                <a:cs typeface="Times New Roman"/>
              </a:rPr>
              <a:t>привели </a:t>
            </a:r>
            <a:r>
              <a:rPr lang="ru-RU" sz="1600" dirty="0">
                <a:solidFill>
                  <a:srgbClr val="000000"/>
                </a:solidFill>
                <a:ea typeface="Times New Roman"/>
                <a:cs typeface="Times New Roman"/>
              </a:rPr>
              <a:t>к ограничению количества участников закупки в связи с невозможностью заявиться на участие в электронном аукционе на обслуживание 5 маршрутов претендентам, не обладающим значительным количеством транспортных средств, но способным оказывать услуги по пассажирским перевозкам по одному муниципальному маршруту.</a:t>
            </a:r>
            <a:endParaRPr lang="ru-RU" sz="1600" dirty="0">
              <a:ea typeface="Calibri"/>
              <a:cs typeface="Times New Roman"/>
            </a:endParaRPr>
          </a:p>
          <a:p>
            <a:pPr>
              <a:spcBef>
                <a:spcPts val="0"/>
              </a:spcBef>
            </a:pP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4A23-4E27-4367-91AF-5F55ABC6BAD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21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783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76064"/>
          </a:xfrm>
        </p:spPr>
        <p:txBody>
          <a:bodyPr/>
          <a:lstStyle/>
          <a:p>
            <a:r>
              <a:rPr lang="ru-RU" sz="3600" b="1" dirty="0">
                <a:ea typeface="Times New Roman"/>
              </a:rPr>
              <a:t>№167-ВП/2018 от 28.01.2019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052741"/>
            <a:ext cx="8964488" cy="5073427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a typeface="Times New Roman"/>
                <a:cs typeface="Times New Roman"/>
              </a:rPr>
              <a:t>В техническом задании документаций о закупках определены муниципальные маршруты № 2, 4, 10, 12, 272 с указанием по каждому маршруту наименований остановочных пунктов в прямом и обратном направлении, требований к классам автобусов, расписание автобусов в рабочие, выходные и праздничные дни, а также количество рейсов.</a:t>
            </a:r>
            <a:endParaRPr lang="ru-RU" sz="1600" dirty="0">
              <a:ea typeface="Calibri"/>
              <a:cs typeface="Times New Roman"/>
            </a:endParaRPr>
          </a:p>
          <a:p>
            <a:pPr indent="449580" algn="just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a typeface="Times New Roman"/>
                <a:cs typeface="Times New Roman"/>
              </a:rPr>
              <a:t>При этом, в отношении каждого маршрута указан срок оказания услуг и количество рейсов (например, по аукциону № 0169300044218000392, по маршруту № 2: «площадь Курчатова – поселок № 2»: с 19.11.2018 по 26.11.2018 – 26 рейсов в рабочие дни и 16 рейсов – в выходные и праздничные дни).</a:t>
            </a:r>
            <a:endParaRPr lang="ru-RU" sz="1600" dirty="0">
              <a:ea typeface="Calibri"/>
              <a:cs typeface="Times New Roman"/>
            </a:endParaRPr>
          </a:p>
          <a:p>
            <a:pPr indent="449580" algn="just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a typeface="Times New Roman"/>
                <a:cs typeface="Times New Roman"/>
              </a:rPr>
              <a:t>Из указанных положений технического задания следует, что количество рейсов определено на весь срок оказания услуг.</a:t>
            </a:r>
            <a:endParaRPr lang="ru-RU" sz="1600" dirty="0">
              <a:ea typeface="Calibri"/>
              <a:cs typeface="Times New Roman"/>
            </a:endParaRPr>
          </a:p>
          <a:p>
            <a:pPr indent="449580" algn="just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a typeface="Times New Roman"/>
                <a:cs typeface="Times New Roman"/>
              </a:rPr>
              <a:t>Вместе с тем, на заседании Комиссии представители заказчика пояснили, что также подтверждается актом оказанных услуг от 26.11.2018 (по аукциону № 0169300044218000392), что </a:t>
            </a:r>
            <a:r>
              <a:rPr lang="ru-RU" sz="1600" b="1" dirty="0">
                <a:solidFill>
                  <a:srgbClr val="FF0000"/>
                </a:solidFill>
                <a:ea typeface="Times New Roman"/>
                <a:cs typeface="Times New Roman"/>
              </a:rPr>
              <a:t>фактически указанное в техническом задании количество рейсов определено за 1 день</a:t>
            </a:r>
            <a:r>
              <a:rPr lang="ru-RU" sz="1600" dirty="0">
                <a:solidFill>
                  <a:srgbClr val="000000"/>
                </a:solidFill>
                <a:ea typeface="Times New Roman"/>
                <a:cs typeface="Times New Roman"/>
              </a:rPr>
              <a:t>, а не на весь срок оказания услуг.</a:t>
            </a:r>
            <a:endParaRPr lang="ru-RU" sz="1600" dirty="0">
              <a:ea typeface="Calibri"/>
              <a:cs typeface="Times New Roman"/>
            </a:endParaRPr>
          </a:p>
          <a:p>
            <a:pPr indent="449580" algn="just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ea typeface="Times New Roman"/>
                <a:cs typeface="Times New Roman"/>
              </a:rPr>
              <a:t>Количество </a:t>
            </a:r>
            <a:r>
              <a:rPr lang="ru-RU" sz="1600" dirty="0">
                <a:solidFill>
                  <a:srgbClr val="000000"/>
                </a:solidFill>
                <a:ea typeface="Times New Roman"/>
                <a:cs typeface="Times New Roman"/>
              </a:rPr>
              <a:t>рейсов, которое указано в документации об аукционе, отражает объем работ за 1 день, тогда как общее количество рейсов в течение срока исполнения обязательств в документации о закупке не определено, что </a:t>
            </a:r>
            <a:r>
              <a:rPr lang="ru-RU" sz="1600" b="1" dirty="0">
                <a:solidFill>
                  <a:srgbClr val="FF0000"/>
                </a:solidFill>
                <a:ea typeface="Times New Roman"/>
                <a:cs typeface="Times New Roman"/>
              </a:rPr>
              <a:t>не позволяет сделать вывод об объеме работ, образующих предмет закупки</a:t>
            </a:r>
            <a:r>
              <a:rPr lang="ru-RU" sz="1600" dirty="0">
                <a:solidFill>
                  <a:srgbClr val="000000"/>
                </a:solidFill>
                <a:ea typeface="Times New Roman"/>
                <a:cs typeface="Times New Roman"/>
              </a:rPr>
              <a:t>, в нарушение части 2 статьи 33, пункта 1 части 1 статьи 64 Закона о контрактной системе.</a:t>
            </a:r>
            <a:endParaRPr lang="ru-RU" sz="1600" dirty="0">
              <a:ea typeface="Calibri"/>
              <a:cs typeface="Times New Roman"/>
            </a:endParaRPr>
          </a:p>
          <a:p>
            <a:pPr>
              <a:spcBef>
                <a:spcPts val="0"/>
              </a:spcBef>
            </a:pP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4A23-4E27-4367-91AF-5F55ABC6BAD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22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497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/>
          <a:lstStyle/>
          <a:p>
            <a:r>
              <a:rPr lang="ru-RU" sz="3600" b="1" dirty="0">
                <a:ea typeface="Times New Roman"/>
              </a:rPr>
              <a:t>№3-ВП/2019 от 26.02.2019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8"/>
            <a:ext cx="8686800" cy="5217443"/>
          </a:xfrm>
        </p:spPr>
        <p:txBody>
          <a:bodyPr/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ea typeface="Times New Roman"/>
                <a:cs typeface="Times New Roman"/>
              </a:rPr>
              <a:t>Электронные </a:t>
            </a:r>
            <a:r>
              <a:rPr lang="ru-RU" sz="1800" dirty="0" smtClean="0">
                <a:ea typeface="Times New Roman"/>
                <a:cs typeface="Times New Roman"/>
              </a:rPr>
              <a:t>аукционы </a:t>
            </a:r>
            <a:r>
              <a:rPr lang="ru-RU" sz="1800" b="1" dirty="0" smtClean="0">
                <a:ea typeface="Times New Roman"/>
                <a:cs typeface="Times New Roman"/>
              </a:rPr>
              <a:t>на выполнение </a:t>
            </a:r>
            <a:r>
              <a:rPr lang="ru-RU" sz="1800" b="1" dirty="0">
                <a:ea typeface="Times New Roman"/>
                <a:cs typeface="Times New Roman"/>
              </a:rPr>
              <a:t>работ, связанных с осуществлением регулярных перевозок пассажиров и багажа городским наземным электрическим транспортом </a:t>
            </a:r>
            <a:r>
              <a:rPr lang="ru-RU" sz="1800" dirty="0" smtClean="0">
                <a:ea typeface="Times New Roman"/>
                <a:cs typeface="Times New Roman"/>
              </a:rPr>
              <a:t>:</a:t>
            </a:r>
          </a:p>
          <a:p>
            <a:pPr indent="450215" algn="just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ea typeface="Times New Roman"/>
                <a:cs typeface="Times New Roman"/>
              </a:rPr>
              <a:t>(</a:t>
            </a:r>
            <a:r>
              <a:rPr lang="ru-RU" sz="1800" dirty="0">
                <a:ea typeface="Times New Roman"/>
                <a:cs typeface="Times New Roman"/>
              </a:rPr>
              <a:t>трамвай) по регулируемым тарифам по муниципальным </a:t>
            </a:r>
            <a:r>
              <a:rPr lang="ru-RU" sz="1800" dirty="0">
                <a:solidFill>
                  <a:srgbClr val="FF0000"/>
                </a:solidFill>
                <a:ea typeface="Times New Roman"/>
                <a:cs typeface="Times New Roman"/>
              </a:rPr>
              <a:t>маршрутам: № 5 </a:t>
            </a:r>
            <a:r>
              <a:rPr lang="ru-RU" sz="1800" dirty="0">
                <a:ea typeface="Times New Roman"/>
                <a:cs typeface="Times New Roman"/>
              </a:rPr>
              <a:t>«Завод имени Колющенко - ЧЭМК», Маршрут № 7 «Завод имени Колющенко - ЧГРЭС» города </a:t>
            </a:r>
            <a:r>
              <a:rPr lang="ru-RU" sz="1800" dirty="0" smtClean="0">
                <a:ea typeface="Times New Roman"/>
                <a:cs typeface="Times New Roman"/>
              </a:rPr>
              <a:t>Челябинска. </a:t>
            </a:r>
          </a:p>
          <a:p>
            <a:pPr indent="450215" algn="just"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ea typeface="Times New Roman"/>
                <a:cs typeface="Times New Roman"/>
              </a:rPr>
              <a:t>НМЦК </a:t>
            </a:r>
            <a:r>
              <a:rPr lang="ru-RU" sz="1800" b="1" dirty="0">
                <a:ea typeface="Times New Roman"/>
                <a:cs typeface="Times New Roman"/>
              </a:rPr>
              <a:t>- 61 570 434 рубля 53 копеек</a:t>
            </a:r>
            <a:r>
              <a:rPr lang="ru-RU" sz="1800" b="1" dirty="0" smtClean="0">
                <a:ea typeface="Times New Roman"/>
                <a:cs typeface="Times New Roman"/>
              </a:rPr>
              <a:t>;</a:t>
            </a:r>
            <a:endParaRPr lang="ru-RU" sz="1400" dirty="0" smtClean="0"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ea typeface="Times New Roman"/>
                <a:cs typeface="Times New Roman"/>
              </a:rPr>
              <a:t> </a:t>
            </a:r>
            <a:r>
              <a:rPr lang="ru-RU" sz="1800" dirty="0">
                <a:ea typeface="Times New Roman"/>
                <a:cs typeface="Times New Roman"/>
              </a:rPr>
              <a:t>(трамвай) по регулируемым тарифам по муниципальному </a:t>
            </a:r>
            <a:r>
              <a:rPr lang="ru-RU" sz="1800" dirty="0">
                <a:solidFill>
                  <a:srgbClr val="FF0000"/>
                </a:solidFill>
                <a:ea typeface="Times New Roman"/>
                <a:cs typeface="Times New Roman"/>
              </a:rPr>
              <a:t>маршруту </a:t>
            </a:r>
            <a:r>
              <a:rPr lang="ru-RU" sz="1800" dirty="0" smtClean="0">
                <a:solidFill>
                  <a:srgbClr val="FF0000"/>
                </a:solidFill>
                <a:ea typeface="Times New Roman"/>
                <a:cs typeface="Times New Roman"/>
              </a:rPr>
              <a:t>№17 </a:t>
            </a:r>
            <a:r>
              <a:rPr lang="ru-RU" sz="1800" dirty="0">
                <a:ea typeface="Times New Roman"/>
                <a:cs typeface="Times New Roman"/>
              </a:rPr>
              <a:t>«Чичерина - </a:t>
            </a:r>
            <a:r>
              <a:rPr lang="ru-RU" sz="1800" dirty="0" err="1">
                <a:ea typeface="Times New Roman"/>
                <a:cs typeface="Times New Roman"/>
              </a:rPr>
              <a:t>Медгородок</a:t>
            </a:r>
            <a:r>
              <a:rPr lang="ru-RU" sz="1800" dirty="0">
                <a:ea typeface="Times New Roman"/>
                <a:cs typeface="Times New Roman"/>
              </a:rPr>
              <a:t>» города </a:t>
            </a:r>
            <a:r>
              <a:rPr lang="ru-RU" sz="1800" dirty="0" smtClean="0">
                <a:ea typeface="Times New Roman"/>
                <a:cs typeface="Times New Roman"/>
              </a:rPr>
              <a:t>Челябинска.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ea typeface="Times New Roman"/>
                <a:cs typeface="Times New Roman"/>
              </a:rPr>
              <a:t> </a:t>
            </a:r>
            <a:r>
              <a:rPr lang="ru-RU" sz="1800" b="1" dirty="0" smtClean="0">
                <a:ea typeface="Times New Roman"/>
                <a:cs typeface="Times New Roman"/>
              </a:rPr>
              <a:t>НМЦК </a:t>
            </a:r>
            <a:r>
              <a:rPr lang="ru-RU" sz="1800" b="1" dirty="0">
                <a:ea typeface="Times New Roman"/>
                <a:cs typeface="Times New Roman"/>
              </a:rPr>
              <a:t>- 35 595 162 рубля 44 копеек</a:t>
            </a:r>
            <a:r>
              <a:rPr lang="ru-RU" sz="1800" b="1" dirty="0" smtClean="0">
                <a:ea typeface="Times New Roman"/>
                <a:cs typeface="Times New Roman"/>
              </a:rPr>
              <a:t>;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ea typeface="Times New Roman"/>
                <a:cs typeface="Times New Roman"/>
              </a:rPr>
              <a:t>(троллейбус) по регулируемым тарифам по муниципальному </a:t>
            </a:r>
            <a:r>
              <a:rPr lang="ru-RU" sz="1800" dirty="0">
                <a:solidFill>
                  <a:srgbClr val="FF0000"/>
                </a:solidFill>
                <a:ea typeface="Times New Roman"/>
                <a:cs typeface="Times New Roman"/>
              </a:rPr>
              <a:t>маршруту № 17 </a:t>
            </a:r>
            <a:r>
              <a:rPr lang="ru-RU" sz="1800" dirty="0">
                <a:ea typeface="Times New Roman"/>
                <a:cs typeface="Times New Roman"/>
              </a:rPr>
              <a:t>«Железнодорожный вокзал - Молдавская» города Челябинска.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ea typeface="Times New Roman"/>
                <a:cs typeface="Times New Roman"/>
              </a:rPr>
              <a:t>НМЦК - 47 849 070 рублей 63 копейки;</a:t>
            </a:r>
            <a:endParaRPr lang="ru-RU" sz="1400" dirty="0"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800" b="1" dirty="0" smtClean="0">
                <a:ea typeface="Calibri"/>
                <a:cs typeface="Times New Roman"/>
              </a:rPr>
              <a:t> </a:t>
            </a:r>
            <a:r>
              <a:rPr lang="ru-RU" sz="1800" dirty="0" smtClean="0">
                <a:ea typeface="Times New Roman"/>
                <a:cs typeface="Times New Roman"/>
              </a:rPr>
              <a:t>(</a:t>
            </a:r>
            <a:r>
              <a:rPr lang="ru-RU" sz="1800" dirty="0">
                <a:ea typeface="Times New Roman"/>
                <a:cs typeface="Times New Roman"/>
              </a:rPr>
              <a:t>троллейбус) по регулируемым тарифам по муниципальному </a:t>
            </a:r>
            <a:r>
              <a:rPr lang="ru-RU" sz="1800" dirty="0">
                <a:solidFill>
                  <a:srgbClr val="FF0000"/>
                </a:solidFill>
                <a:ea typeface="Times New Roman"/>
                <a:cs typeface="Times New Roman"/>
              </a:rPr>
              <a:t>маршруту № 16 </a:t>
            </a:r>
            <a:r>
              <a:rPr lang="ru-RU" sz="1800" dirty="0">
                <a:ea typeface="Times New Roman"/>
                <a:cs typeface="Times New Roman"/>
              </a:rPr>
              <a:t>«АМЗ - ЖБИ» города </a:t>
            </a:r>
            <a:r>
              <a:rPr lang="ru-RU" sz="1800" dirty="0" smtClean="0">
                <a:ea typeface="Times New Roman"/>
                <a:cs typeface="Times New Roman"/>
              </a:rPr>
              <a:t>Челябинска.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800" b="1" dirty="0" smtClean="0">
                <a:ea typeface="Times New Roman"/>
                <a:cs typeface="Times New Roman"/>
              </a:rPr>
              <a:t>НМЦК </a:t>
            </a:r>
            <a:r>
              <a:rPr lang="ru-RU" sz="1800" b="1" dirty="0">
                <a:ea typeface="Times New Roman"/>
                <a:cs typeface="Times New Roman"/>
              </a:rPr>
              <a:t>- 19 189 682 рубля 53 копейки.</a:t>
            </a:r>
            <a:endParaRPr lang="ru-RU" sz="1400" dirty="0">
              <a:ea typeface="Calibri"/>
              <a:cs typeface="Times New Roman"/>
            </a:endParaRPr>
          </a:p>
          <a:p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4A23-4E27-4367-91AF-5F55ABC6BAD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23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661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/>
          <a:lstStyle/>
          <a:p>
            <a:r>
              <a:rPr lang="ru-RU" sz="3600" b="1" dirty="0">
                <a:ea typeface="Times New Roman"/>
              </a:rPr>
              <a:t>№3-ВП/2019 от 26.02.2019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9036496" cy="5289451"/>
          </a:xfrm>
        </p:spPr>
        <p:txBody>
          <a:bodyPr/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ea typeface="Times New Roman"/>
                <a:cs typeface="Times New Roman"/>
              </a:rPr>
              <a:t>По результатам рассмотрения Комиссии Челябинского УФАС России пришла к выводам, что и</a:t>
            </a:r>
            <a:r>
              <a:rPr lang="ru-RU" sz="1800" dirty="0">
                <a:solidFill>
                  <a:srgbClr val="000000"/>
                </a:solidFill>
                <a:ea typeface="Lucida Sans Unicode"/>
                <a:cs typeface="Times New Roman"/>
              </a:rPr>
              <a:t>з положений аукционной документации, в том числе проекта контракта, невозможно сделать вывод </a:t>
            </a:r>
            <a:r>
              <a:rPr lang="ru-RU" sz="1800" b="1" dirty="0">
                <a:solidFill>
                  <a:srgbClr val="FF0000"/>
                </a:solidFill>
                <a:ea typeface="Lucida Sans Unicode"/>
                <a:cs typeface="Times New Roman"/>
              </a:rPr>
              <a:t>о перечне и характеристиках трамвайных путей и контактной сети (в том числе протяженность, количество), </a:t>
            </a:r>
            <a:r>
              <a:rPr lang="ru-RU" sz="1800" dirty="0">
                <a:solidFill>
                  <a:srgbClr val="000000"/>
                </a:solidFill>
                <a:ea typeface="Lucida Sans Unicode"/>
                <a:cs typeface="Times New Roman"/>
              </a:rPr>
              <a:t>расходы на содержание которых должен нести исполнитель работ, а также сведения об их владельце, что </a:t>
            </a:r>
            <a:r>
              <a:rPr lang="ru-RU" sz="1800" b="1" dirty="0">
                <a:solidFill>
                  <a:srgbClr val="FF0000"/>
                </a:solidFill>
                <a:ea typeface="Lucida Sans Unicode"/>
                <a:cs typeface="Times New Roman"/>
              </a:rPr>
              <a:t>не позволяет </a:t>
            </a:r>
            <a:r>
              <a:rPr lang="ru-RU" sz="1800" dirty="0">
                <a:solidFill>
                  <a:srgbClr val="000000"/>
                </a:solidFill>
                <a:ea typeface="Lucida Sans Unicode"/>
                <a:cs typeface="Times New Roman"/>
              </a:rPr>
              <a:t>потенциальными подрядчиками </a:t>
            </a:r>
            <a:r>
              <a:rPr lang="ru-RU" sz="1800" b="1" dirty="0">
                <a:solidFill>
                  <a:srgbClr val="FF0000"/>
                </a:solidFill>
                <a:ea typeface="Lucida Sans Unicode"/>
                <a:cs typeface="Times New Roman"/>
              </a:rPr>
              <a:t>осуществить расчет предлагаемой им цены контракта</a:t>
            </a:r>
            <a:r>
              <a:rPr lang="ru-RU" sz="1800" dirty="0">
                <a:solidFill>
                  <a:srgbClr val="000000"/>
                </a:solidFill>
                <a:ea typeface="Lucida Sans Unicode"/>
                <a:cs typeface="Times New Roman"/>
              </a:rPr>
              <a:t>, экономической целесообразности участия в закупках.</a:t>
            </a:r>
            <a:endParaRPr lang="ru-RU" sz="1800" dirty="0"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600" dirty="0" smtClean="0">
                <a:solidFill>
                  <a:srgbClr val="000000"/>
                </a:solidFill>
                <a:ea typeface="Lucida Sans Unicode"/>
                <a:cs typeface="Times New Roman"/>
              </a:rPr>
              <a:t>Сведения</a:t>
            </a:r>
            <a:r>
              <a:rPr lang="ru-RU" sz="1600" dirty="0">
                <a:solidFill>
                  <a:srgbClr val="000000"/>
                </a:solidFill>
                <a:ea typeface="Lucida Sans Unicode"/>
                <a:cs typeface="Times New Roman"/>
              </a:rPr>
              <a:t>, необходимые для осуществления </a:t>
            </a:r>
            <a:r>
              <a:rPr lang="ru-RU" sz="1600" dirty="0" smtClean="0">
                <a:solidFill>
                  <a:srgbClr val="000000"/>
                </a:solidFill>
                <a:ea typeface="Lucida Sans Unicode"/>
                <a:cs typeface="Times New Roman"/>
              </a:rPr>
              <a:t>расчетов</a:t>
            </a:r>
            <a:r>
              <a:rPr lang="ru-RU" sz="1600" dirty="0">
                <a:solidFill>
                  <a:srgbClr val="000000"/>
                </a:solidFill>
                <a:ea typeface="Lucida Sans Unicode"/>
                <a:cs typeface="Times New Roman"/>
              </a:rPr>
              <a:t>, запрашивались заказчиком со ссылкой на пункт 15 Методики определения начальной (максимальной) цены контракта, утвержденной распоряжением Минтранса России от 15.12.2017 № НА-229-р (ответы ООО «Челябинский городской электрический транспорт», направленные в обоснование начальной (максимальной) цены </a:t>
            </a:r>
            <a:r>
              <a:rPr lang="ru-RU" sz="1600" dirty="0" smtClean="0">
                <a:solidFill>
                  <a:srgbClr val="000000"/>
                </a:solidFill>
                <a:ea typeface="Lucida Sans Unicode"/>
                <a:cs typeface="Times New Roman"/>
              </a:rPr>
              <a:t>контракта.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ea typeface="Lucida Sans Unicode"/>
                <a:cs typeface="Times New Roman"/>
              </a:rPr>
              <a:t>Следовательно, при расчете начальной цены контракта заказчик учитывал расходы на содержание объектов, а, соответственно, обладал информацией как о владельце указанных объектов, так и о самих объектах. Однако </a:t>
            </a:r>
            <a:r>
              <a:rPr lang="ru-RU" sz="1600" b="1" dirty="0">
                <a:solidFill>
                  <a:srgbClr val="FF0000"/>
                </a:solidFill>
                <a:ea typeface="Lucida Sans Unicode"/>
                <a:cs typeface="Times New Roman"/>
              </a:rPr>
              <a:t>заказчик не указал данную информацию в документации о закупке, что свидетельствует о неопределенности условий исполнения </a:t>
            </a:r>
            <a:r>
              <a:rPr lang="ru-RU" sz="1600" b="1" dirty="0" smtClean="0">
                <a:solidFill>
                  <a:srgbClr val="FF0000"/>
                </a:solidFill>
                <a:ea typeface="Lucida Sans Unicode"/>
                <a:cs typeface="Times New Roman"/>
              </a:rPr>
              <a:t>контракта </a:t>
            </a:r>
            <a:r>
              <a:rPr lang="ru-RU" sz="1600" dirty="0">
                <a:solidFill>
                  <a:srgbClr val="000000"/>
                </a:solidFill>
                <a:ea typeface="Lucida Sans Unicode"/>
                <a:cs typeface="Times New Roman"/>
              </a:rPr>
              <a:t>в нарушение пункта 2 статьи 42, пункта 1 части 1 статьи 64 Закона о контрактной системе.</a:t>
            </a:r>
            <a:endParaRPr lang="ru-RU" sz="1600" dirty="0"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endParaRPr lang="ru-RU" sz="1800" dirty="0">
              <a:ea typeface="Calibri"/>
              <a:cs typeface="Times New Roman"/>
            </a:endParaRPr>
          </a:p>
          <a:p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4A23-4E27-4367-91AF-5F55ABC6BAD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24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451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/>
          <a:lstStyle/>
          <a:p>
            <a:r>
              <a:rPr lang="ru-RU" sz="3600" b="1" dirty="0">
                <a:ea typeface="Times New Roman"/>
              </a:rPr>
              <a:t>№3-ВП/2019 от 26.02.2019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052741"/>
            <a:ext cx="8964488" cy="5073427"/>
          </a:xfrm>
        </p:spPr>
        <p:txBody>
          <a:bodyPr/>
          <a:lstStyle/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ea typeface="Lucida Sans Unicode"/>
                <a:cs typeface="Times New Roman"/>
              </a:rPr>
              <a:t>из совокупности обстоятельств, рассмотренных в ходе проведения внеплановой проверки, Комиссия антимонопольного органа пришла к выводу </a:t>
            </a:r>
            <a:r>
              <a:rPr lang="ru-RU" sz="2000" b="1" dirty="0">
                <a:solidFill>
                  <a:srgbClr val="FF0000"/>
                </a:solidFill>
                <a:ea typeface="Lucida Sans Unicode"/>
                <a:cs typeface="Times New Roman"/>
              </a:rPr>
              <a:t>о нарушении заказчиком пункта 2 части 1 статьи 17 Закона о защите конкуренции </a:t>
            </a:r>
            <a:r>
              <a:rPr lang="ru-RU" sz="2000" dirty="0">
                <a:solidFill>
                  <a:srgbClr val="000000"/>
                </a:solidFill>
                <a:ea typeface="Lucida Sans Unicode"/>
                <a:cs typeface="Times New Roman"/>
              </a:rPr>
              <a:t>в связи с созданием ООО «</a:t>
            </a:r>
            <a:r>
              <a:rPr lang="ru-RU" sz="2000" dirty="0" err="1">
                <a:solidFill>
                  <a:srgbClr val="000000"/>
                </a:solidFill>
                <a:ea typeface="Lucida Sans Unicode"/>
                <a:cs typeface="Times New Roman"/>
              </a:rPr>
              <a:t>ЧелябГЭТ</a:t>
            </a:r>
            <a:r>
              <a:rPr lang="ru-RU" sz="2000" dirty="0">
                <a:solidFill>
                  <a:srgbClr val="000000"/>
                </a:solidFill>
                <a:ea typeface="Lucida Sans Unicode"/>
                <a:cs typeface="Times New Roman"/>
              </a:rPr>
              <a:t>» преимущественных условий участия в электронных аукционах, ввиду отсутствия в аукционных документациях сведений об объектах, необходимых при исполнении контрактов, их владельцах, информации, позволяющей сделать вывод о терминалах, которые должны использоваться подрядчиком, а также установления срока начала выполнения работ с момента заключения контракта и требований к</a:t>
            </a:r>
            <a:r>
              <a:rPr lang="ru-RU" sz="2000" dirty="0">
                <a:ea typeface="Lucida Sans Unicode"/>
                <a:cs typeface="Times New Roman"/>
              </a:rPr>
              <a:t> </a:t>
            </a:r>
            <a:r>
              <a:rPr lang="ru-RU" sz="2000" dirty="0">
                <a:solidFill>
                  <a:srgbClr val="000000"/>
                </a:solidFill>
                <a:ea typeface="Lucida Sans Unicode"/>
                <a:cs typeface="Times New Roman"/>
              </a:rPr>
              <a:t>подрядчику обеспечить необходимые силы и средства для выполнения работ, связанных с осуществлением регулярных перевозок (трамвайные пути, контактную сеть, обеспечение электроэнергией и т.п.).</a:t>
            </a:r>
            <a:endParaRPr lang="ru-RU" sz="2000" dirty="0">
              <a:ea typeface="Calibri"/>
              <a:cs typeface="Times New Roman"/>
            </a:endParaRPr>
          </a:p>
          <a:p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4A23-4E27-4367-91AF-5F55ABC6BAD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25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0827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/>
          <a:lstStyle/>
          <a:p>
            <a:r>
              <a:rPr lang="ru-RU" sz="3600" b="1" dirty="0" smtClean="0"/>
              <a:t>№ 92, 93-ж/2019 от 25.02.2019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8"/>
            <a:ext cx="9144000" cy="5217443"/>
          </a:xfrm>
        </p:spPr>
        <p:txBody>
          <a:bodyPr/>
          <a:lstStyle/>
          <a:p>
            <a:r>
              <a:rPr lang="ru-RU" sz="2000" dirty="0" smtClean="0"/>
              <a:t>Документация о закупке </a:t>
            </a:r>
            <a:r>
              <a:rPr lang="ru-RU" sz="2000" b="1" dirty="0" smtClean="0"/>
              <a:t>должна содержать указание на </a:t>
            </a:r>
            <a:r>
              <a:rPr lang="ru-RU" sz="2000" b="1" dirty="0" smtClean="0">
                <a:solidFill>
                  <a:srgbClr val="FF0000"/>
                </a:solidFill>
              </a:rPr>
              <a:t>международные непатентованные наименования лекарственных средств </a:t>
            </a:r>
            <a:r>
              <a:rPr lang="ru-RU" sz="2000" dirty="0" smtClean="0"/>
              <a:t>или при отсутствии таких наименований химические, </a:t>
            </a:r>
            <a:r>
              <a:rPr lang="ru-RU" sz="2000" dirty="0" err="1" smtClean="0"/>
              <a:t>группировочные</a:t>
            </a:r>
            <a:r>
              <a:rPr lang="ru-RU" sz="2000" dirty="0" smtClean="0"/>
              <a:t> наименования, если объектом закупки являются лекарственные средства. Заказчик при осуществлении закупки лекарственных средств, входящих в перечень лекарственных средств, закупка которых осуществляется в соответствии с их торговыми наименованиями, а также при осуществлении закупки лекарственных препаратов в соответствии с </a:t>
            </a:r>
            <a:r>
              <a:rPr lang="ru-RU" sz="2000" dirty="0" smtClean="0">
                <a:hlinkClick r:id="rId2"/>
              </a:rPr>
              <a:t>пунктом 7 части 2 статьи 83</a:t>
            </a:r>
            <a:r>
              <a:rPr lang="ru-RU" sz="2000" dirty="0" smtClean="0"/>
              <a:t>, </a:t>
            </a:r>
            <a:r>
              <a:rPr lang="ru-RU" sz="2000" dirty="0" smtClean="0">
                <a:hlinkClick r:id="rId3"/>
              </a:rPr>
              <a:t>пунктом 3  части 2 статьи 83.1</a:t>
            </a:r>
            <a:r>
              <a:rPr lang="ru-RU" sz="2000" dirty="0" smtClean="0"/>
              <a:t> Закона о контрактной системе вправе указывать торговые наименования этих лекарственных средств. Указанный перечень и </a:t>
            </a:r>
            <a:r>
              <a:rPr lang="ru-RU" sz="2000" dirty="0" smtClean="0">
                <a:hlinkClick r:id="rId4"/>
              </a:rPr>
              <a:t>порядок</a:t>
            </a:r>
            <a:r>
              <a:rPr lang="ru-RU" sz="2000" dirty="0" smtClean="0"/>
              <a:t> его формирования утверждаются Правительством РФ.  В настоящее время </a:t>
            </a:r>
            <a:r>
              <a:rPr lang="ru-RU" sz="2000" b="1" dirty="0" smtClean="0">
                <a:solidFill>
                  <a:srgbClr val="FF0000"/>
                </a:solidFill>
              </a:rPr>
              <a:t>не утвержден </a:t>
            </a:r>
            <a:r>
              <a:rPr lang="ru-RU" sz="2000" dirty="0" smtClean="0"/>
              <a:t>перечень лекарственных средств, закупка которых осуществляется в соответствии с их торговыми наименованиями. </a:t>
            </a:r>
          </a:p>
          <a:p>
            <a:r>
              <a:rPr lang="ru-RU" sz="2000" dirty="0" smtClean="0"/>
              <a:t>В силу ч.5 ст. 33 Закона о контрактной системе, ПП РФ от 15.11.2017 N 1380 утверждены </a:t>
            </a:r>
            <a:r>
              <a:rPr lang="ru-RU" sz="2000" dirty="0" smtClean="0">
                <a:solidFill>
                  <a:srgbClr val="FF0000"/>
                </a:solidFill>
              </a:rPr>
              <a:t>особенности описания лекарственных препаратов для медицинского применения</a:t>
            </a:r>
            <a:r>
              <a:rPr lang="ru-RU" sz="2000" dirty="0" smtClean="0"/>
              <a:t>, являющихся объектом закупки для обеспечения государственных и муниципальных нужд.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4A23-4E27-4367-91AF-5F55ABC6BAD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26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1564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/>
          <a:lstStyle/>
          <a:p>
            <a:r>
              <a:rPr lang="ru-RU" sz="3200" b="1" dirty="0" smtClean="0"/>
              <a:t>По торговым наименованиям, а не по МНН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41"/>
            <a:ext cx="9036496" cy="5073427"/>
          </a:xfrm>
        </p:spPr>
        <p:txBody>
          <a:bodyPr/>
          <a:lstStyle/>
          <a:p>
            <a:r>
              <a:rPr lang="ru-RU" sz="2000" dirty="0" smtClean="0"/>
              <a:t>ПП РФ от 15.11.2017 N 1380 допускается  указание на торговые наименования при описании объекта закупки </a:t>
            </a:r>
            <a:r>
              <a:rPr lang="ru-RU" sz="2000" b="1" dirty="0" smtClean="0">
                <a:solidFill>
                  <a:srgbClr val="FF0000"/>
                </a:solidFill>
              </a:rPr>
              <a:t>исключительно в отношении лекарственных препаратов, необходимых для назначения пациенту при наличии медицинских показаний </a:t>
            </a:r>
            <a:r>
              <a:rPr lang="ru-RU" sz="2000" dirty="0" smtClean="0"/>
              <a:t>(индивидуальная непереносимость, по жизненным показаниям) по решению врачебной комиссии медицинской организации.</a:t>
            </a:r>
          </a:p>
          <a:p>
            <a:r>
              <a:rPr lang="ru-RU" sz="2000" dirty="0" smtClean="0"/>
              <a:t>Комиссией Челябинского УФАС России рассматривались дела </a:t>
            </a:r>
            <a:r>
              <a:rPr lang="ru-RU" sz="2000" b="1" dirty="0" smtClean="0">
                <a:solidFill>
                  <a:srgbClr val="FF0000"/>
                </a:solidFill>
              </a:rPr>
              <a:t>№ 770-ж/2018, №92-ж/2019, № 93-ж/2019, 167-ж/2019,168-ж/2019 </a:t>
            </a:r>
            <a:r>
              <a:rPr lang="ru-RU" sz="2000" dirty="0" smtClean="0"/>
              <a:t>когда заказчики (медицинские учреждения) осуществляли закупки лекарственных препаратов в соответствии с торговыми наименованиями. </a:t>
            </a:r>
          </a:p>
          <a:p>
            <a:r>
              <a:rPr lang="ru-RU" sz="2000" dirty="0" smtClean="0"/>
              <a:t>При этом, заказчиками </a:t>
            </a:r>
            <a:r>
              <a:rPr lang="ru-RU" sz="2000" b="1" dirty="0" smtClean="0">
                <a:solidFill>
                  <a:srgbClr val="FF0000"/>
                </a:solidFill>
              </a:rPr>
              <a:t>не представлялось нормативно-правовое обоснование указания</a:t>
            </a:r>
            <a:r>
              <a:rPr lang="ru-RU" sz="2000" dirty="0" smtClean="0"/>
              <a:t> в описании объекта закупки соответствующих торговых наименований. Указанные обстоятельства привели к необходимости выдачи антимонопольным органом предписаний об отмене закупок.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4A23-4E27-4367-91AF-5F55ABC6BAD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27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0397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490066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№33-ВП/19 </a:t>
            </a:r>
            <a:r>
              <a:rPr lang="ru-RU" sz="3200" b="1" dirty="0" smtClean="0">
                <a:solidFill>
                  <a:srgbClr val="FF0000"/>
                </a:solidFill>
              </a:rPr>
              <a:t>Под одного производителя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8"/>
            <a:ext cx="9144000" cy="5217443"/>
          </a:xfrm>
        </p:spPr>
        <p:txBody>
          <a:bodyPr/>
          <a:lstStyle/>
          <a:p>
            <a:r>
              <a:rPr lang="ru-RU" sz="1800" dirty="0" smtClean="0"/>
              <a:t>электронный аукцион на закупку </a:t>
            </a:r>
            <a:r>
              <a:rPr lang="ru-RU" sz="1800" b="1" dirty="0" smtClean="0"/>
              <a:t>аппарата искусственного кровообращения </a:t>
            </a:r>
            <a:r>
              <a:rPr lang="ru-RU" sz="1800" dirty="0" smtClean="0"/>
              <a:t>(НМЦК 18 500 000,00). УФАС России выявлены нарушения </a:t>
            </a:r>
            <a:r>
              <a:rPr lang="ru-RU" sz="1800" b="1" dirty="0" smtClean="0">
                <a:solidFill>
                  <a:srgbClr val="FF0000"/>
                </a:solidFill>
              </a:rPr>
              <a:t>части 1 статьи 17 Закона о защите конкуренции</a:t>
            </a:r>
            <a:r>
              <a:rPr lang="ru-RU" sz="1800" dirty="0" smtClean="0"/>
              <a:t>, пункта 1 части 1 статьи 64, пункта 1 части 1 статьи 33, пункта 2 статьи 42, части 2 статьи 33 Закона о контрактной системе в части необъективного описания объекта закупки, которое привело к ограничению количества участников закупки, что подтверждается результатами закупки. Так, согласно протоколу рассмотрения единственной заявки аукциона -на участие в закупке поступила 1 заявка, аукцион признан не состоявшимся. </a:t>
            </a:r>
          </a:p>
          <a:p>
            <a:r>
              <a:rPr lang="ru-RU" sz="1800" dirty="0" smtClean="0"/>
              <a:t>Рынок данного оборудования небольшой и фактически включает в себя 3 аппарата: Сорин Групп (</a:t>
            </a:r>
            <a:r>
              <a:rPr lang="ru-RU" sz="1800" dirty="0" err="1" smtClean="0"/>
              <a:t>ЛиваНова</a:t>
            </a:r>
            <a:r>
              <a:rPr lang="ru-RU" sz="1800" dirty="0" smtClean="0"/>
              <a:t>) </a:t>
            </a:r>
            <a:r>
              <a:rPr lang="en-US" sz="1800" dirty="0" err="1" smtClean="0"/>
              <a:t>Stocert</a:t>
            </a:r>
            <a:r>
              <a:rPr lang="ru-RU" sz="1800" dirty="0" smtClean="0"/>
              <a:t>, </a:t>
            </a:r>
            <a:r>
              <a:rPr lang="ru-RU" sz="1800" dirty="0" err="1" smtClean="0"/>
              <a:t>Терумо</a:t>
            </a:r>
            <a:r>
              <a:rPr lang="ru-RU" sz="1800" dirty="0" smtClean="0"/>
              <a:t> </a:t>
            </a:r>
            <a:r>
              <a:rPr lang="en-US" sz="1800" dirty="0" smtClean="0"/>
              <a:t>System</a:t>
            </a:r>
            <a:r>
              <a:rPr lang="ru-RU" sz="1800" dirty="0" smtClean="0"/>
              <a:t> 1, </a:t>
            </a:r>
            <a:r>
              <a:rPr lang="en-US" sz="1800" dirty="0" err="1" smtClean="0"/>
              <a:t>Maguet</a:t>
            </a:r>
            <a:r>
              <a:rPr lang="en-US" sz="1800" dirty="0" smtClean="0"/>
              <a:t> HL</a:t>
            </a:r>
            <a:r>
              <a:rPr lang="ru-RU" sz="1800" dirty="0" smtClean="0"/>
              <a:t>-20. При этом возможность поставки аппарата </a:t>
            </a:r>
            <a:r>
              <a:rPr lang="en-US" sz="1800" dirty="0" err="1" smtClean="0"/>
              <a:t>Maguet</a:t>
            </a:r>
            <a:r>
              <a:rPr lang="en-US" sz="1800" dirty="0" smtClean="0"/>
              <a:t> HL</a:t>
            </a:r>
            <a:r>
              <a:rPr lang="ru-RU" sz="1800" dirty="0" smtClean="0"/>
              <a:t>-20 изначально не рассматривалась заказчиком, поскольку аппарат не соответствует потребностям заказчика. Под ТЗ, составленное заказчиком, аппарат </a:t>
            </a:r>
            <a:r>
              <a:rPr lang="ru-RU" sz="1800" dirty="0" err="1" smtClean="0"/>
              <a:t>Терумо</a:t>
            </a:r>
            <a:r>
              <a:rPr lang="ru-RU" sz="1800" dirty="0" smtClean="0"/>
              <a:t> </a:t>
            </a:r>
            <a:r>
              <a:rPr lang="en-US" sz="1800" dirty="0" smtClean="0"/>
              <a:t>System</a:t>
            </a:r>
            <a:r>
              <a:rPr lang="ru-RU" sz="1800" dirty="0" smtClean="0"/>
              <a:t> 1 не может быть предложен к поставке, т. к. не соответствует требованиям ТЗ. ТЗ составлено на 4 страницах, имеет </a:t>
            </a:r>
            <a:r>
              <a:rPr lang="ru-RU" sz="1800" b="1" dirty="0" smtClean="0"/>
              <a:t>большой объем требований, в том числе не отражающих потребность заказчика </a:t>
            </a:r>
            <a:r>
              <a:rPr lang="ru-RU" sz="1800" dirty="0" smtClean="0"/>
              <a:t>(например, «контроль показателя давления не более -200, не менее +800» такого давления не существует). </a:t>
            </a:r>
            <a:r>
              <a:rPr lang="ru-RU" sz="1800" b="1" dirty="0" smtClean="0"/>
              <a:t>Наличие некоторых характеристик не возможно проверить </a:t>
            </a:r>
            <a:r>
              <a:rPr lang="ru-RU" sz="1800" dirty="0" smtClean="0"/>
              <a:t>ни на момент подачи заявки, ни на момент поставки (</a:t>
            </a:r>
            <a:r>
              <a:rPr lang="ru-RU" sz="1800" u="sng" dirty="0" smtClean="0"/>
              <a:t>возможность</a:t>
            </a:r>
            <a:r>
              <a:rPr lang="ru-RU" sz="1800" dirty="0" smtClean="0"/>
              <a:t> увеличения количества насосов на консоли не менее 11 штук – такой характеристики нет ни в одном руководстве пользователя и др.).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4A23-4E27-4367-91AF-5F55ABC6BAD7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864096"/>
          </a:xfrm>
        </p:spPr>
        <p:txBody>
          <a:bodyPr/>
          <a:lstStyle/>
          <a:p>
            <a:r>
              <a:rPr lang="ru-RU" sz="3600" b="1" dirty="0" smtClean="0"/>
              <a:t>№ 48,49,50-ж/2019, № 58,94-ж/2019, №129-ж/2019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41"/>
            <a:ext cx="9144000" cy="5073427"/>
          </a:xfrm>
        </p:spPr>
        <p:txBody>
          <a:bodyPr/>
          <a:lstStyle/>
          <a:p>
            <a:r>
              <a:rPr lang="ru-RU" sz="1800" dirty="0" smtClean="0"/>
              <a:t>В соответствии с подпунктом </a:t>
            </a:r>
            <a:r>
              <a:rPr lang="ru-RU" sz="1800" b="1" dirty="0" smtClean="0">
                <a:solidFill>
                  <a:srgbClr val="FF0000"/>
                </a:solidFill>
              </a:rPr>
              <a:t>1.4. Приказа №126н</a:t>
            </a:r>
            <a:r>
              <a:rPr lang="ru-RU" sz="1800" dirty="0" smtClean="0"/>
              <a:t> в случае отклонения заявок (окончательных предложений) в соответствии с пунктом 1 постановления </a:t>
            </a:r>
            <a:r>
              <a:rPr lang="ru-RU" sz="1800" dirty="0" smtClean="0">
                <a:solidFill>
                  <a:srgbClr val="FF0000"/>
                </a:solidFill>
              </a:rPr>
              <a:t>Правительства №1289</a:t>
            </a:r>
            <a:r>
              <a:rPr lang="ru-RU" sz="1800" dirty="0" smtClean="0"/>
              <a:t>, контракт </a:t>
            </a:r>
            <a:r>
              <a:rPr lang="ru-RU" sz="1800" b="1" dirty="0" smtClean="0">
                <a:solidFill>
                  <a:srgbClr val="FF0000"/>
                </a:solidFill>
              </a:rPr>
              <a:t>заключается с участником закупки по предложенной им цене контракта при совокупности следующих условий: </a:t>
            </a:r>
          </a:p>
          <a:p>
            <a:r>
              <a:rPr lang="ru-RU" sz="1500" dirty="0" smtClean="0"/>
              <a:t>а) заявка (окончательное предложение) такого участника закупки содержит предложение о поставке лекарственных препаратов, все стадии производства которых, в том числе </a:t>
            </a:r>
            <a:r>
              <a:rPr lang="ru-RU" sz="1500" dirty="0" smtClean="0">
                <a:solidFill>
                  <a:srgbClr val="FF0000"/>
                </a:solidFill>
              </a:rPr>
              <a:t>синтез молекулы действующего вещества </a:t>
            </a:r>
            <a:r>
              <a:rPr lang="ru-RU" sz="1500" dirty="0" smtClean="0"/>
              <a:t>при производстве фармацевтических субстанций, осуществляются </a:t>
            </a:r>
            <a:r>
              <a:rPr lang="ru-RU" sz="1500" dirty="0" smtClean="0">
                <a:solidFill>
                  <a:srgbClr val="FF0000"/>
                </a:solidFill>
              </a:rPr>
              <a:t>на территориях государств - членов Евразийского экономического союза</a:t>
            </a:r>
            <a:r>
              <a:rPr lang="ru-RU" sz="1500" dirty="0" smtClean="0"/>
              <a:t>, и при этом сведения о таких фармацевтических субстанциях </a:t>
            </a:r>
            <a:r>
              <a:rPr lang="ru-RU" sz="1500" b="1" dirty="0" smtClean="0">
                <a:solidFill>
                  <a:srgbClr val="FF0000"/>
                </a:solidFill>
              </a:rPr>
              <a:t>включены в государственный реестр лекарственных средств</a:t>
            </a:r>
            <a:r>
              <a:rPr lang="ru-RU" sz="1500" dirty="0" smtClean="0"/>
              <a:t>; </a:t>
            </a:r>
          </a:p>
          <a:p>
            <a:r>
              <a:rPr lang="ru-RU" sz="1500" dirty="0" smtClean="0"/>
              <a:t>б) заявка (окончательное предложение) такого участника закупки </a:t>
            </a:r>
            <a:r>
              <a:rPr lang="ru-RU" sz="1500" dirty="0" smtClean="0">
                <a:solidFill>
                  <a:srgbClr val="FF0000"/>
                </a:solidFill>
              </a:rPr>
              <a:t>соответствует </a:t>
            </a:r>
            <a:r>
              <a:rPr lang="ru-RU" sz="1500" dirty="0" smtClean="0"/>
              <a:t>требованиям документации о закупке; </a:t>
            </a:r>
          </a:p>
          <a:p>
            <a:r>
              <a:rPr lang="ru-RU" sz="1500" dirty="0" smtClean="0"/>
              <a:t>в) таким участником закупки предложена цена контракта, которая является наименьшей среди участников закупки (при наличии таких участников закупки), заявки которых не отклонены в соответствии с пунктом 1 Постановления № 1289 и при этом соответствуют совокупности условий, указанных в подпунктах "а" и "б" настоящего подпункта; </a:t>
            </a:r>
          </a:p>
          <a:p>
            <a:r>
              <a:rPr lang="ru-RU" sz="1500" dirty="0" smtClean="0"/>
              <a:t>г) таким участником закупки предложена цена контракта, которая </a:t>
            </a:r>
            <a:r>
              <a:rPr lang="ru-RU" sz="1500" b="1" dirty="0" smtClean="0">
                <a:solidFill>
                  <a:srgbClr val="FF0000"/>
                </a:solidFill>
              </a:rPr>
              <a:t>не превышает более чем на 25 процентов наименьшее предложение </a:t>
            </a:r>
            <a:r>
              <a:rPr lang="ru-RU" sz="1500" dirty="0" smtClean="0"/>
              <a:t>о цене контракта в случае его подачи участником закупки (при наличии такого участника закупки), заявка которого не отклонена в соответствии с пунктом 1 Постановления №1289, но не соответствует условию, указанному в подпункте "а" настоящего подпункта. </a:t>
            </a:r>
            <a:r>
              <a:rPr lang="ru-RU" sz="1500" b="1" dirty="0" smtClean="0">
                <a:solidFill>
                  <a:srgbClr val="FF0000"/>
                </a:solidFill>
              </a:rPr>
              <a:t>Положения настоящего подпункта не применяются при отсутствии участника закупки, заявка которого соответствует указанным условиям.</a:t>
            </a:r>
          </a:p>
          <a:p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4A23-4E27-4367-91AF-5F55ABC6BAD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29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088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539750" y="874723"/>
            <a:ext cx="8229600" cy="725487"/>
          </a:xfrm>
        </p:spPr>
        <p:txBody>
          <a:bodyPr/>
          <a:lstStyle/>
          <a:p>
            <a:r>
              <a:rPr lang="ru-RU" altLang="ru-RU" sz="2600" b="1" smtClean="0"/>
              <a:t>Случаи для проведения внеплановой проверки</a:t>
            </a:r>
          </a:p>
        </p:txBody>
      </p:sp>
      <p:sp>
        <p:nvSpPr>
          <p:cNvPr id="21506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1pPr>
            <a:lvl2pPr>
              <a:defRPr sz="28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4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5pPr>
            <a:lvl6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6pPr>
            <a:lvl7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7pPr>
            <a:lvl8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8pPr>
            <a:lvl9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42E3E9F-6162-45DD-8F50-A8E9B589FB4D}" type="slidenum">
              <a:rPr lang="ru-RU" altLang="ru-RU" sz="1600">
                <a:solidFill>
                  <a:srgbClr val="FFFFFF"/>
                </a:solidFill>
              </a:rPr>
              <a:pPr/>
              <a:t>3</a:t>
            </a:fld>
            <a:endParaRPr lang="ru-RU" altLang="ru-RU" sz="1600">
              <a:solidFill>
                <a:srgbClr val="FFFFFF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1AEE8F1F-6C45-3047-AB96-33F4CE2B962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0225" y="2095501"/>
            <a:ext cx="8229600" cy="4191917"/>
          </a:xfrm>
        </p:spPr>
        <p:txBody>
          <a:bodyPr rtlCol="0">
            <a:spAutoFit/>
          </a:bodyPr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ru-RU" sz="2100" dirty="0"/>
              <a:t>внеплановая проверка на основании жалобы участника закупки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ru-RU" sz="2100" dirty="0"/>
              <a:t>получение информации о признаках нарушения</a:t>
            </a:r>
          </a:p>
          <a:p>
            <a:pPr marL="0" indent="0">
              <a:buFontTx/>
              <a:buNone/>
              <a:defRPr/>
            </a:pPr>
            <a:r>
              <a:rPr lang="ru-RU" sz="2100" dirty="0"/>
              <a:t>        - </a:t>
            </a:r>
            <a:r>
              <a:rPr lang="ru-RU" sz="2100" b="1" dirty="0"/>
              <a:t>заявление, сообщение физлица, </a:t>
            </a:r>
            <a:r>
              <a:rPr lang="ru-RU" sz="2100" b="1" dirty="0" err="1"/>
              <a:t>юрлица</a:t>
            </a:r>
            <a:r>
              <a:rPr lang="ru-RU" sz="2100" b="1" dirty="0"/>
              <a:t> или осуществляющих общественный контроль общественного объединения или объединения юридических лиц</a:t>
            </a:r>
          </a:p>
          <a:p>
            <a:pPr marL="0" indent="0">
              <a:buFontTx/>
              <a:buNone/>
              <a:defRPr/>
            </a:pPr>
            <a:r>
              <a:rPr lang="ru-RU" sz="2100" b="1" dirty="0"/>
              <a:t>        - обнаружение контрольным органом в сфере закупок признаков нарушений</a:t>
            </a:r>
          </a:p>
          <a:p>
            <a:pPr marL="0" indent="0">
              <a:buFontTx/>
              <a:buNone/>
              <a:defRPr/>
            </a:pPr>
            <a:r>
              <a:rPr lang="ru-RU" sz="2100" b="1" dirty="0"/>
              <a:t>        - сообщение средства массовой информации, в котором указывается на наличие признаков нарушений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ru-RU" sz="2100" dirty="0"/>
              <a:t>истечение срока исполнения ранее выданного предписания</a:t>
            </a:r>
          </a:p>
          <a:p>
            <a:pPr marL="0" indent="0">
              <a:buFontTx/>
              <a:buNone/>
              <a:defRPr/>
            </a:pPr>
            <a:endParaRPr lang="ru-RU" sz="120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E6B3D54E-38F9-684F-B2CE-679C560926AA}"/>
              </a:ext>
            </a:extLst>
          </p:cNvPr>
          <p:cNvSpPr txBox="1">
            <a:spLocks/>
          </p:cNvSpPr>
          <p:nvPr/>
        </p:nvSpPr>
        <p:spPr bwMode="auto">
          <a:xfrm>
            <a:off x="2411418" y="115888"/>
            <a:ext cx="7570787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ru-RU" sz="2000" b="1" kern="0" dirty="0">
                <a:solidFill>
                  <a:srgbClr val="FFFFFF"/>
                </a:solidFill>
              </a:rPr>
              <a:t>Федеральный закон от 01.04.2019 № 50-ФЗ</a:t>
            </a:r>
            <a:br>
              <a:rPr lang="ru-RU" sz="2000" b="1" kern="0" dirty="0">
                <a:solidFill>
                  <a:srgbClr val="FFFFFF"/>
                </a:solidFill>
              </a:rPr>
            </a:br>
            <a:endParaRPr lang="ru-RU" sz="2000" kern="0" dirty="0"/>
          </a:p>
        </p:txBody>
      </p:sp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323854" y="1622429"/>
            <a:ext cx="3805401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1pPr>
            <a:lvl2pPr>
              <a:defRPr sz="28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4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5pPr>
            <a:lvl6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6pPr>
            <a:lvl7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7pPr>
            <a:lvl8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8pPr>
            <a:lvl9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0" hangingPunct="0"/>
            <a:r>
              <a:rPr lang="ru-RU" altLang="ru-RU" sz="1900" smtClean="0">
                <a:solidFill>
                  <a:srgbClr val="000000"/>
                </a:solidFill>
                <a:cs typeface="Arial" charset="0"/>
              </a:rPr>
              <a:t>Вступление в силу – </a:t>
            </a:r>
            <a:r>
              <a:rPr lang="ru-RU" altLang="ru-RU" sz="1900" b="1" smtClean="0">
                <a:solidFill>
                  <a:srgbClr val="FF0000"/>
                </a:solidFill>
                <a:cs typeface="Arial" charset="0"/>
              </a:rPr>
              <a:t>01.07.2019</a:t>
            </a:r>
          </a:p>
        </p:txBody>
      </p:sp>
    </p:spTree>
    <p:extLst>
      <p:ext uri="{BB962C8B-B14F-4D97-AF65-F5344CB8AC3E}">
        <p14:creationId xmlns:p14="http://schemas.microsoft.com/office/powerpoint/2010/main" val="37144258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Национальный режим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30"/>
            <a:ext cx="8892480" cy="4525963"/>
          </a:xfrm>
        </p:spPr>
        <p:txBody>
          <a:bodyPr/>
          <a:lstStyle/>
          <a:p>
            <a:pPr indent="450215" algn="just">
              <a:spcAft>
                <a:spcPts val="0"/>
              </a:spcAft>
            </a:pPr>
            <a:r>
              <a:rPr lang="ru-RU" sz="1800" b="1" kern="50" dirty="0">
                <a:solidFill>
                  <a:srgbClr val="000000"/>
                </a:solidFill>
                <a:ea typeface="Times New Roman"/>
                <a:cs typeface="Times New Roman"/>
              </a:rPr>
              <a:t>№ 644-ж/2018 </a:t>
            </a:r>
            <a:r>
              <a:rPr lang="ru-RU" sz="1800" b="1" kern="50" dirty="0" smtClean="0">
                <a:solidFill>
                  <a:srgbClr val="000000"/>
                </a:solidFill>
                <a:ea typeface="Times New Roman"/>
                <a:cs typeface="Times New Roman"/>
              </a:rPr>
              <a:t>от </a:t>
            </a:r>
            <a:r>
              <a:rPr lang="ru-RU" sz="1800" b="1" dirty="0" smtClean="0">
                <a:solidFill>
                  <a:srgbClr val="000000"/>
                </a:solidFill>
                <a:ea typeface="Lucida Sans Unicode"/>
                <a:cs typeface="Tahoma"/>
              </a:rPr>
              <a:t>18.10.2018 </a:t>
            </a:r>
            <a:r>
              <a:rPr lang="ru-RU" sz="1800" dirty="0" smtClean="0">
                <a:solidFill>
                  <a:srgbClr val="000000"/>
                </a:solidFill>
                <a:ea typeface="Lucida Sans Unicode"/>
              </a:rPr>
              <a:t>Аукцион </a:t>
            </a:r>
            <a:r>
              <a:rPr lang="ru-RU" sz="1800" dirty="0">
                <a:solidFill>
                  <a:srgbClr val="000000"/>
                </a:solidFill>
                <a:ea typeface="Lucida Sans Unicode"/>
              </a:rPr>
              <a:t>на поставку </a:t>
            </a:r>
            <a:r>
              <a:rPr lang="ru-RU" sz="1800" dirty="0" err="1">
                <a:solidFill>
                  <a:srgbClr val="000000"/>
                </a:solidFill>
                <a:ea typeface="Lucida Sans Unicode"/>
              </a:rPr>
              <a:t>линезолида</a:t>
            </a:r>
            <a:r>
              <a:rPr lang="ru-RU" sz="1800" dirty="0">
                <a:solidFill>
                  <a:srgbClr val="000000"/>
                </a:solidFill>
                <a:ea typeface="Lucida Sans Unicode"/>
              </a:rPr>
              <a:t> для нужд </a:t>
            </a:r>
            <a:r>
              <a:rPr lang="ru-RU" sz="1800" dirty="0" smtClean="0">
                <a:solidFill>
                  <a:srgbClr val="000000"/>
                </a:solidFill>
                <a:ea typeface="Lucida Sans Unicode"/>
              </a:rPr>
              <a:t>ГБУЗ </a:t>
            </a:r>
            <a:r>
              <a:rPr lang="ru-RU" sz="1800" b="1" dirty="0" smtClean="0">
                <a:solidFill>
                  <a:srgbClr val="FF0000"/>
                </a:solidFill>
                <a:ea typeface="Lucida Sans Unicode"/>
              </a:rPr>
              <a:t>НМЦК - </a:t>
            </a:r>
            <a:r>
              <a:rPr lang="ru-RU" sz="1800" b="1" dirty="0" smtClean="0">
                <a:solidFill>
                  <a:srgbClr val="FF0000"/>
                </a:solidFill>
                <a:ea typeface="Lucida Sans Unicode"/>
                <a:cs typeface="Tahoma"/>
              </a:rPr>
              <a:t>497 </a:t>
            </a:r>
            <a:r>
              <a:rPr lang="ru-RU" sz="1800" b="1" dirty="0">
                <a:solidFill>
                  <a:srgbClr val="FF0000"/>
                </a:solidFill>
                <a:ea typeface="Lucida Sans Unicode"/>
                <a:cs typeface="Tahoma"/>
              </a:rPr>
              <a:t>376,00 </a:t>
            </a:r>
            <a:r>
              <a:rPr lang="ru-RU" sz="1800" b="1" dirty="0">
                <a:solidFill>
                  <a:srgbClr val="FF0000"/>
                </a:solidFill>
                <a:ea typeface="Times New Roman"/>
              </a:rPr>
              <a:t>рублей</a:t>
            </a:r>
            <a:endParaRPr lang="ru-RU" sz="1800" b="1" dirty="0" smtClean="0">
              <a:solidFill>
                <a:srgbClr val="FF0000"/>
              </a:solidFill>
              <a:ea typeface="Lucida Sans Unicode"/>
            </a:endParaRPr>
          </a:p>
          <a:p>
            <a:pPr indent="450215" algn="just">
              <a:spcAft>
                <a:spcPts val="0"/>
              </a:spcAft>
            </a:pPr>
            <a:r>
              <a:rPr lang="ru-RU" sz="1700" kern="50" dirty="0" smtClean="0">
                <a:solidFill>
                  <a:srgbClr val="000000"/>
                </a:solidFill>
                <a:ea typeface="Lucida Sans Unicode"/>
                <a:cs typeface="Tahoma"/>
              </a:rPr>
              <a:t>Установлен </a:t>
            </a:r>
            <a:r>
              <a:rPr lang="ru-RU" sz="1700" kern="50" dirty="0">
                <a:solidFill>
                  <a:srgbClr val="000000"/>
                </a:solidFill>
                <a:ea typeface="Lucida Sans Unicode"/>
                <a:cs typeface="Tahoma"/>
              </a:rPr>
              <a:t>факт ненадлежащего применения заказчиками при осуществлении закупок лекарственных средств Постановления </a:t>
            </a:r>
            <a:r>
              <a:rPr lang="ru-RU" sz="1700" dirty="0">
                <a:solidFill>
                  <a:srgbClr val="000000"/>
                </a:solidFill>
                <a:ea typeface="Times New Roman"/>
                <a:cs typeface="Times New Roman"/>
              </a:rPr>
              <a:t>Правительства РФ от 30.11.2015 N1289 «Об ограничениях и условиях допуска происходящих из иностранных государств лекарственных препаратов, включенных в перечень жизненно необходимых и важнейших лекарственных препаратов, для целей осуществления закупок для обеспечения государственных и муниципальных нужд</a:t>
            </a:r>
            <a:r>
              <a:rPr lang="ru-RU" sz="1700" dirty="0" smtClean="0">
                <a:solidFill>
                  <a:srgbClr val="000000"/>
                </a:solidFill>
                <a:ea typeface="Times New Roman"/>
                <a:cs typeface="Times New Roman"/>
              </a:rPr>
              <a:t>». </a:t>
            </a:r>
          </a:p>
          <a:p>
            <a:pPr indent="450215" algn="just">
              <a:spcAft>
                <a:spcPts val="0"/>
              </a:spcAft>
            </a:pPr>
            <a:r>
              <a:rPr lang="ru-RU" sz="1700" kern="50" dirty="0" smtClean="0">
                <a:solidFill>
                  <a:schemeClr val="tx1"/>
                </a:solidFill>
                <a:ea typeface="Lucida Sans Unicode"/>
                <a:cs typeface="Times New Roman"/>
              </a:rPr>
              <a:t>На </a:t>
            </a:r>
            <a:r>
              <a:rPr lang="ru-RU" sz="1700" kern="50" dirty="0">
                <a:solidFill>
                  <a:schemeClr val="tx1"/>
                </a:solidFill>
                <a:ea typeface="Times New Roman"/>
                <a:cs typeface="Times New Roman"/>
              </a:rPr>
              <a:t>участие в определении поставщика было подано не менее двух заявок, содержащих предложения о поставке лекарственных препаратов различных производителей, страной происхождения которых является государство - член Евразийского экономического союза, что подтверждалось соответствующими сертификатами о происхождении товара. </a:t>
            </a:r>
            <a:r>
              <a:rPr lang="ru-RU" sz="1700" b="1" kern="50" dirty="0">
                <a:solidFill>
                  <a:srgbClr val="FF0000"/>
                </a:solidFill>
                <a:ea typeface="Times New Roman"/>
                <a:cs typeface="Times New Roman"/>
              </a:rPr>
              <a:t>В данном случае, Постановление Правительства РФ от 30.11.2015 № 1289 подлежало применению</a:t>
            </a:r>
            <a:r>
              <a:rPr lang="ru-RU" sz="1700" kern="50" dirty="0">
                <a:solidFill>
                  <a:schemeClr val="tx1"/>
                </a:solidFill>
                <a:ea typeface="Times New Roman"/>
                <a:cs typeface="Times New Roman"/>
              </a:rPr>
              <a:t>. </a:t>
            </a:r>
            <a:r>
              <a:rPr lang="ru-RU" sz="1700" kern="50" dirty="0" smtClean="0">
                <a:solidFill>
                  <a:srgbClr val="106BBE"/>
                </a:solidFill>
                <a:ea typeface="Times New Roman"/>
                <a:cs typeface="Times New Roman"/>
              </a:rPr>
              <a:t>Соответственно</a:t>
            </a:r>
            <a:r>
              <a:rPr lang="ru-RU" sz="1700" kern="50" dirty="0">
                <a:solidFill>
                  <a:srgbClr val="106BBE"/>
                </a:solidFill>
                <a:ea typeface="Times New Roman"/>
                <a:cs typeface="Times New Roman"/>
              </a:rPr>
              <a:t>, </a:t>
            </a:r>
            <a:r>
              <a:rPr lang="ru-RU" sz="1700" b="1" kern="50" dirty="0">
                <a:solidFill>
                  <a:srgbClr val="FF0000"/>
                </a:solidFill>
                <a:ea typeface="Times New Roman"/>
                <a:cs typeface="Times New Roman"/>
              </a:rPr>
              <a:t>заявка</a:t>
            </a:r>
            <a:r>
              <a:rPr lang="ru-RU" sz="1700" kern="50" dirty="0">
                <a:solidFill>
                  <a:srgbClr val="106BBE"/>
                </a:solidFill>
                <a:ea typeface="Times New Roman"/>
                <a:cs typeface="Times New Roman"/>
              </a:rPr>
              <a:t> участника закупки (ООО «ТД «</a:t>
            </a:r>
            <a:r>
              <a:rPr lang="ru-RU" sz="1700" kern="50" dirty="0" err="1">
                <a:solidFill>
                  <a:srgbClr val="106BBE"/>
                </a:solidFill>
                <a:ea typeface="Times New Roman"/>
                <a:cs typeface="Times New Roman"/>
              </a:rPr>
              <a:t>Виал</a:t>
            </a:r>
            <a:r>
              <a:rPr lang="ru-RU" sz="1700" kern="50" dirty="0">
                <a:solidFill>
                  <a:srgbClr val="106BBE"/>
                </a:solidFill>
                <a:ea typeface="Times New Roman"/>
                <a:cs typeface="Times New Roman"/>
              </a:rPr>
              <a:t>»), содержащая </a:t>
            </a:r>
            <a:r>
              <a:rPr lang="ru-RU" sz="1700" b="1" kern="50" dirty="0">
                <a:solidFill>
                  <a:srgbClr val="FF0000"/>
                </a:solidFill>
                <a:ea typeface="Times New Roman"/>
                <a:cs typeface="Times New Roman"/>
              </a:rPr>
              <a:t>предложение о поставке препарата иностранного происхождения, должна быть отклонена</a:t>
            </a:r>
            <a:r>
              <a:rPr lang="ru-RU" sz="1700" kern="50" dirty="0">
                <a:solidFill>
                  <a:srgbClr val="106BBE"/>
                </a:solidFill>
                <a:ea typeface="Times New Roman"/>
                <a:cs typeface="Times New Roman"/>
              </a:rPr>
              <a:t>. </a:t>
            </a:r>
            <a:r>
              <a:rPr lang="ru-RU" sz="1700" kern="50" dirty="0" smtClean="0">
                <a:solidFill>
                  <a:srgbClr val="106BBE"/>
                </a:solidFill>
                <a:ea typeface="Times New Roman"/>
                <a:cs typeface="Times New Roman"/>
              </a:rPr>
              <a:t> Однако </a:t>
            </a:r>
            <a:r>
              <a:rPr lang="ru-RU" sz="1700" kern="50" dirty="0">
                <a:solidFill>
                  <a:srgbClr val="106BBE"/>
                </a:solidFill>
                <a:ea typeface="Times New Roman"/>
                <a:cs typeface="Times New Roman"/>
              </a:rPr>
              <a:t>в нарушение частей 1, 2, 6 статьи 69 Закона о контрактной системе, Постановления Правительства РФ от 30.11.2015 N 1289 аукционной комиссией принято решение о соответствии заявки участника требованиям аукционной документации.</a:t>
            </a:r>
            <a:r>
              <a:rPr lang="ru-RU" sz="1700" b="1" kern="5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endParaRPr lang="ru-RU" sz="1700" kern="50" dirty="0">
              <a:solidFill>
                <a:srgbClr val="000000"/>
              </a:solidFill>
              <a:ea typeface="Lucida Sans Unicode"/>
              <a:cs typeface="Tahoma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4A23-4E27-4367-91AF-5F55ABC6BAD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30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0059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</a:rPr>
              <a:t>№ </a:t>
            </a:r>
            <a:r>
              <a:rPr lang="ru-RU" sz="3600" b="1" dirty="0" smtClean="0">
                <a:solidFill>
                  <a:srgbClr val="FF0000"/>
                </a:solidFill>
              </a:rPr>
              <a:t>460-ж/2019 Сертификат СТ-1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48310" algn="just">
              <a:spcAft>
                <a:spcPts val="0"/>
              </a:spcAft>
            </a:pPr>
            <a:r>
              <a:rPr lang="ru-RU" sz="2000" dirty="0">
                <a:ea typeface="Andale Sans UI"/>
              </a:rPr>
              <a:t>аукционная комиссия, рассматривая заявки, посчитала, что представленные участниками закупки во вторых частях заявок сертификаты СТ-1 не соответствуют Приказу ТПП РФ от 22.12.2016 № 155, следовательно, условия для применения </a:t>
            </a:r>
            <a:r>
              <a:rPr lang="ru-RU" sz="2000" kern="50" dirty="0">
                <a:ea typeface="Andale Sans UI"/>
              </a:rPr>
              <a:t>Постановления Правительства РФ от 26.09.2016 № 968</a:t>
            </a:r>
            <a:r>
              <a:rPr lang="ru-RU" sz="2000" dirty="0">
                <a:ea typeface="Andale Sans UI"/>
              </a:rPr>
              <a:t> отсутствовали, заявки всех участников были признаны соответствующими требованиям, установленным документацией об аукционе</a:t>
            </a:r>
            <a:r>
              <a:rPr lang="ru-RU" sz="2000" dirty="0" smtClean="0">
                <a:ea typeface="Andale Sans UI"/>
              </a:rPr>
              <a:t>.</a:t>
            </a:r>
          </a:p>
          <a:p>
            <a:pPr indent="448310" algn="just">
              <a:spcAft>
                <a:spcPts val="0"/>
              </a:spcAft>
            </a:pPr>
            <a:r>
              <a:rPr lang="ru-RU" sz="2000" kern="50" dirty="0" smtClean="0">
                <a:ea typeface="Andale Sans UI"/>
              </a:rPr>
              <a:t>Вместе с тем, заявок с предложением товара иностранного производства подлежали отклонению, т.к. было несколько заявок с предложением российского товара, различных производителей подтвержденных </a:t>
            </a:r>
            <a:r>
              <a:rPr lang="ru-RU" sz="2000" dirty="0" smtClean="0">
                <a:ea typeface="Andale Sans UI"/>
              </a:rPr>
              <a:t>сертификатами СТ-1.</a:t>
            </a:r>
            <a:r>
              <a:rPr lang="ru-RU" sz="2000" kern="50" dirty="0" smtClean="0">
                <a:ea typeface="Andale Sans UI"/>
              </a:rPr>
              <a:t>  </a:t>
            </a:r>
            <a:endParaRPr lang="ru-RU" sz="2000" kern="50" dirty="0">
              <a:ea typeface="Andale Sans UI"/>
            </a:endParaRPr>
          </a:p>
          <a:p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4A23-4E27-4367-91AF-5F55ABC6BAD7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150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Отклонение заявки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289451"/>
          </a:xfrm>
        </p:spPr>
        <p:txBody>
          <a:bodyPr/>
          <a:lstStyle/>
          <a:p>
            <a:pPr lvl="0" indent="450215" algn="just">
              <a:spcAft>
                <a:spcPts val="0"/>
              </a:spcAft>
            </a:pPr>
            <a:r>
              <a:rPr lang="ru-RU" sz="1800" b="1" kern="50" dirty="0" smtClean="0">
                <a:solidFill>
                  <a:srgbClr val="000000"/>
                </a:solidFill>
                <a:ea typeface="Times New Roman"/>
                <a:cs typeface="Times New Roman"/>
              </a:rPr>
              <a:t>№ </a:t>
            </a:r>
            <a:r>
              <a:rPr lang="ru-RU" sz="1800" b="1" kern="50" dirty="0">
                <a:solidFill>
                  <a:srgbClr val="000000"/>
                </a:solidFill>
                <a:ea typeface="Times New Roman"/>
                <a:cs typeface="Times New Roman"/>
              </a:rPr>
              <a:t>127-СО-ВП/2018 </a:t>
            </a:r>
            <a:r>
              <a:rPr lang="ru-RU" sz="1800" b="1" kern="50" dirty="0" smtClean="0">
                <a:solidFill>
                  <a:srgbClr val="FF0000"/>
                </a:solidFill>
                <a:ea typeface="Lucida Sans Unicode"/>
                <a:cs typeface="Tahoma"/>
              </a:rPr>
              <a:t>НМЦК - </a:t>
            </a:r>
            <a:r>
              <a:rPr lang="ru-RU" sz="1800" b="1" dirty="0" smtClean="0">
                <a:solidFill>
                  <a:srgbClr val="FF0000"/>
                </a:solidFill>
                <a:ea typeface="Times New Roman"/>
              </a:rPr>
              <a:t>499 </a:t>
            </a:r>
            <a:r>
              <a:rPr lang="ru-RU" sz="1800" b="1" dirty="0">
                <a:solidFill>
                  <a:srgbClr val="FF0000"/>
                </a:solidFill>
                <a:ea typeface="Times New Roman"/>
              </a:rPr>
              <a:t>000,00 </a:t>
            </a:r>
            <a:r>
              <a:rPr lang="ru-RU" sz="1800" b="1" dirty="0" smtClean="0">
                <a:solidFill>
                  <a:srgbClr val="FF0000"/>
                </a:solidFill>
                <a:ea typeface="Times New Roman"/>
              </a:rPr>
              <a:t>рублей</a:t>
            </a:r>
          </a:p>
          <a:p>
            <a:pPr lvl="0" indent="450215" algn="just">
              <a:spcAft>
                <a:spcPts val="0"/>
              </a:spcAft>
            </a:pPr>
            <a:r>
              <a:rPr lang="ru-RU" sz="1600" kern="50" dirty="0" smtClean="0">
                <a:solidFill>
                  <a:schemeClr val="tx1"/>
                </a:solidFill>
                <a:ea typeface="Times New Roman"/>
                <a:cs typeface="Times New Roman"/>
              </a:rPr>
              <a:t>Так</a:t>
            </a:r>
            <a:r>
              <a:rPr lang="ru-RU" sz="1600" kern="50" dirty="0">
                <a:solidFill>
                  <a:schemeClr val="tx1"/>
                </a:solidFill>
                <a:ea typeface="Times New Roman"/>
                <a:cs typeface="Times New Roman"/>
              </a:rPr>
              <a:t>, заказчиком </a:t>
            </a:r>
            <a:r>
              <a:rPr lang="ru-RU" sz="1600" kern="50" dirty="0" smtClean="0">
                <a:solidFill>
                  <a:srgbClr val="000000"/>
                </a:solidFill>
                <a:ea typeface="Lucida Sans Unicode"/>
                <a:cs typeface="Tahoma"/>
              </a:rPr>
              <a:t>осуществлялась</a:t>
            </a:r>
            <a:r>
              <a:rPr lang="ru-RU" sz="1600" kern="50" dirty="0" smtClean="0">
                <a:solidFill>
                  <a:srgbClr val="000000"/>
                </a:solidFill>
                <a:ea typeface="Times New Roman"/>
                <a:cs typeface="Tahoma"/>
              </a:rPr>
              <a:t> </a:t>
            </a:r>
            <a:r>
              <a:rPr lang="ru-RU" sz="1600" kern="50" dirty="0">
                <a:solidFill>
                  <a:srgbClr val="000000"/>
                </a:solidFill>
                <a:ea typeface="Times New Roman"/>
                <a:cs typeface="Tahoma"/>
              </a:rPr>
              <a:t>закупка лекарственного препарата с МНН «</a:t>
            </a:r>
            <a:r>
              <a:rPr lang="ru-RU" sz="1600" kern="50" dirty="0" err="1">
                <a:solidFill>
                  <a:srgbClr val="000000"/>
                </a:solidFill>
                <a:ea typeface="Lucida Sans Unicode"/>
                <a:cs typeface="Tahoma"/>
              </a:rPr>
              <a:t>Клозапин</a:t>
            </a:r>
            <a:r>
              <a:rPr lang="ru-RU" sz="1600" kern="50" dirty="0">
                <a:solidFill>
                  <a:srgbClr val="000000"/>
                </a:solidFill>
                <a:ea typeface="Times New Roman"/>
                <a:cs typeface="Tahoma"/>
              </a:rPr>
              <a:t>»</a:t>
            </a:r>
            <a:r>
              <a:rPr lang="ru-RU" sz="1600" kern="50" dirty="0">
                <a:solidFill>
                  <a:srgbClr val="000000"/>
                </a:solidFill>
                <a:ea typeface="Lucida Sans Unicode"/>
                <a:cs typeface="Tahoma"/>
              </a:rPr>
              <a:t>, </a:t>
            </a:r>
            <a:r>
              <a:rPr lang="ru-RU" sz="1600" kern="50" dirty="0" smtClean="0">
                <a:solidFill>
                  <a:srgbClr val="000000"/>
                </a:solidFill>
                <a:ea typeface="Lucida Sans Unicode"/>
                <a:cs typeface="Tahoma"/>
              </a:rPr>
              <a:t>информация </a:t>
            </a:r>
            <a:r>
              <a:rPr lang="ru-RU" sz="1600" kern="50" dirty="0">
                <a:solidFill>
                  <a:srgbClr val="000000"/>
                </a:solidFill>
                <a:ea typeface="Lucida Sans Unicode"/>
                <a:cs typeface="Tahoma"/>
              </a:rPr>
              <a:t>о котором </a:t>
            </a:r>
            <a:r>
              <a:rPr lang="ru-RU" sz="1600" b="1" u="sng" kern="50" dirty="0">
                <a:solidFill>
                  <a:srgbClr val="FF0000"/>
                </a:solidFill>
                <a:ea typeface="Lucida Sans Unicode"/>
                <a:cs typeface="Tahoma"/>
              </a:rPr>
              <a:t>отсутствует</a:t>
            </a:r>
            <a:r>
              <a:rPr lang="ru-RU" sz="1600" kern="50" dirty="0">
                <a:solidFill>
                  <a:srgbClr val="000000"/>
                </a:solidFill>
                <a:ea typeface="Lucida Sans Unicode"/>
                <a:cs typeface="Tahoma"/>
              </a:rPr>
              <a:t> в </a:t>
            </a:r>
            <a:r>
              <a:rPr lang="ru-RU" sz="1600" kern="50" dirty="0">
                <a:solidFill>
                  <a:srgbClr val="000000"/>
                </a:solidFill>
                <a:ea typeface="Times New Roman"/>
                <a:cs typeface="Tahoma"/>
              </a:rPr>
              <a:t>утвержден</a:t>
            </a:r>
            <a:r>
              <a:rPr lang="ru-RU" sz="1600" kern="50" dirty="0">
                <a:solidFill>
                  <a:srgbClr val="000000"/>
                </a:solidFill>
                <a:ea typeface="Lucida Sans Unicode"/>
                <a:cs typeface="Tahoma"/>
              </a:rPr>
              <a:t>ном </a:t>
            </a:r>
            <a:r>
              <a:rPr lang="ru-RU" sz="1600" kern="50" dirty="0">
                <a:solidFill>
                  <a:srgbClr val="000000"/>
                </a:solidFill>
                <a:ea typeface="Times New Roman"/>
                <a:cs typeface="Times New Roman"/>
              </a:rPr>
              <a:t>Распоряжением Правительства РФ от 23.10.2017 N 2323-р </a:t>
            </a:r>
            <a:r>
              <a:rPr lang="ru-RU" sz="1600" b="1" kern="50" dirty="0">
                <a:solidFill>
                  <a:srgbClr val="FF0000"/>
                </a:solidFill>
                <a:ea typeface="Lucida Sans Unicode"/>
                <a:cs typeface="Tahoma"/>
              </a:rPr>
              <a:t>перечне</a:t>
            </a:r>
            <a:r>
              <a:rPr lang="ru-RU" sz="1600" kern="50" dirty="0">
                <a:solidFill>
                  <a:srgbClr val="000000"/>
                </a:solidFill>
                <a:ea typeface="Times New Roman"/>
                <a:cs typeface="Times New Roman"/>
              </a:rPr>
              <a:t> жизненно необходимых и важнейших лекарственных препаратов на 2018 год</a:t>
            </a:r>
            <a:r>
              <a:rPr lang="ru-RU" sz="1600" kern="50" dirty="0">
                <a:solidFill>
                  <a:srgbClr val="000000"/>
                </a:solidFill>
                <a:ea typeface="Lucida Sans Unicode"/>
                <a:cs typeface="Tahoma"/>
              </a:rPr>
              <a:t>. Указанное обстоятельство </a:t>
            </a:r>
            <a:r>
              <a:rPr lang="ru-RU" sz="1600" b="1" u="sng" kern="50" dirty="0">
                <a:solidFill>
                  <a:srgbClr val="FF0000"/>
                </a:solidFill>
                <a:ea typeface="Times New Roman"/>
                <a:cs typeface="Times New Roman"/>
              </a:rPr>
              <a:t>исключает</a:t>
            </a:r>
            <a:r>
              <a:rPr lang="ru-RU" sz="1600" b="1" kern="50" dirty="0">
                <a:solidFill>
                  <a:srgbClr val="FF0000"/>
                </a:solidFill>
                <a:ea typeface="Times New Roman"/>
                <a:cs typeface="Times New Roman"/>
              </a:rPr>
              <a:t> </a:t>
            </a:r>
            <a:r>
              <a:rPr lang="ru-RU" sz="1600" kern="50" dirty="0">
                <a:solidFill>
                  <a:srgbClr val="000000"/>
                </a:solidFill>
                <a:ea typeface="Times New Roman"/>
                <a:cs typeface="Times New Roman"/>
              </a:rPr>
              <a:t>установление </a:t>
            </a:r>
            <a:r>
              <a:rPr lang="ru-RU" sz="1600" kern="50" dirty="0" smtClean="0">
                <a:solidFill>
                  <a:srgbClr val="000000"/>
                </a:solidFill>
                <a:ea typeface="Times New Roman"/>
                <a:cs typeface="Times New Roman"/>
              </a:rPr>
              <a:t>ограничений</a:t>
            </a:r>
            <a:r>
              <a:rPr lang="ru-RU" sz="1600" kern="50" dirty="0">
                <a:solidFill>
                  <a:srgbClr val="000000"/>
                </a:solidFill>
                <a:ea typeface="Times New Roman"/>
                <a:cs typeface="Times New Roman"/>
              </a:rPr>
              <a:t>, предусмотренных </a:t>
            </a:r>
            <a:r>
              <a:rPr lang="ru-RU" sz="1600" kern="50" dirty="0" smtClean="0">
                <a:solidFill>
                  <a:srgbClr val="000000"/>
                </a:solidFill>
                <a:ea typeface="Lucida Sans Unicode"/>
                <a:cs typeface="Times New Roman"/>
              </a:rPr>
              <a:t>ПП РФ </a:t>
            </a:r>
            <a:r>
              <a:rPr lang="ru-RU" sz="1600" kern="50" dirty="0">
                <a:solidFill>
                  <a:srgbClr val="000000"/>
                </a:solidFill>
                <a:ea typeface="Lucida Sans Unicode"/>
                <a:cs typeface="Times New Roman"/>
              </a:rPr>
              <a:t>от 30.11.2015 N 1289, а также требования о предоставлении участниками в составе второй части заявки документов, подтверждающих соответствие предлагаемого товара данным ограничениям.</a:t>
            </a:r>
            <a:endParaRPr lang="ru-RU" sz="1600" kern="50" dirty="0">
              <a:solidFill>
                <a:srgbClr val="000000"/>
              </a:solidFill>
              <a:ea typeface="Lucida Sans Unicode"/>
              <a:cs typeface="Tahoma"/>
            </a:endParaRPr>
          </a:p>
          <a:p>
            <a:pPr lvl="0" indent="450215" algn="just">
              <a:spcAft>
                <a:spcPts val="0"/>
              </a:spcAft>
            </a:pPr>
            <a:r>
              <a:rPr lang="ru-RU" sz="1600" kern="50" dirty="0" smtClean="0">
                <a:solidFill>
                  <a:srgbClr val="000000"/>
                </a:solidFill>
                <a:ea typeface="Lucida Sans Unicode"/>
                <a:cs typeface="Times New Roman"/>
              </a:rPr>
              <a:t>В нарушение </a:t>
            </a:r>
            <a:r>
              <a:rPr lang="ru-RU" sz="1600" kern="50" dirty="0" smtClean="0">
                <a:solidFill>
                  <a:srgbClr val="000000"/>
                </a:solidFill>
                <a:ea typeface="Lucida Sans Unicode"/>
                <a:cs typeface="Tahoma"/>
              </a:rPr>
              <a:t>п.10 ст.42</a:t>
            </a:r>
            <a:r>
              <a:rPr lang="ru-RU" sz="1600" kern="50" dirty="0">
                <a:solidFill>
                  <a:srgbClr val="000000"/>
                </a:solidFill>
                <a:ea typeface="Lucida Sans Unicode"/>
                <a:cs typeface="Tahoma"/>
              </a:rPr>
              <a:t>, </a:t>
            </a:r>
            <a:r>
              <a:rPr lang="ru-RU" sz="1600" kern="50" dirty="0" smtClean="0">
                <a:solidFill>
                  <a:srgbClr val="000000"/>
                </a:solidFill>
                <a:ea typeface="Lucida Sans Unicode"/>
                <a:cs typeface="Tahoma"/>
              </a:rPr>
              <a:t>п.2 ч.1 ст. </a:t>
            </a:r>
            <a:r>
              <a:rPr lang="ru-RU" sz="1600" kern="50" dirty="0">
                <a:solidFill>
                  <a:srgbClr val="000000"/>
                </a:solidFill>
                <a:ea typeface="Lucida Sans Unicode"/>
                <a:cs typeface="Tahoma"/>
              </a:rPr>
              <a:t>64, </a:t>
            </a:r>
            <a:r>
              <a:rPr lang="ru-RU" sz="1600" kern="50" dirty="0" smtClean="0">
                <a:solidFill>
                  <a:srgbClr val="000000"/>
                </a:solidFill>
                <a:ea typeface="Times New Roman"/>
                <a:cs typeface="Tahoma"/>
              </a:rPr>
              <a:t>п.6  ч.5 ст.66</a:t>
            </a:r>
            <a:r>
              <a:rPr lang="ru-RU" sz="1600" kern="50" dirty="0" smtClean="0">
                <a:solidFill>
                  <a:srgbClr val="000000"/>
                </a:solidFill>
                <a:ea typeface="Lucida Sans Unicode"/>
                <a:cs typeface="Tahoma"/>
              </a:rPr>
              <a:t> </a:t>
            </a:r>
            <a:r>
              <a:rPr lang="ru-RU" sz="1600" kern="50" dirty="0" err="1" smtClean="0">
                <a:solidFill>
                  <a:srgbClr val="000000"/>
                </a:solidFill>
                <a:ea typeface="Lucida Sans Unicode"/>
                <a:cs typeface="Tahoma"/>
              </a:rPr>
              <a:t>ЗоКС</a:t>
            </a:r>
            <a:r>
              <a:rPr lang="ru-RU" sz="1600" kern="50" dirty="0" smtClean="0">
                <a:solidFill>
                  <a:srgbClr val="000000"/>
                </a:solidFill>
                <a:ea typeface="Lucida Sans Unicode"/>
                <a:cs typeface="Tahoma"/>
              </a:rPr>
              <a:t> </a:t>
            </a:r>
            <a:r>
              <a:rPr lang="ru-RU" sz="1600" kern="50" dirty="0">
                <a:solidFill>
                  <a:srgbClr val="000000"/>
                </a:solidFill>
                <a:ea typeface="Lucida Sans Unicode"/>
                <a:cs typeface="Tahoma"/>
              </a:rPr>
              <a:t>заказчиком в рамках настоящего аукциона, в извещении об осуществлении закупки, документации о закупке </a:t>
            </a:r>
            <a:r>
              <a:rPr lang="ru-RU" sz="1600" b="1" kern="50" dirty="0">
                <a:solidFill>
                  <a:srgbClr val="000000"/>
                </a:solidFill>
                <a:ea typeface="Lucida Sans Unicode"/>
                <a:cs typeface="Tahoma"/>
              </a:rPr>
              <a:t>установлены </a:t>
            </a:r>
            <a:r>
              <a:rPr lang="ru-RU" sz="1600" b="1" kern="50" dirty="0">
                <a:solidFill>
                  <a:srgbClr val="000000"/>
                </a:solidFill>
                <a:ea typeface="Times New Roman"/>
                <a:cs typeface="Times New Roman"/>
              </a:rPr>
              <a:t>предусмотренные </a:t>
            </a:r>
            <a:r>
              <a:rPr lang="ru-RU" sz="1600" b="1" kern="50" dirty="0" smtClean="0">
                <a:solidFill>
                  <a:srgbClr val="000000"/>
                </a:solidFill>
                <a:ea typeface="Times New Roman"/>
                <a:cs typeface="Times New Roman"/>
              </a:rPr>
              <a:t>ПП РФ </a:t>
            </a:r>
            <a:r>
              <a:rPr lang="ru-RU" sz="1600" b="1" kern="50" dirty="0">
                <a:solidFill>
                  <a:srgbClr val="000000"/>
                </a:solidFill>
                <a:ea typeface="Times New Roman"/>
                <a:cs typeface="Times New Roman"/>
              </a:rPr>
              <a:t>от 30.11.2015 </a:t>
            </a:r>
            <a:r>
              <a:rPr lang="ru-RU" sz="1600" b="1" kern="50" dirty="0" smtClean="0">
                <a:solidFill>
                  <a:srgbClr val="000000"/>
                </a:solidFill>
                <a:ea typeface="Times New Roman"/>
                <a:cs typeface="Times New Roman"/>
              </a:rPr>
              <a:t>N1289</a:t>
            </a:r>
            <a:r>
              <a:rPr lang="ru-RU" sz="1600" kern="50" dirty="0" smtClean="0">
                <a:solidFill>
                  <a:srgbClr val="000000"/>
                </a:solidFill>
                <a:ea typeface="Times New Roman"/>
                <a:cs typeface="Times New Roman"/>
              </a:rPr>
              <a:t>. </a:t>
            </a:r>
            <a:r>
              <a:rPr lang="ru-RU" sz="1600" kern="50" dirty="0">
                <a:solidFill>
                  <a:srgbClr val="000000"/>
                </a:solidFill>
                <a:ea typeface="Times New Roman"/>
                <a:cs typeface="Times New Roman"/>
              </a:rPr>
              <a:t>Данное обстоятельство привело к невозможности участия в закупке хозяйствующего субъекта, заявка которого содержала предложение о товаре, соответствующем потребности заказчика.</a:t>
            </a:r>
            <a:endParaRPr lang="ru-RU" sz="1600" kern="50" dirty="0">
              <a:solidFill>
                <a:srgbClr val="000000"/>
              </a:solidFill>
              <a:ea typeface="Lucida Sans Unicode"/>
              <a:cs typeface="Tahoma"/>
            </a:endParaRPr>
          </a:p>
          <a:p>
            <a:pPr lvl="0" indent="450215" algn="just">
              <a:spcAft>
                <a:spcPts val="0"/>
              </a:spcAft>
            </a:pPr>
            <a:r>
              <a:rPr lang="ru-RU" sz="1600" kern="50" dirty="0">
                <a:solidFill>
                  <a:srgbClr val="000000"/>
                </a:solidFill>
                <a:ea typeface="Times New Roman"/>
                <a:cs typeface="Times New Roman"/>
              </a:rPr>
              <a:t>Кроме того, </a:t>
            </a:r>
            <a:r>
              <a:rPr lang="ru-RU" sz="1600" kern="50" dirty="0">
                <a:solidFill>
                  <a:srgbClr val="106BBE"/>
                </a:solidFill>
                <a:ea typeface="Times New Roman"/>
                <a:cs typeface="Times New Roman"/>
              </a:rPr>
              <a:t>на участие в определении поставщика </a:t>
            </a:r>
            <a:r>
              <a:rPr lang="ru-RU" sz="1600" b="1" u="sng" kern="50" dirty="0">
                <a:solidFill>
                  <a:srgbClr val="FF0000"/>
                </a:solidFill>
                <a:ea typeface="Times New Roman"/>
                <a:cs typeface="Times New Roman"/>
              </a:rPr>
              <a:t>не поданы</a:t>
            </a:r>
            <a:r>
              <a:rPr lang="ru-RU" sz="1600" b="1" kern="50" dirty="0">
                <a:solidFill>
                  <a:srgbClr val="FF0000"/>
                </a:solidFill>
                <a:ea typeface="Times New Roman"/>
                <a:cs typeface="Times New Roman"/>
              </a:rPr>
              <a:t> заявки</a:t>
            </a:r>
            <a:r>
              <a:rPr lang="ru-RU" sz="1600" kern="50" dirty="0">
                <a:solidFill>
                  <a:srgbClr val="106BBE"/>
                </a:solidFill>
                <a:ea typeface="Times New Roman"/>
                <a:cs typeface="Times New Roman"/>
              </a:rPr>
              <a:t>, содержащие предложения о поставке лекарственных препаратов </a:t>
            </a:r>
            <a:r>
              <a:rPr lang="ru-RU" sz="1600" b="1" kern="50" dirty="0">
                <a:solidFill>
                  <a:srgbClr val="FF0000"/>
                </a:solidFill>
                <a:ea typeface="Times New Roman"/>
                <a:cs typeface="Times New Roman"/>
              </a:rPr>
              <a:t>различных производителей</a:t>
            </a:r>
            <a:r>
              <a:rPr lang="ru-RU" sz="1600" kern="50" dirty="0">
                <a:solidFill>
                  <a:srgbClr val="106BBE"/>
                </a:solidFill>
                <a:ea typeface="Times New Roman"/>
                <a:cs typeface="Times New Roman"/>
              </a:rPr>
              <a:t>, страной происхождения которых является государство - член Евразийского экономического союза. </a:t>
            </a:r>
            <a:r>
              <a:rPr lang="ru-RU" sz="1600" b="1" kern="50" dirty="0">
                <a:solidFill>
                  <a:srgbClr val="FF0000"/>
                </a:solidFill>
                <a:ea typeface="Lucida Sans Unicode"/>
                <a:cs typeface="Times New Roman"/>
              </a:rPr>
              <a:t>В данном случае, отсутствуют основания для применения ограничений, предусмотренных </a:t>
            </a:r>
            <a:r>
              <a:rPr lang="ru-RU" sz="1600" b="1" kern="50" dirty="0" smtClean="0">
                <a:solidFill>
                  <a:srgbClr val="FF0000"/>
                </a:solidFill>
                <a:ea typeface="Times New Roman"/>
                <a:cs typeface="Times New Roman"/>
              </a:rPr>
              <a:t>ПП РФ </a:t>
            </a:r>
            <a:r>
              <a:rPr lang="ru-RU" sz="1600" b="1" kern="50" dirty="0">
                <a:solidFill>
                  <a:srgbClr val="FF0000"/>
                </a:solidFill>
                <a:ea typeface="Times New Roman"/>
                <a:cs typeface="Times New Roman"/>
              </a:rPr>
              <a:t>от 30.11.2015 № 1289</a:t>
            </a:r>
            <a:r>
              <a:rPr lang="ru-RU" sz="1600" kern="50" dirty="0">
                <a:solidFill>
                  <a:srgbClr val="106BBE"/>
                </a:solidFill>
                <a:ea typeface="Times New Roman"/>
                <a:cs typeface="Times New Roman"/>
              </a:rPr>
              <a:t>. </a:t>
            </a:r>
            <a:endParaRPr lang="ru-RU" sz="1600" kern="50" dirty="0" smtClean="0">
              <a:solidFill>
                <a:srgbClr val="106BBE"/>
              </a:solidFill>
              <a:ea typeface="Times New Roman"/>
              <a:cs typeface="Times New Roman"/>
            </a:endParaRPr>
          </a:p>
          <a:p>
            <a:pPr lvl="0" indent="450215" algn="just">
              <a:spcAft>
                <a:spcPts val="0"/>
              </a:spcAft>
            </a:pPr>
            <a:r>
              <a:rPr lang="ru-RU" sz="1600" kern="50" dirty="0" smtClean="0">
                <a:solidFill>
                  <a:srgbClr val="106BBE"/>
                </a:solidFill>
                <a:ea typeface="Times New Roman"/>
                <a:cs typeface="Times New Roman"/>
              </a:rPr>
              <a:t>Комиссия </a:t>
            </a:r>
            <a:r>
              <a:rPr lang="ru-RU" sz="1600" kern="50" dirty="0">
                <a:solidFill>
                  <a:srgbClr val="106BBE"/>
                </a:solidFill>
                <a:ea typeface="Times New Roman"/>
                <a:cs typeface="Times New Roman"/>
              </a:rPr>
              <a:t>Челябинского УФАС России установила в действиях аукционной комиссии нарушения </a:t>
            </a:r>
            <a:r>
              <a:rPr lang="ru-RU" sz="1600" kern="50" dirty="0" smtClean="0">
                <a:solidFill>
                  <a:srgbClr val="106BBE"/>
                </a:solidFill>
                <a:ea typeface="Times New Roman"/>
                <a:cs typeface="Times New Roman"/>
              </a:rPr>
              <a:t>ч. </a:t>
            </a:r>
            <a:r>
              <a:rPr lang="ru-RU" sz="1600" kern="50" dirty="0">
                <a:solidFill>
                  <a:srgbClr val="106BBE"/>
                </a:solidFill>
                <a:ea typeface="Times New Roman"/>
                <a:cs typeface="Times New Roman"/>
              </a:rPr>
              <a:t>1, 2, 6 </a:t>
            </a:r>
            <a:r>
              <a:rPr lang="ru-RU" sz="1600" kern="50" dirty="0" smtClean="0">
                <a:solidFill>
                  <a:srgbClr val="106BBE"/>
                </a:solidFill>
                <a:ea typeface="Times New Roman"/>
                <a:cs typeface="Times New Roman"/>
              </a:rPr>
              <a:t>ст. </a:t>
            </a:r>
            <a:r>
              <a:rPr lang="ru-RU" sz="1600" kern="50" dirty="0">
                <a:solidFill>
                  <a:srgbClr val="106BBE"/>
                </a:solidFill>
                <a:ea typeface="Times New Roman"/>
                <a:cs typeface="Times New Roman"/>
              </a:rPr>
              <a:t>69 </a:t>
            </a:r>
            <a:r>
              <a:rPr lang="ru-RU" sz="1600" kern="50" dirty="0" err="1" smtClean="0">
                <a:solidFill>
                  <a:srgbClr val="106BBE"/>
                </a:solidFill>
                <a:ea typeface="Times New Roman"/>
                <a:cs typeface="Times New Roman"/>
              </a:rPr>
              <a:t>ЗоКС</a:t>
            </a:r>
            <a:r>
              <a:rPr lang="ru-RU" sz="1600" kern="50" dirty="0" smtClean="0">
                <a:solidFill>
                  <a:srgbClr val="106BBE"/>
                </a:solidFill>
                <a:ea typeface="Times New Roman"/>
                <a:cs typeface="Times New Roman"/>
              </a:rPr>
              <a:t>, </a:t>
            </a:r>
            <a:r>
              <a:rPr lang="ru-RU" sz="1600" kern="50" dirty="0">
                <a:solidFill>
                  <a:srgbClr val="106BBE"/>
                </a:solidFill>
                <a:ea typeface="Times New Roman"/>
                <a:cs typeface="Times New Roman"/>
              </a:rPr>
              <a:t>выразившиеся </a:t>
            </a:r>
            <a:r>
              <a:rPr lang="ru-RU" sz="1600" b="1" kern="50" dirty="0">
                <a:solidFill>
                  <a:srgbClr val="FF0000"/>
                </a:solidFill>
                <a:ea typeface="Times New Roman"/>
                <a:cs typeface="Times New Roman"/>
              </a:rPr>
              <a:t>в отклонении заявки участника закупки, содержащей предложение о поставке товара </a:t>
            </a:r>
            <a:r>
              <a:rPr lang="ru-RU" sz="1600" b="1" kern="50" dirty="0" smtClean="0">
                <a:solidFill>
                  <a:srgbClr val="FF0000"/>
                </a:solidFill>
                <a:ea typeface="Times New Roman"/>
                <a:cs typeface="Times New Roman"/>
              </a:rPr>
              <a:t>иностранного происхождения</a:t>
            </a:r>
            <a:r>
              <a:rPr lang="ru-RU" sz="1600" kern="50" dirty="0">
                <a:solidFill>
                  <a:srgbClr val="106BBE"/>
                </a:solidFill>
                <a:ea typeface="Times New Roman"/>
                <a:cs typeface="Times New Roman"/>
              </a:rPr>
              <a:t>.</a:t>
            </a:r>
            <a:endParaRPr lang="ru-RU" sz="1600" kern="50" dirty="0">
              <a:solidFill>
                <a:srgbClr val="000000"/>
              </a:solidFill>
              <a:ea typeface="Lucida Sans Unicode"/>
              <a:cs typeface="Tahoma"/>
            </a:endParaRPr>
          </a:p>
          <a:p>
            <a:pPr lvl="0"/>
            <a:endParaRPr lang="ru-RU" sz="1600" dirty="0"/>
          </a:p>
          <a:p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4A23-4E27-4367-91AF-5F55ABC6BAD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32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6237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</a:rPr>
              <a:t>Ч. 30 ст. </a:t>
            </a:r>
            <a:r>
              <a:rPr lang="ru-RU" sz="3600" b="1" dirty="0" smtClean="0">
                <a:solidFill>
                  <a:srgbClr val="FF0000"/>
                </a:solidFill>
              </a:rPr>
              <a:t>34 44-ФЗ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289451"/>
          </a:xfrm>
        </p:spPr>
        <p:txBody>
          <a:bodyPr/>
          <a:lstStyle/>
          <a:p>
            <a:r>
              <a:rPr lang="ru-RU" sz="1800" i="1" dirty="0"/>
              <a:t>Ч. 30 ст. 34 (в ред. ФЗ от 27.12.2018 N 502-ФЗ) применяется к закупкам, извещения об осуществлении которых размещены в ЕИС </a:t>
            </a:r>
            <a:r>
              <a:rPr lang="ru-RU" sz="1800" b="1" i="1" dirty="0" smtClean="0">
                <a:solidFill>
                  <a:srgbClr val="FF0000"/>
                </a:solidFill>
              </a:rPr>
              <a:t>после </a:t>
            </a:r>
            <a:r>
              <a:rPr lang="ru-RU" sz="1800" b="1" i="1" dirty="0">
                <a:solidFill>
                  <a:srgbClr val="FF0000"/>
                </a:solidFill>
              </a:rPr>
              <a:t>01.07.2019</a:t>
            </a:r>
            <a:r>
              <a:rPr lang="ru-RU" sz="1800" b="1" dirty="0">
                <a:solidFill>
                  <a:srgbClr val="FF0000"/>
                </a:solidFill>
              </a:rPr>
              <a:t>.</a:t>
            </a:r>
          </a:p>
          <a:p>
            <a:endParaRPr lang="ru-RU" sz="1800" b="1" dirty="0" smtClean="0">
              <a:solidFill>
                <a:srgbClr val="FF0000"/>
              </a:solidFill>
            </a:endParaRPr>
          </a:p>
          <a:p>
            <a:r>
              <a:rPr lang="ru-RU" sz="1800" b="1" dirty="0" smtClean="0">
                <a:solidFill>
                  <a:srgbClr val="FF0000"/>
                </a:solidFill>
              </a:rPr>
              <a:t>30</a:t>
            </a:r>
            <a:r>
              <a:rPr lang="ru-RU" sz="1800" b="1" dirty="0">
                <a:solidFill>
                  <a:srgbClr val="FF0000"/>
                </a:solidFill>
              </a:rPr>
              <a:t>. </a:t>
            </a:r>
            <a:r>
              <a:rPr lang="ru-RU" sz="1800" dirty="0"/>
              <a:t>Если заказчиком в соответствии с частью 1 статьи 96 настоящего </a:t>
            </a:r>
            <a:r>
              <a:rPr lang="ru-RU" sz="1800" dirty="0" smtClean="0"/>
              <a:t>ФЗ установлено </a:t>
            </a:r>
            <a:r>
              <a:rPr lang="ru-RU" sz="1800" b="1" dirty="0"/>
              <a:t>требование обеспечения исполнения контракта</a:t>
            </a:r>
            <a:r>
              <a:rPr lang="ru-RU" sz="1800" dirty="0"/>
              <a:t>, в контракт </a:t>
            </a:r>
            <a:r>
              <a:rPr lang="ru-RU" sz="1800" b="1" dirty="0">
                <a:solidFill>
                  <a:srgbClr val="FF0000"/>
                </a:solidFill>
              </a:rPr>
              <a:t>включается обязательство</a:t>
            </a:r>
            <a:r>
              <a:rPr lang="ru-RU" sz="1800" dirty="0"/>
              <a:t> поставщика (подрядчика, исполнителя) </a:t>
            </a:r>
            <a:r>
              <a:rPr lang="ru-RU" sz="1800" b="1" dirty="0">
                <a:solidFill>
                  <a:srgbClr val="FF0000"/>
                </a:solidFill>
              </a:rPr>
              <a:t>в случае отзыва </a:t>
            </a:r>
            <a:r>
              <a:rPr lang="ru-RU" sz="1800" dirty="0"/>
              <a:t>в соответствии с законодательством </a:t>
            </a:r>
            <a:r>
              <a:rPr lang="ru-RU" sz="1800" dirty="0" smtClean="0"/>
              <a:t>РФ </a:t>
            </a:r>
            <a:r>
              <a:rPr lang="ru-RU" sz="1800" b="1" dirty="0">
                <a:solidFill>
                  <a:srgbClr val="FF0000"/>
                </a:solidFill>
              </a:rPr>
              <a:t>у банка</a:t>
            </a:r>
            <a:r>
              <a:rPr lang="ru-RU" sz="1800" dirty="0"/>
              <a:t>, предоставившего банковскую гарантию в качестве обеспечения исполнения контракта, </a:t>
            </a:r>
            <a:r>
              <a:rPr lang="ru-RU" sz="1800" b="1" dirty="0">
                <a:solidFill>
                  <a:srgbClr val="FF0000"/>
                </a:solidFill>
              </a:rPr>
              <a:t>лицензии</a:t>
            </a:r>
            <a:r>
              <a:rPr lang="ru-RU" sz="1800" dirty="0"/>
              <a:t> на осуществление банковских операций </a:t>
            </a:r>
            <a:r>
              <a:rPr lang="ru-RU" sz="1800" b="1" dirty="0">
                <a:solidFill>
                  <a:srgbClr val="FF0000"/>
                </a:solidFill>
              </a:rPr>
              <a:t>предоставить новое обеспечение </a:t>
            </a:r>
            <a:r>
              <a:rPr lang="ru-RU" sz="1800" dirty="0"/>
              <a:t>исполнения контракта </a:t>
            </a:r>
            <a:r>
              <a:rPr lang="ru-RU" sz="1800" b="1" dirty="0">
                <a:solidFill>
                  <a:srgbClr val="FF0000"/>
                </a:solidFill>
              </a:rPr>
              <a:t>не позднее одного месяца</a:t>
            </a:r>
            <a:r>
              <a:rPr lang="ru-RU" sz="1800" dirty="0"/>
              <a:t> </a:t>
            </a:r>
            <a:r>
              <a:rPr lang="ru-RU" sz="1800" b="1" dirty="0">
                <a:solidFill>
                  <a:srgbClr val="FF0000"/>
                </a:solidFill>
              </a:rPr>
              <a:t>со дня надлежащего уведомления заказчиком </a:t>
            </a:r>
            <a:r>
              <a:rPr lang="ru-RU" sz="1800" dirty="0"/>
              <a:t>поставщика (подрядчика, исполнителя) о необходимости предоставить соответствующее обеспечение. </a:t>
            </a:r>
            <a:r>
              <a:rPr lang="ru-RU" sz="1800" b="1" dirty="0"/>
              <a:t>Размер</a:t>
            </a:r>
            <a:r>
              <a:rPr lang="ru-RU" sz="1800" dirty="0"/>
              <a:t> такого обеспечения </a:t>
            </a:r>
            <a:r>
              <a:rPr lang="ru-RU" sz="1800" b="1" dirty="0"/>
              <a:t>может быть уменьшен </a:t>
            </a:r>
            <a:r>
              <a:rPr lang="ru-RU" sz="1800" dirty="0"/>
              <a:t>в порядке и случаях, которые предусмотрены частями 7, 7.1, 7.2 и 7.3 статьи 96 настоящего </a:t>
            </a:r>
            <a:r>
              <a:rPr lang="ru-RU" sz="1800" dirty="0" smtClean="0"/>
              <a:t>ФЗ. </a:t>
            </a:r>
            <a:r>
              <a:rPr lang="ru-RU" sz="1800" b="1" dirty="0"/>
              <a:t>За каждый день просрочки исполнения поставщиком (подрядчиком, исполнителем) обязательства</a:t>
            </a:r>
            <a:r>
              <a:rPr lang="ru-RU" sz="1800" dirty="0"/>
              <a:t>, предусмотренного настоящей частью, </a:t>
            </a:r>
            <a:r>
              <a:rPr lang="ru-RU" sz="1800" b="1" dirty="0">
                <a:solidFill>
                  <a:srgbClr val="FF0000"/>
                </a:solidFill>
              </a:rPr>
              <a:t>начисляется пеня </a:t>
            </a:r>
            <a:r>
              <a:rPr lang="ru-RU" sz="1800" dirty="0"/>
              <a:t>в размере, определенном в порядке, установленном в соответствии с частью 7 настоящей статьи.</a:t>
            </a:r>
          </a:p>
          <a:p>
            <a:r>
              <a:rPr lang="ru-RU" sz="1800" dirty="0"/>
              <a:t>(часть 30 введена Федеральным законом от 27.12.2018 N 502-ФЗ)</a:t>
            </a:r>
          </a:p>
          <a:p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4A23-4E27-4367-91AF-5F55ABC6BAD7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1876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Ч.13 ст.34  </a:t>
            </a:r>
            <a:r>
              <a:rPr lang="ru-RU" sz="3200" b="1" dirty="0" smtClean="0">
                <a:solidFill>
                  <a:schemeClr val="bg1"/>
                </a:solidFill>
                <a:hlinkClick r:id="rId2"/>
              </a:rPr>
              <a:t>вступила</a:t>
            </a:r>
            <a:r>
              <a:rPr lang="ru-RU" sz="3200" b="1" dirty="0" smtClean="0">
                <a:solidFill>
                  <a:schemeClr val="bg1"/>
                </a:solidFill>
              </a:rPr>
              <a:t> в силу с 01.08.2018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8"/>
            <a:ext cx="9144000" cy="5217443"/>
          </a:xfrm>
        </p:spPr>
        <p:txBody>
          <a:bodyPr/>
          <a:lstStyle/>
          <a:p>
            <a:r>
              <a:rPr lang="ru-RU" sz="2000" dirty="0" smtClean="0"/>
              <a:t>13. В контракт включаются обязательные условия:</a:t>
            </a:r>
          </a:p>
          <a:p>
            <a:r>
              <a:rPr lang="ru-RU" sz="2000" dirty="0" smtClean="0"/>
              <a:t>1) о порядке и сроках оплаты товара, работы или услуги, </a:t>
            </a:r>
          </a:p>
          <a:p>
            <a:r>
              <a:rPr lang="ru-RU" sz="2000" dirty="0" smtClean="0"/>
              <a:t>о порядке и сроках осуществления заказчиком приемки поставленного товара, выполненной работы (ее результатов) или оказанной услуги в части соответствия их количества, комплектности, объема требованиям, установленным контрактом, </a:t>
            </a:r>
          </a:p>
          <a:p>
            <a:r>
              <a:rPr lang="ru-RU" sz="2000" dirty="0" smtClean="0"/>
              <a:t>а также о порядке и сроках оформления результатов такой приемки;</a:t>
            </a:r>
          </a:p>
          <a:p>
            <a:r>
              <a:rPr lang="ru-RU" sz="2000" dirty="0" smtClean="0"/>
              <a:t>2) </a:t>
            </a:r>
            <a:r>
              <a:rPr lang="ru-RU" sz="2000" b="1" dirty="0" smtClean="0">
                <a:solidFill>
                  <a:srgbClr val="FF0000"/>
                </a:solidFill>
              </a:rPr>
              <a:t>об уменьшении суммы, подлежащей уплате заказчиком </a:t>
            </a:r>
            <a:r>
              <a:rPr lang="ru-RU" sz="2000" dirty="0" smtClean="0"/>
              <a:t>юридическому лицу или физическому лицу, в том числе зарегистрированному в качестве индивидуального предпринимателя, </a:t>
            </a:r>
            <a:r>
              <a:rPr lang="ru-RU" sz="2000" b="1" dirty="0" smtClean="0">
                <a:solidFill>
                  <a:srgbClr val="FF0000"/>
                </a:solidFill>
              </a:rPr>
              <a:t>на размер налогов, сборов и иных обязательных платежей </a:t>
            </a:r>
            <a:r>
              <a:rPr lang="ru-RU" sz="2000" dirty="0" smtClean="0"/>
              <a:t>в бюджеты бюджетной системы РФ, связанных с оплатой контракта, если в соответствии с законодательством РФ о налогах и сборах такие налоги, сборы и иные обязательные платежи подлежат уплате в бюджеты бюджетной системы РФ заказчиком.«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99-ж/2019, 5-ж/2019, 52-ж/2019, 53-ж/2019, 57-ж/2019, 103-ж/2019,107-ж/2019…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4A23-4E27-4367-91AF-5F55ABC6BAD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34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70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часть 13.1 введена 01.05.2017 N 83-ФЗ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8"/>
            <a:ext cx="9144000" cy="5217443"/>
          </a:xfrm>
        </p:spPr>
        <p:txBody>
          <a:bodyPr/>
          <a:lstStyle/>
          <a:p>
            <a:r>
              <a:rPr lang="ru-RU" sz="2000" dirty="0" smtClean="0"/>
              <a:t>13.1</a:t>
            </a:r>
            <a:r>
              <a:rPr lang="ru-RU" sz="2000" dirty="0"/>
              <a:t>. Срок оплаты заказчиком поставленного товара, выполненной работы (ее результатов), оказанной услуги, отдельных этапов исполнения контракта должен составлять </a:t>
            </a:r>
            <a:r>
              <a:rPr lang="ru-RU" sz="2000" b="1" dirty="0">
                <a:solidFill>
                  <a:srgbClr val="FF0000"/>
                </a:solidFill>
              </a:rPr>
              <a:t>не более тридцати дней с даты подписания заказчиком документа о приемке</a:t>
            </a:r>
            <a:r>
              <a:rPr lang="ru-RU" sz="2000" dirty="0"/>
              <a:t>, предусмотренного частью 7 статьи 94 настоящего Федерального закона, за исключением случаев, если иной срок оплаты установлен законодательством Российской Федерации, случая, указанного в части 8 статьи 30 настоящего Федерального закона, а также случаев, когда Правительством Российской Федерации в целях обеспечения обороноспособности и безопасности государства установлен иной срок оплаты.</a:t>
            </a:r>
          </a:p>
          <a:p>
            <a:r>
              <a:rPr lang="ru-RU" sz="2000" dirty="0"/>
              <a:t>(часть 13.1 введена Федеральным законом от 01.05.2017 N 83-ФЗ; в ред. Федерального закона </a:t>
            </a:r>
            <a:r>
              <a:rPr lang="ru-RU" sz="2000" b="1" dirty="0">
                <a:solidFill>
                  <a:srgbClr val="FF0000"/>
                </a:solidFill>
              </a:rPr>
              <a:t>от 01.05.2019 N 71-ФЗ</a:t>
            </a:r>
            <a:r>
              <a:rPr lang="ru-RU" sz="2000" dirty="0"/>
              <a:t>)</a:t>
            </a: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87-ж/2019,88-ж/2019,89-ж/2019,90-ж/2019, 148-ж/2019,149-ж/2019,150-ж/2019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4A23-4E27-4367-91AF-5F55ABC6BAD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35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9496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Ч.8 ст.30 </a:t>
            </a:r>
            <a:r>
              <a:rPr lang="ru-RU" sz="3600" dirty="0" smtClean="0">
                <a:solidFill>
                  <a:schemeClr val="bg1"/>
                </a:solidFill>
              </a:rPr>
              <a:t>( в ред. от 01.05.2017 </a:t>
            </a:r>
            <a:r>
              <a:rPr lang="en-US" sz="3600" dirty="0" smtClean="0">
                <a:solidFill>
                  <a:schemeClr val="bg1"/>
                </a:solidFill>
              </a:rPr>
              <a:t>N 83-</a:t>
            </a:r>
            <a:r>
              <a:rPr lang="ru-RU" sz="3600" dirty="0" smtClean="0">
                <a:solidFill>
                  <a:schemeClr val="bg1"/>
                </a:solidFill>
              </a:rPr>
              <a:t>ФЗ)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8"/>
            <a:ext cx="9144000" cy="5217443"/>
          </a:xfrm>
        </p:spPr>
        <p:txBody>
          <a:bodyPr/>
          <a:lstStyle/>
          <a:p>
            <a:r>
              <a:rPr lang="ru-RU" sz="2800" dirty="0" smtClean="0"/>
              <a:t>В случае, если в извещении об осуществлении закупки установлены ограничения в соответствии с </a:t>
            </a:r>
            <a:r>
              <a:rPr lang="ru-RU" sz="2800" dirty="0" smtClean="0">
                <a:hlinkClick r:id="rId2"/>
              </a:rPr>
              <a:t>частью 3</a:t>
            </a:r>
            <a:r>
              <a:rPr lang="ru-RU" sz="2800" dirty="0" smtClean="0"/>
              <a:t> статьи 30, </a:t>
            </a:r>
            <a:r>
              <a:rPr lang="ru-RU" sz="2800" b="1" dirty="0" smtClean="0">
                <a:solidFill>
                  <a:srgbClr val="FF0000"/>
                </a:solidFill>
              </a:rPr>
              <a:t>в контракт</a:t>
            </a:r>
            <a:r>
              <a:rPr lang="ru-RU" sz="2800" dirty="0" smtClean="0"/>
              <a:t>, заключаемый с субъектом малого предпринимательства или социально ориентированной некоммерческой организацией, </a:t>
            </a:r>
            <a:r>
              <a:rPr lang="ru-RU" sz="2800" b="1" dirty="0" smtClean="0">
                <a:solidFill>
                  <a:srgbClr val="FF0000"/>
                </a:solidFill>
              </a:rPr>
              <a:t>включается обязательное условие </a:t>
            </a:r>
            <a:r>
              <a:rPr lang="ru-RU" sz="2800" dirty="0" smtClean="0"/>
              <a:t>об оплате заказчиком поставленного товара, выполненной работы (ее результатов), оказанной услуги, отдельных этапов исполнения контракта </a:t>
            </a:r>
            <a:r>
              <a:rPr lang="ru-RU" sz="2800" b="1" dirty="0" smtClean="0">
                <a:solidFill>
                  <a:srgbClr val="FF0000"/>
                </a:solidFill>
              </a:rPr>
              <a:t>не более чем в течение 15 рабочих дней</a:t>
            </a:r>
            <a:r>
              <a:rPr lang="ru-RU" sz="2800" dirty="0" smtClean="0"/>
              <a:t> с даты подписания заказчиком документа о приемке, предусмотренного </a:t>
            </a:r>
            <a:r>
              <a:rPr lang="ru-RU" sz="2800" dirty="0" smtClean="0">
                <a:hlinkClick r:id="rId3"/>
              </a:rPr>
              <a:t>частью 7 статьи 94</a:t>
            </a:r>
            <a:r>
              <a:rPr lang="ru-RU" sz="2800" dirty="0" smtClean="0"/>
              <a:t> настоящего ФЗ.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4A23-4E27-4367-91AF-5F55ABC6BAD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36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9007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4A23-4E27-4367-91AF-5F55ABC6BAD7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16812" t="8854" r="18428" b="7750"/>
          <a:stretch/>
        </p:blipFill>
        <p:spPr bwMode="auto">
          <a:xfrm>
            <a:off x="0" y="0"/>
            <a:ext cx="9144000" cy="6597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4A23-4E27-4367-91AF-5F55ABC6BAD7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16502" t="8302" r="17908" b="6458"/>
          <a:stretch/>
        </p:blipFill>
        <p:spPr bwMode="auto">
          <a:xfrm>
            <a:off x="0" y="0"/>
            <a:ext cx="9144000" cy="6597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Указание товарного знака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8"/>
            <a:ext cx="9036496" cy="5217443"/>
          </a:xfrm>
        </p:spPr>
        <p:txBody>
          <a:bodyPr/>
          <a:lstStyle/>
          <a:p>
            <a:pPr algn="just"/>
            <a:r>
              <a:rPr lang="ru-RU" sz="1700" b="1" dirty="0" smtClean="0">
                <a:solidFill>
                  <a:schemeClr val="tx1"/>
                </a:solidFill>
              </a:rPr>
              <a:t>№ 628-ж/2018 от 10.10.2018  </a:t>
            </a:r>
            <a:r>
              <a:rPr lang="ru-RU" sz="1700" dirty="0" smtClean="0"/>
              <a:t>В проектной документации указано на использование секционных и откатных ворот «</a:t>
            </a:r>
            <a:r>
              <a:rPr lang="en-US" sz="1700" dirty="0" err="1" smtClean="0"/>
              <a:t>Doorhan</a:t>
            </a:r>
            <a:r>
              <a:rPr lang="ru-RU" sz="1700" dirty="0" smtClean="0"/>
              <a:t>», при этом в открытых источниках в сети интернет указано, что данное наименование зарегистрировано в качестве товарного знака с указанием знака правовой охраны ®. Заказчиком раскрыты характеристики эквивалентности ворот</a:t>
            </a:r>
            <a:r>
              <a:rPr lang="ru-RU" sz="1700" b="1" dirty="0" smtClean="0">
                <a:solidFill>
                  <a:srgbClr val="FF0000"/>
                </a:solidFill>
              </a:rPr>
              <a:t>, но отсутствие формулировки «или эквивалент» при наличии товарного знака </a:t>
            </a:r>
            <a:r>
              <a:rPr lang="ru-RU" sz="1700" dirty="0" smtClean="0"/>
              <a:t>«</a:t>
            </a:r>
            <a:r>
              <a:rPr lang="ru-RU" sz="1700" dirty="0" err="1" smtClean="0"/>
              <a:t>Doorhan</a:t>
            </a:r>
            <a:r>
              <a:rPr lang="ru-RU" sz="1700" dirty="0" smtClean="0"/>
              <a:t>» нарушает п.1 ч.1 ст. 33 </a:t>
            </a:r>
            <a:r>
              <a:rPr lang="ru-RU" sz="1700" dirty="0" err="1" smtClean="0"/>
              <a:t>ЗоКС</a:t>
            </a:r>
            <a:r>
              <a:rPr lang="ru-RU" sz="1700" dirty="0" smtClean="0"/>
              <a:t>.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1700" b="1" u="sng" kern="50" dirty="0">
                <a:solidFill>
                  <a:srgbClr val="000000"/>
                </a:solidFill>
                <a:ea typeface="Andale Sans UI"/>
              </a:rPr>
              <a:t>№ 702-ж/2018 от 14.11.2018 </a:t>
            </a:r>
            <a:r>
              <a:rPr lang="ru-RU" sz="1700" kern="50" dirty="0" smtClean="0">
                <a:ea typeface="Times New Roman"/>
              </a:rPr>
              <a:t>В </a:t>
            </a:r>
            <a:r>
              <a:rPr lang="ru-RU" sz="1700" b="1" kern="50" dirty="0">
                <a:solidFill>
                  <a:srgbClr val="FF0000"/>
                </a:solidFill>
                <a:ea typeface="Times New Roman"/>
              </a:rPr>
              <a:t>дефектной ведомости </a:t>
            </a:r>
            <a:r>
              <a:rPr lang="ru-RU" sz="1700" kern="50" dirty="0">
                <a:ea typeface="Times New Roman"/>
              </a:rPr>
              <a:t>по поз. 13, 14, 23, 25-27 указано на применение при выполнении работ автоматических выключателей «</a:t>
            </a:r>
            <a:r>
              <a:rPr lang="en-US" sz="1700" kern="50" dirty="0">
                <a:ea typeface="Times New Roman"/>
              </a:rPr>
              <a:t>IEK</a:t>
            </a:r>
            <a:r>
              <a:rPr lang="ru-RU" sz="1700" kern="50" dirty="0">
                <a:ea typeface="Times New Roman"/>
              </a:rPr>
              <a:t>», </a:t>
            </a:r>
            <a:r>
              <a:rPr lang="ru-RU" sz="1700" kern="50" dirty="0" smtClean="0">
                <a:ea typeface="Times New Roman"/>
              </a:rPr>
              <a:t>в сети </a:t>
            </a:r>
            <a:r>
              <a:rPr lang="ru-RU" sz="1700" kern="50" dirty="0">
                <a:ea typeface="Times New Roman"/>
              </a:rPr>
              <a:t>интернет, </a:t>
            </a:r>
            <a:r>
              <a:rPr lang="ru-RU" sz="1700" kern="50" dirty="0" smtClean="0">
                <a:ea typeface="Times New Roman"/>
              </a:rPr>
              <a:t>на </a:t>
            </a:r>
            <a:r>
              <a:rPr lang="ru-RU" sz="1700" kern="50" dirty="0">
                <a:ea typeface="Times New Roman"/>
              </a:rPr>
              <a:t>официальном сайте производителя указанного товара (</a:t>
            </a:r>
            <a:r>
              <a:rPr lang="ru-RU" sz="1700" u="sng" kern="50" dirty="0">
                <a:solidFill>
                  <a:srgbClr val="0000FF"/>
                </a:solidFill>
                <a:ea typeface="Times New Roman"/>
                <a:hlinkClick r:id="rId2"/>
              </a:rPr>
              <a:t>https://www.iek.ru/company</a:t>
            </a:r>
            <a:r>
              <a:rPr lang="ru-RU" sz="1700" kern="50" dirty="0">
                <a:ea typeface="Times New Roman"/>
              </a:rPr>
              <a:t>), </a:t>
            </a:r>
            <a:r>
              <a:rPr lang="ru-RU" sz="1700" kern="50" dirty="0" smtClean="0">
                <a:ea typeface="Times New Roman"/>
              </a:rPr>
              <a:t>указано, </a:t>
            </a:r>
            <a:r>
              <a:rPr lang="ru-RU" sz="1700" kern="50" dirty="0">
                <a:ea typeface="Times New Roman"/>
              </a:rPr>
              <a:t>что данное наименование зарегистрировано в качестве товарного знака с указанием знака правовой охраны </a:t>
            </a:r>
            <a:r>
              <a:rPr lang="ru-RU" sz="1700" kern="50" dirty="0" smtClean="0">
                <a:ea typeface="Times New Roman"/>
              </a:rPr>
              <a:t>®. Отсутствие </a:t>
            </a:r>
            <a:r>
              <a:rPr lang="ru-RU" sz="1700" kern="50" dirty="0">
                <a:ea typeface="Times New Roman"/>
              </a:rPr>
              <a:t>в документации о закупке формулировки «или эквивалент» при </a:t>
            </a:r>
            <a:r>
              <a:rPr lang="ru-RU" sz="1700" kern="50" dirty="0" smtClean="0">
                <a:ea typeface="Times New Roman"/>
              </a:rPr>
              <a:t>указании </a:t>
            </a:r>
            <a:r>
              <a:rPr lang="ru-RU" sz="1700" kern="50" dirty="0">
                <a:ea typeface="Times New Roman"/>
              </a:rPr>
              <a:t>товарного знака «IEK» </a:t>
            </a:r>
            <a:r>
              <a:rPr lang="ru-RU" sz="1700" dirty="0"/>
              <a:t>нарушает п.1 ч.1 ст. </a:t>
            </a:r>
            <a:r>
              <a:rPr lang="ru-RU" sz="1700" dirty="0" smtClean="0"/>
              <a:t>33, п.1 ч.1 ст. 64 </a:t>
            </a:r>
            <a:r>
              <a:rPr lang="ru-RU" sz="1700" dirty="0" err="1" smtClean="0"/>
              <a:t>ЗоКС</a:t>
            </a:r>
            <a:r>
              <a:rPr lang="ru-RU" sz="1700" dirty="0" smtClean="0"/>
              <a:t>.</a:t>
            </a:r>
            <a:endParaRPr lang="ru-RU" sz="1700" kern="50" dirty="0">
              <a:ea typeface="Andale Sans UI"/>
            </a:endParaRPr>
          </a:p>
          <a:p>
            <a:pPr indent="353695" algn="just">
              <a:spcAft>
                <a:spcPts val="0"/>
              </a:spcAft>
            </a:pPr>
            <a:r>
              <a:rPr lang="ru-RU" sz="1700" kern="50" dirty="0">
                <a:ea typeface="Times New Roman"/>
              </a:rPr>
              <a:t>Кроме того, в дефектной ведомости по поз. 46 - LED SPOT 180 EURO DJ Вращающаяся голова,</a:t>
            </a:r>
            <a:r>
              <a:rPr lang="ru-RU" sz="1700" kern="50" dirty="0">
                <a:ea typeface="Andale Sans UI"/>
              </a:rPr>
              <a:t> поз. 51 - </a:t>
            </a:r>
            <a:r>
              <a:rPr lang="ru-RU" sz="1700" kern="50" dirty="0">
                <a:ea typeface="Times New Roman"/>
              </a:rPr>
              <a:t>SH 1200 </a:t>
            </a:r>
            <a:r>
              <a:rPr lang="ru-RU" sz="1700" kern="50" dirty="0" err="1">
                <a:ea typeface="Times New Roman"/>
              </a:rPr>
              <a:t>Roxton</a:t>
            </a:r>
            <a:r>
              <a:rPr lang="ru-RU" sz="1700" kern="50" dirty="0">
                <a:ea typeface="Times New Roman"/>
              </a:rPr>
              <a:t> Прожектор, поз. 55 - HAZER-500 EURO DJ Дым-машина, поз. 68 - светильник NC Орион 2х18 </a:t>
            </a:r>
            <a:r>
              <a:rPr lang="ru-RU" sz="1700" kern="50" dirty="0" err="1">
                <a:ea typeface="Times New Roman"/>
              </a:rPr>
              <a:t>встр.опал</a:t>
            </a:r>
            <a:r>
              <a:rPr lang="ru-RU" sz="1700" kern="50" dirty="0">
                <a:ea typeface="Times New Roman"/>
              </a:rPr>
              <a:t> </a:t>
            </a:r>
            <a:r>
              <a:rPr lang="ru-RU" sz="1700" kern="50" dirty="0" err="1">
                <a:ea typeface="Times New Roman"/>
              </a:rPr>
              <a:t>Downlight</a:t>
            </a:r>
            <a:r>
              <a:rPr lang="ru-RU" sz="1700" kern="50" dirty="0">
                <a:ea typeface="Times New Roman"/>
              </a:rPr>
              <a:t>, </a:t>
            </a:r>
            <a:r>
              <a:rPr lang="ru-RU" sz="1700" b="1" kern="50" dirty="0">
                <a:solidFill>
                  <a:srgbClr val="FF0000"/>
                </a:solidFill>
                <a:ea typeface="Times New Roman"/>
              </a:rPr>
              <a:t>указаны модели оборудования, выпускаемые конкретными производителями</a:t>
            </a:r>
            <a:r>
              <a:rPr lang="ru-RU" sz="1700" kern="50" dirty="0">
                <a:ea typeface="Times New Roman"/>
              </a:rPr>
              <a:t>. </a:t>
            </a:r>
            <a:r>
              <a:rPr lang="ru-RU" sz="1700" kern="50" dirty="0" smtClean="0">
                <a:ea typeface="Times New Roman"/>
              </a:rPr>
              <a:t>Так</a:t>
            </a:r>
            <a:r>
              <a:rPr lang="ru-RU" sz="1700" kern="50" dirty="0">
                <a:ea typeface="Times New Roman"/>
              </a:rPr>
              <a:t>, по поз. 46, 55 дефектной ведомости производителем оборудования является EURO DJ, по поз. 68 – производитель NORTHCLIFFE, по поз. 51 - </a:t>
            </a:r>
            <a:r>
              <a:rPr lang="ru-RU" sz="1700" kern="50" dirty="0" err="1">
                <a:ea typeface="Times New Roman"/>
              </a:rPr>
              <a:t>Escort</a:t>
            </a:r>
            <a:r>
              <a:rPr lang="ru-RU" sz="1700" kern="50" dirty="0">
                <a:ea typeface="Times New Roman"/>
              </a:rPr>
              <a:t> </a:t>
            </a:r>
            <a:r>
              <a:rPr lang="ru-RU" sz="1700" kern="50" dirty="0" err="1">
                <a:ea typeface="Times New Roman"/>
              </a:rPr>
              <a:t>Group</a:t>
            </a:r>
            <a:r>
              <a:rPr lang="ru-RU" sz="1700" kern="50" dirty="0">
                <a:ea typeface="Times New Roman"/>
              </a:rPr>
              <a:t>, что также может привести к ограничению количества участников закупки в нарушение </a:t>
            </a:r>
            <a:r>
              <a:rPr lang="ru-RU" sz="1700" dirty="0"/>
              <a:t>п.1 ч.1 ст. 33 </a:t>
            </a:r>
            <a:r>
              <a:rPr lang="ru-RU" sz="1700" dirty="0" err="1"/>
              <a:t>ЗоКС</a:t>
            </a:r>
            <a:r>
              <a:rPr lang="ru-RU" sz="1700" kern="50" dirty="0" smtClean="0">
                <a:ea typeface="Times New Roman"/>
              </a:rPr>
              <a:t>.</a:t>
            </a:r>
            <a:endParaRPr lang="ru-RU" sz="1700" kern="50" dirty="0">
              <a:ea typeface="Andale Sans UI"/>
            </a:endParaRPr>
          </a:p>
          <a:p>
            <a:endParaRPr lang="ru-RU" sz="1700" dirty="0" smtClean="0"/>
          </a:p>
          <a:p>
            <a:endParaRPr lang="ru-RU" sz="17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4A23-4E27-4367-91AF-5F55ABC6BAD7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2F5C21A-9F58-3E40-9DED-70744D411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600200"/>
            <a:ext cx="8713788" cy="47561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2200" dirty="0">
                <a:solidFill>
                  <a:schemeClr val="accent6">
                    <a:lumMod val="75000"/>
                  </a:schemeClr>
                </a:solidFill>
              </a:rPr>
              <a:t>- Срок для подачи жалобы – 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</a:rPr>
              <a:t>5 дней </a:t>
            </a:r>
            <a:r>
              <a:rPr lang="ru-RU" sz="2200" dirty="0">
                <a:solidFill>
                  <a:schemeClr val="accent6">
                    <a:lumMod val="75000"/>
                  </a:schemeClr>
                </a:solidFill>
              </a:rPr>
              <a:t>(было 10)</a:t>
            </a:r>
          </a:p>
          <a:p>
            <a:pPr marL="0" indent="0" algn="just">
              <a:buFontTx/>
              <a:buNone/>
              <a:defRPr/>
            </a:pPr>
            <a:r>
              <a:rPr lang="ru-RU" sz="2200" dirty="0">
                <a:solidFill>
                  <a:schemeClr val="accent6">
                    <a:lumMod val="75000"/>
                  </a:schemeClr>
                </a:solidFill>
              </a:rPr>
              <a:t>- Срок рассмотрения контрольным органом документов при внесении участников в РНП – 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</a:rPr>
              <a:t>5 рабочих дней</a:t>
            </a:r>
          </a:p>
          <a:p>
            <a:pPr marL="0" indent="0">
              <a:buFontTx/>
              <a:buNone/>
              <a:defRPr/>
            </a:pPr>
            <a:r>
              <a:rPr lang="ru-RU" sz="2200" dirty="0">
                <a:solidFill>
                  <a:schemeClr val="accent6">
                    <a:lumMod val="75000"/>
                  </a:schemeClr>
                </a:solidFill>
              </a:rPr>
              <a:t>- При рассмотрении жалобы не требуется предоставление документов и информации, размещённых в ЕИС</a:t>
            </a:r>
            <a:endParaRPr lang="en-US" sz="22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FontTx/>
              <a:buNone/>
              <a:defRPr/>
            </a:pPr>
            <a:endParaRPr lang="ru-RU" sz="22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FontTx/>
              <a:buNone/>
              <a:defRPr/>
            </a:pPr>
            <a:r>
              <a:rPr lang="ru-RU" sz="2200" dirty="0">
                <a:solidFill>
                  <a:schemeClr val="accent6">
                    <a:lumMod val="75000"/>
                  </a:schemeClr>
                </a:solidFill>
              </a:rPr>
              <a:t>- Обжалование действий (бездействия) субъектов контроля </a:t>
            </a:r>
            <a:r>
              <a:rPr lang="ru-RU" sz="2200" u="sng" dirty="0">
                <a:solidFill>
                  <a:schemeClr val="accent6">
                    <a:lumMod val="75000"/>
                  </a:schemeClr>
                </a:solidFill>
              </a:rPr>
              <a:t>участником закупки, с которым заключается контракт,</a:t>
            </a:r>
            <a:r>
              <a:rPr lang="ru-RU" sz="2200" dirty="0">
                <a:solidFill>
                  <a:schemeClr val="accent6">
                    <a:lumMod val="75000"/>
                  </a:schemeClr>
                </a:solidFill>
              </a:rPr>
              <a:t> не позднее даты заключения контракта</a:t>
            </a:r>
          </a:p>
          <a:p>
            <a:pPr marL="0" indent="0">
              <a:buFontTx/>
              <a:buNone/>
              <a:defRPr/>
            </a:pPr>
            <a:endParaRPr lang="ru-RU" sz="22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FontTx/>
              <a:buNone/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- Срок начала работы ГИС «Независимый регистратор» перенесен на 01.01.2020</a:t>
            </a:r>
          </a:p>
          <a:p>
            <a:pPr marL="0" indent="0">
              <a:buFontTx/>
              <a:buNone/>
              <a:defRPr/>
            </a:pPr>
            <a:endParaRPr lang="ru-RU" sz="2200" b="1" dirty="0"/>
          </a:p>
          <a:p>
            <a:pPr marL="0" indent="0">
              <a:buFontTx/>
              <a:buNone/>
              <a:defRPr/>
            </a:pPr>
            <a:endParaRPr lang="ru-RU" sz="22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FontTx/>
              <a:buNone/>
              <a:defRPr/>
            </a:pPr>
            <a:endParaRPr lang="ru-RU" sz="1500" dirty="0"/>
          </a:p>
        </p:txBody>
      </p:sp>
      <p:sp>
        <p:nvSpPr>
          <p:cNvPr id="26626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1pPr>
            <a:lvl2pPr>
              <a:defRPr sz="28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4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5pPr>
            <a:lvl6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6pPr>
            <a:lvl7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7pPr>
            <a:lvl8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8pPr>
            <a:lvl9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52F11AD-83FC-482A-ABA5-7E6965BB11B6}" type="slidenum">
              <a:rPr lang="ru-RU" altLang="ru-RU" sz="1600">
                <a:solidFill>
                  <a:srgbClr val="FFFFFF"/>
                </a:solidFill>
              </a:rPr>
              <a:pPr/>
              <a:t>4</a:t>
            </a:fld>
            <a:endParaRPr lang="ru-RU" altLang="ru-RU" sz="1600">
              <a:solidFill>
                <a:srgbClr val="FFFFFF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4EC8B340-8B08-8D4A-A0EB-4D977B32244F}"/>
              </a:ext>
            </a:extLst>
          </p:cNvPr>
          <p:cNvSpPr txBox="1">
            <a:spLocks/>
          </p:cNvSpPr>
          <p:nvPr/>
        </p:nvSpPr>
        <p:spPr bwMode="auto">
          <a:xfrm>
            <a:off x="2195515" y="115888"/>
            <a:ext cx="67691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r>
              <a:rPr lang="ru-RU" sz="2000" b="1" kern="0" dirty="0">
                <a:solidFill>
                  <a:srgbClr val="FFFFFF"/>
                </a:solidFill>
              </a:rPr>
              <a:t>Федеральный закон от 01.05.2019 № 71-ФЗ</a:t>
            </a:r>
            <a:br>
              <a:rPr lang="ru-RU" sz="2000" b="1" kern="0" dirty="0">
                <a:solidFill>
                  <a:srgbClr val="FFFFFF"/>
                </a:solidFill>
              </a:rPr>
            </a:br>
            <a:endParaRPr lang="ru-RU" sz="2000" kern="0" dirty="0">
              <a:solidFill>
                <a:srgbClr val="FFFFFF"/>
              </a:solidFill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C9388726-090B-164B-AC9A-11C9A8044EF2}"/>
              </a:ext>
            </a:extLst>
          </p:cNvPr>
          <p:cNvSpPr txBox="1">
            <a:spLocks/>
          </p:cNvSpPr>
          <p:nvPr/>
        </p:nvSpPr>
        <p:spPr bwMode="auto">
          <a:xfrm>
            <a:off x="107952" y="836623"/>
            <a:ext cx="467995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ru-RU" sz="3000" b="1" kern="0" dirty="0">
                <a:solidFill>
                  <a:srgbClr val="392C69"/>
                </a:solidFill>
                <a:latin typeface="Times New Roman" panose="02020603050405020304" pitchFamily="18" charset="0"/>
              </a:rPr>
              <a:t> применяется</a:t>
            </a:r>
            <a:r>
              <a:rPr lang="en-US" sz="3000" b="1" kern="0" dirty="0">
                <a:solidFill>
                  <a:srgbClr val="392C69"/>
                </a:solidFill>
                <a:latin typeface="Times New Roman" panose="02020603050405020304" pitchFamily="18" charset="0"/>
              </a:rPr>
              <a:t> c</a:t>
            </a:r>
            <a:r>
              <a:rPr lang="ru-RU" sz="3000" b="1" kern="0" dirty="0">
                <a:solidFill>
                  <a:srgbClr val="392C69"/>
                </a:solidFill>
                <a:latin typeface="Times New Roman" panose="02020603050405020304" pitchFamily="18" charset="0"/>
              </a:rPr>
              <a:t> </a:t>
            </a:r>
            <a:r>
              <a:rPr lang="ru-RU" sz="3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12.05.2019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7884E63B-0966-5E49-95CA-5049B6E5B32B}"/>
              </a:ext>
            </a:extLst>
          </p:cNvPr>
          <p:cNvSpPr/>
          <p:nvPr/>
        </p:nvSpPr>
        <p:spPr>
          <a:xfrm>
            <a:off x="5391155" y="908050"/>
            <a:ext cx="3311525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3200" dirty="0">
                <a:solidFill>
                  <a:srgbClr val="2D2D8A">
                    <a:lumMod val="75000"/>
                  </a:srgbClr>
                </a:solidFill>
              </a:rPr>
              <a:t>Обжалование</a:t>
            </a:r>
          </a:p>
        </p:txBody>
      </p:sp>
    </p:spTree>
    <p:extLst>
      <p:ext uri="{BB962C8B-B14F-4D97-AF65-F5344CB8AC3E}">
        <p14:creationId xmlns:p14="http://schemas.microsoft.com/office/powerpoint/2010/main" val="2464172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432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Размещение ПСД в форматах, 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не предусмотренных Порядком пользования ЕИС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4" y="980730"/>
            <a:ext cx="8784976" cy="5246043"/>
          </a:xfrm>
        </p:spPr>
        <p:txBody>
          <a:bodyPr/>
          <a:lstStyle/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kumimoji="0" lang="ru-RU" altLang="ru-RU" sz="1800" kern="1200" dirty="0" smtClean="0">
                <a:solidFill>
                  <a:prstClr val="black"/>
                </a:solidFill>
                <a:cs typeface="Times New Roman" pitchFamily="18" charset="0"/>
              </a:rPr>
              <a:t>ПСД в составе документации о закупке и в приложении к проекту контракта </a:t>
            </a:r>
            <a:r>
              <a:rPr kumimoji="0" lang="ru-RU" altLang="ru-RU" sz="1800" b="1" kern="1200" dirty="0" smtClean="0">
                <a:solidFill>
                  <a:srgbClr val="FF0000"/>
                </a:solidFill>
                <a:cs typeface="Times New Roman" pitchFamily="18" charset="0"/>
              </a:rPr>
              <a:t>(п. 5 Обзора судебной практики применения законодательства о контрактной системе, утвержденного Президиумом Верховного суда РФ от 28.06.2017)</a:t>
            </a:r>
            <a:endParaRPr kumimoji="0" lang="ru-RU" altLang="ru-RU" sz="1800" kern="12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 - 122-ВП /2018 от 05.10.2018 </a:t>
            </a:r>
            <a:r>
              <a:rPr lang="ru-RU" sz="1800" dirty="0" smtClean="0">
                <a:ea typeface="Times New Roman"/>
              </a:rPr>
              <a:t>выполнение </a:t>
            </a:r>
            <a:r>
              <a:rPr lang="ru-RU" sz="1800" dirty="0">
                <a:ea typeface="Times New Roman"/>
              </a:rPr>
              <a:t>работ по ремонту </a:t>
            </a:r>
            <a:r>
              <a:rPr lang="ru-RU" sz="1800" dirty="0" smtClean="0">
                <a:ea typeface="Times New Roman"/>
              </a:rPr>
              <a:t>автомобильных </a:t>
            </a:r>
            <a:r>
              <a:rPr lang="ru-RU" sz="1800" dirty="0">
                <a:ea typeface="Times New Roman"/>
              </a:rPr>
              <a:t>дорог общего пользования регионального или межмуниципального значения Челябинской </a:t>
            </a:r>
            <a:r>
              <a:rPr lang="ru-RU" sz="1800" dirty="0" smtClean="0">
                <a:ea typeface="Times New Roman"/>
              </a:rPr>
              <a:t>области, </a:t>
            </a:r>
            <a:r>
              <a:rPr lang="ru-RU" sz="1800" b="1" dirty="0" smtClean="0">
                <a:solidFill>
                  <a:schemeClr val="tx1"/>
                </a:solidFill>
                <a:ea typeface="Times New Roman"/>
              </a:rPr>
              <a:t>НМЦК - 984</a:t>
            </a:r>
            <a:r>
              <a:rPr lang="ru-RU" sz="1800" b="1" dirty="0">
                <a:solidFill>
                  <a:schemeClr val="tx1"/>
                </a:solidFill>
                <a:ea typeface="Times New Roman"/>
              </a:rPr>
              <a:t> 053 280 </a:t>
            </a:r>
            <a:r>
              <a:rPr lang="ru-RU" sz="1800" b="1" dirty="0" smtClean="0">
                <a:solidFill>
                  <a:schemeClr val="tx1"/>
                </a:solidFill>
                <a:ea typeface="Times New Roman"/>
              </a:rPr>
              <a:t>рублей.</a:t>
            </a:r>
            <a:endParaRPr lang="en-US" sz="1800" b="1" dirty="0" smtClean="0">
              <a:solidFill>
                <a:schemeClr val="tx1"/>
              </a:solidFill>
              <a:ea typeface="Times New Roman"/>
            </a:endParaRPr>
          </a:p>
          <a:p>
            <a:pPr marL="0" indent="0" algn="just">
              <a:buNone/>
            </a:pPr>
            <a:r>
              <a:rPr lang="ru-RU" sz="1800" b="1" kern="50" dirty="0" smtClean="0">
                <a:solidFill>
                  <a:schemeClr val="tx1"/>
                </a:solidFill>
                <a:ea typeface="Times New Roman"/>
                <a:cs typeface="Times New Roman"/>
              </a:rPr>
              <a:t>- </a:t>
            </a:r>
            <a:r>
              <a:rPr lang="ru-RU" sz="1800" kern="50" dirty="0" smtClean="0">
                <a:ea typeface="Times New Roman"/>
                <a:cs typeface="Times New Roman"/>
              </a:rPr>
              <a:t>Приказом </a:t>
            </a:r>
            <a:r>
              <a:rPr lang="ru-RU" sz="1800" kern="50" dirty="0">
                <a:ea typeface="Times New Roman"/>
                <a:cs typeface="Times New Roman"/>
              </a:rPr>
              <a:t>Казначейства России от 30.12.2015 N 26н утвержден </a:t>
            </a:r>
            <a:r>
              <a:rPr lang="ru-RU" sz="1800" b="1" kern="50" dirty="0">
                <a:solidFill>
                  <a:srgbClr val="FF0000"/>
                </a:solidFill>
                <a:ea typeface="Times New Roman"/>
                <a:cs typeface="Times New Roman"/>
              </a:rPr>
              <a:t>Порядок пользования </a:t>
            </a:r>
            <a:r>
              <a:rPr lang="ru-RU" sz="1800" kern="50" dirty="0" smtClean="0">
                <a:ea typeface="Times New Roman"/>
                <a:cs typeface="Times New Roman"/>
              </a:rPr>
              <a:t>ЕИС в </a:t>
            </a:r>
            <a:r>
              <a:rPr lang="ru-RU" sz="1800" kern="50" dirty="0">
                <a:ea typeface="Times New Roman"/>
                <a:cs typeface="Times New Roman"/>
              </a:rPr>
              <a:t>сфере </a:t>
            </a:r>
            <a:r>
              <a:rPr lang="ru-RU" sz="1800" kern="50" dirty="0" smtClean="0">
                <a:ea typeface="Times New Roman"/>
                <a:cs typeface="Times New Roman"/>
              </a:rPr>
              <a:t>закупок.</a:t>
            </a:r>
            <a:r>
              <a:rPr lang="ru-RU" sz="1800" dirty="0" smtClean="0">
                <a:ea typeface="Lucida Sans Unicode"/>
              </a:rPr>
              <a:t> В нарушение </a:t>
            </a:r>
            <a:r>
              <a:rPr lang="ru-RU" sz="1800" dirty="0" smtClean="0">
                <a:ea typeface="Times New Roman"/>
              </a:rPr>
              <a:t>Порядка </a:t>
            </a:r>
            <a:r>
              <a:rPr lang="ru-RU" sz="1800" dirty="0" smtClean="0">
                <a:ea typeface="Lucida Sans Unicode"/>
              </a:rPr>
              <a:t>файлы </a:t>
            </a:r>
            <a:r>
              <a:rPr lang="ru-RU" sz="1800" dirty="0">
                <a:ea typeface="Times New Roman"/>
              </a:rPr>
              <a:t>размещены заказчиком исключительно </a:t>
            </a:r>
            <a:r>
              <a:rPr lang="ru-RU" sz="1800" dirty="0">
                <a:ea typeface="Lucida Sans Unicode"/>
              </a:rPr>
              <a:t>в формате </a:t>
            </a:r>
            <a:r>
              <a:rPr lang="ru-RU" sz="1800" b="1" dirty="0" err="1" smtClean="0">
                <a:ea typeface="Times New Roman"/>
              </a:rPr>
              <a:t>dwg</a:t>
            </a:r>
            <a:r>
              <a:rPr lang="ru-RU" sz="1800" b="1" dirty="0" smtClean="0">
                <a:ea typeface="Times New Roman"/>
              </a:rPr>
              <a:t>. Сведения о</a:t>
            </a:r>
            <a:r>
              <a:rPr lang="ru-RU" sz="1800" dirty="0" smtClean="0">
                <a:ea typeface="Times New Roman"/>
              </a:rPr>
              <a:t> </a:t>
            </a:r>
            <a:r>
              <a:rPr lang="ru-RU" sz="1800" dirty="0">
                <a:ea typeface="Times New Roman"/>
              </a:rPr>
              <a:t>дублирования </a:t>
            </a:r>
            <a:r>
              <a:rPr lang="ru-RU" sz="1800" dirty="0" smtClean="0">
                <a:ea typeface="Lucida Sans Unicode"/>
              </a:rPr>
              <a:t>формата </a:t>
            </a:r>
            <a:r>
              <a:rPr lang="ru-RU" sz="1800" b="1" dirty="0" err="1">
                <a:ea typeface="Times New Roman"/>
              </a:rPr>
              <a:t>dwg</a:t>
            </a:r>
            <a:r>
              <a:rPr lang="ru-RU" sz="1800" b="1" dirty="0">
                <a:ea typeface="Times New Roman"/>
              </a:rPr>
              <a:t> </a:t>
            </a:r>
            <a:r>
              <a:rPr lang="ru-RU" sz="1800" dirty="0" smtClean="0">
                <a:ea typeface="Times New Roman"/>
              </a:rPr>
              <a:t>форматами </a:t>
            </a:r>
            <a:r>
              <a:rPr lang="ru-RU" sz="1800" dirty="0" err="1">
                <a:ea typeface="Times New Roman"/>
              </a:rPr>
              <a:t>bmp</a:t>
            </a:r>
            <a:r>
              <a:rPr lang="ru-RU" sz="1800" dirty="0">
                <a:ea typeface="Times New Roman"/>
              </a:rPr>
              <a:t>, </a:t>
            </a:r>
            <a:r>
              <a:rPr lang="ru-RU" sz="1800" dirty="0" err="1">
                <a:ea typeface="Times New Roman"/>
              </a:rPr>
              <a:t>jpg</a:t>
            </a:r>
            <a:r>
              <a:rPr lang="ru-RU" sz="1800" dirty="0">
                <a:ea typeface="Times New Roman"/>
              </a:rPr>
              <a:t>, </a:t>
            </a:r>
            <a:r>
              <a:rPr lang="ru-RU" sz="1800" dirty="0" err="1">
                <a:ea typeface="Times New Roman"/>
              </a:rPr>
              <a:t>jpeg</a:t>
            </a:r>
            <a:r>
              <a:rPr lang="ru-RU" sz="1800" dirty="0">
                <a:ea typeface="Times New Roman"/>
              </a:rPr>
              <a:t>, </a:t>
            </a:r>
            <a:r>
              <a:rPr lang="ru-RU" sz="1800" dirty="0" err="1">
                <a:ea typeface="Times New Roman"/>
              </a:rPr>
              <a:t>gif</a:t>
            </a:r>
            <a:r>
              <a:rPr lang="ru-RU" sz="1800" dirty="0">
                <a:ea typeface="Times New Roman"/>
              </a:rPr>
              <a:t>, </a:t>
            </a:r>
            <a:r>
              <a:rPr lang="ru-RU" sz="1800" dirty="0" err="1">
                <a:ea typeface="Times New Roman"/>
              </a:rPr>
              <a:t>tif</a:t>
            </a:r>
            <a:r>
              <a:rPr lang="ru-RU" sz="1800" dirty="0">
                <a:ea typeface="Times New Roman"/>
              </a:rPr>
              <a:t>, </a:t>
            </a:r>
            <a:r>
              <a:rPr lang="ru-RU" sz="1800" dirty="0" err="1">
                <a:ea typeface="Times New Roman"/>
              </a:rPr>
              <a:t>tiff</a:t>
            </a:r>
            <a:r>
              <a:rPr lang="ru-RU" sz="1800" dirty="0">
                <a:ea typeface="Times New Roman"/>
              </a:rPr>
              <a:t>, </a:t>
            </a:r>
            <a:r>
              <a:rPr lang="ru-RU" sz="1800" dirty="0" err="1">
                <a:ea typeface="Times New Roman"/>
              </a:rPr>
              <a:t>docx</a:t>
            </a:r>
            <a:r>
              <a:rPr lang="ru-RU" sz="1800" dirty="0">
                <a:ea typeface="Times New Roman"/>
              </a:rPr>
              <a:t>, </a:t>
            </a:r>
            <a:r>
              <a:rPr lang="ru-RU" sz="1800" dirty="0" err="1">
                <a:ea typeface="Times New Roman"/>
              </a:rPr>
              <a:t>doc</a:t>
            </a:r>
            <a:r>
              <a:rPr lang="ru-RU" sz="1800" dirty="0">
                <a:ea typeface="Times New Roman"/>
              </a:rPr>
              <a:t>, </a:t>
            </a:r>
            <a:r>
              <a:rPr lang="ru-RU" sz="1800" dirty="0" err="1">
                <a:ea typeface="Times New Roman"/>
              </a:rPr>
              <a:t>rtf</a:t>
            </a:r>
            <a:r>
              <a:rPr lang="ru-RU" sz="1800" dirty="0">
                <a:ea typeface="Times New Roman"/>
              </a:rPr>
              <a:t>, </a:t>
            </a:r>
            <a:r>
              <a:rPr lang="ru-RU" sz="1800" dirty="0" err="1">
                <a:ea typeface="Times New Roman"/>
              </a:rPr>
              <a:t>txt</a:t>
            </a:r>
            <a:r>
              <a:rPr lang="ru-RU" sz="1800" dirty="0">
                <a:ea typeface="Times New Roman"/>
              </a:rPr>
              <a:t>, </a:t>
            </a:r>
            <a:r>
              <a:rPr lang="ru-RU" sz="1800" dirty="0" err="1">
                <a:ea typeface="Times New Roman"/>
              </a:rPr>
              <a:t>pdf</a:t>
            </a:r>
            <a:r>
              <a:rPr lang="ru-RU" sz="1800" dirty="0">
                <a:ea typeface="Times New Roman"/>
              </a:rPr>
              <a:t>, </a:t>
            </a:r>
            <a:r>
              <a:rPr lang="ru-RU" sz="1800" dirty="0" err="1">
                <a:ea typeface="Times New Roman"/>
              </a:rPr>
              <a:t>xls</a:t>
            </a:r>
            <a:r>
              <a:rPr lang="ru-RU" sz="1800" dirty="0">
                <a:ea typeface="Times New Roman"/>
              </a:rPr>
              <a:t>, </a:t>
            </a:r>
            <a:r>
              <a:rPr lang="ru-RU" sz="1800" dirty="0" err="1">
                <a:ea typeface="Times New Roman"/>
              </a:rPr>
              <a:t>xlsx</a:t>
            </a:r>
            <a:r>
              <a:rPr lang="ru-RU" sz="1800" dirty="0">
                <a:ea typeface="Times New Roman"/>
              </a:rPr>
              <a:t>, </a:t>
            </a:r>
            <a:r>
              <a:rPr lang="ru-RU" sz="1800" dirty="0" err="1">
                <a:ea typeface="Times New Roman"/>
              </a:rPr>
              <a:t>rar</a:t>
            </a:r>
            <a:r>
              <a:rPr lang="ru-RU" sz="1800" dirty="0">
                <a:ea typeface="Times New Roman"/>
              </a:rPr>
              <a:t>, </a:t>
            </a:r>
            <a:r>
              <a:rPr lang="ru-RU" sz="1800" dirty="0" err="1">
                <a:ea typeface="Times New Roman"/>
              </a:rPr>
              <a:t>zip</a:t>
            </a:r>
            <a:r>
              <a:rPr lang="ru-RU" sz="1800" dirty="0">
                <a:ea typeface="Times New Roman"/>
              </a:rPr>
              <a:t>,</a:t>
            </a:r>
            <a:r>
              <a:rPr lang="ru-RU" sz="1800" dirty="0" smtClean="0">
                <a:ea typeface="Lucida Sans Unicode"/>
              </a:rPr>
              <a:t> </a:t>
            </a:r>
            <a:r>
              <a:rPr lang="ru-RU" sz="1800" b="1" dirty="0" smtClean="0">
                <a:ea typeface="Lucida Sans Unicode"/>
              </a:rPr>
              <a:t>заказчиком </a:t>
            </a:r>
            <a:r>
              <a:rPr lang="ru-RU" sz="1800" b="1" dirty="0">
                <a:ea typeface="Lucida Sans Unicode"/>
              </a:rPr>
              <a:t>не </a:t>
            </a:r>
            <a:r>
              <a:rPr lang="ru-RU" sz="1800" b="1" dirty="0" smtClean="0">
                <a:ea typeface="Lucida Sans Unicode"/>
              </a:rPr>
              <a:t>представлены</a:t>
            </a:r>
            <a:r>
              <a:rPr lang="ru-RU" sz="1800" dirty="0" smtClean="0">
                <a:ea typeface="Lucida Sans Unicode"/>
              </a:rPr>
              <a:t>, </a:t>
            </a:r>
            <a:r>
              <a:rPr lang="ru-RU" sz="1800" b="1" dirty="0">
                <a:ea typeface="Lucida Sans Unicode"/>
              </a:rPr>
              <a:t>антимонопольным органом </a:t>
            </a:r>
            <a:r>
              <a:rPr lang="ru-RU" sz="1800" dirty="0">
                <a:ea typeface="Lucida Sans Unicode"/>
              </a:rPr>
              <a:t>дублирование информации файлами различных </a:t>
            </a:r>
            <a:r>
              <a:rPr lang="ru-RU" sz="1800" dirty="0" smtClean="0">
                <a:ea typeface="Lucida Sans Unicode"/>
              </a:rPr>
              <a:t>форматов </a:t>
            </a:r>
            <a:r>
              <a:rPr lang="ru-RU" sz="1800" b="1" dirty="0">
                <a:ea typeface="Lucida Sans Unicode"/>
              </a:rPr>
              <a:t>не </a:t>
            </a:r>
            <a:r>
              <a:rPr lang="ru-RU" sz="1800" b="1" dirty="0" smtClean="0">
                <a:ea typeface="Lucida Sans Unicode"/>
              </a:rPr>
              <a:t>установлено</a:t>
            </a:r>
            <a:r>
              <a:rPr lang="ru-RU" sz="1800" dirty="0" smtClean="0">
                <a:ea typeface="Lucida Sans Unicode"/>
              </a:rPr>
              <a:t>.</a:t>
            </a:r>
            <a:r>
              <a:rPr lang="ru-RU" sz="1800" dirty="0">
                <a:ea typeface="Times New Roman"/>
              </a:rPr>
              <a:t> </a:t>
            </a:r>
            <a:endParaRPr lang="ru-RU" sz="1800" dirty="0" smtClean="0">
              <a:ea typeface="Times New Roman"/>
            </a:endParaRPr>
          </a:p>
          <a:p>
            <a:pPr marL="0" indent="0" algn="just">
              <a:buNone/>
            </a:pPr>
            <a:r>
              <a:rPr lang="ru-RU" sz="1800" dirty="0" smtClean="0">
                <a:ea typeface="Times New Roman"/>
              </a:rPr>
              <a:t>Файлы формата </a:t>
            </a:r>
            <a:r>
              <a:rPr lang="ru-RU" sz="1800" b="1" dirty="0" err="1" smtClean="0">
                <a:ea typeface="Times New Roman"/>
              </a:rPr>
              <a:t>png</a:t>
            </a:r>
            <a:r>
              <a:rPr lang="ru-RU" sz="1800" dirty="0" smtClean="0">
                <a:ea typeface="Times New Roman"/>
              </a:rPr>
              <a:t> (сводно-сметный расчет) открываются с помощью программы </a:t>
            </a:r>
            <a:r>
              <a:rPr lang="ru-RU" sz="1800" dirty="0" err="1" smtClean="0">
                <a:ea typeface="Times New Roman"/>
              </a:rPr>
              <a:t>Microsoft</a:t>
            </a:r>
            <a:r>
              <a:rPr lang="ru-RU" sz="1800" dirty="0" smtClean="0">
                <a:ea typeface="Times New Roman"/>
              </a:rPr>
              <a:t> </a:t>
            </a:r>
            <a:r>
              <a:rPr lang="ru-RU" sz="1800" dirty="0" err="1" smtClean="0">
                <a:ea typeface="Times New Roman"/>
              </a:rPr>
              <a:t>Picture</a:t>
            </a:r>
            <a:r>
              <a:rPr lang="ru-RU" sz="1800" dirty="0" smtClean="0">
                <a:ea typeface="Times New Roman"/>
              </a:rPr>
              <a:t> </a:t>
            </a:r>
            <a:r>
              <a:rPr lang="ru-RU" sz="1800" dirty="0" err="1" smtClean="0">
                <a:ea typeface="Times New Roman"/>
              </a:rPr>
              <a:t>Manager</a:t>
            </a:r>
            <a:r>
              <a:rPr lang="ru-RU" sz="1800" dirty="0" smtClean="0">
                <a:ea typeface="Times New Roman"/>
              </a:rPr>
              <a:t>. Представителями </a:t>
            </a:r>
            <a:r>
              <a:rPr lang="ru-RU" sz="1800" dirty="0">
                <a:ea typeface="Times New Roman"/>
              </a:rPr>
              <a:t>заказчика не отрицается информация о том, что файл формата </a:t>
            </a:r>
            <a:r>
              <a:rPr lang="ru-RU" sz="1800" b="1" dirty="0" err="1">
                <a:ea typeface="Times New Roman"/>
              </a:rPr>
              <a:t>gsfx</a:t>
            </a:r>
            <a:r>
              <a:rPr lang="ru-RU" sz="1800" dirty="0">
                <a:ea typeface="Times New Roman"/>
              </a:rPr>
              <a:t> представляет собой </a:t>
            </a:r>
            <a:r>
              <a:rPr lang="ru-RU" sz="1800" b="1" dirty="0">
                <a:ea typeface="Times New Roman"/>
              </a:rPr>
              <a:t>сжатый файл сметы</a:t>
            </a:r>
            <a:r>
              <a:rPr lang="ru-RU" sz="1800" dirty="0">
                <a:ea typeface="Times New Roman"/>
              </a:rPr>
              <a:t>, созданный </a:t>
            </a:r>
            <a:r>
              <a:rPr lang="ru-RU" sz="1800" b="1" dirty="0">
                <a:ea typeface="Times New Roman"/>
              </a:rPr>
              <a:t>программой ГРАНД-Смета</a:t>
            </a:r>
            <a:r>
              <a:rPr lang="ru-RU" sz="1800" dirty="0">
                <a:ea typeface="Times New Roman"/>
              </a:rPr>
              <a:t>. </a:t>
            </a:r>
            <a:r>
              <a:rPr lang="ru-RU" sz="1800" b="1" dirty="0" smtClean="0">
                <a:solidFill>
                  <a:srgbClr val="FF0000"/>
                </a:solidFill>
                <a:ea typeface="Times New Roman"/>
              </a:rPr>
              <a:t>Программный </a:t>
            </a:r>
            <a:r>
              <a:rPr lang="ru-RU" sz="1800" b="1" dirty="0">
                <a:solidFill>
                  <a:srgbClr val="FF0000"/>
                </a:solidFill>
                <a:ea typeface="Times New Roman"/>
              </a:rPr>
              <a:t>комплекс ГРАНД-Смета является </a:t>
            </a:r>
            <a:r>
              <a:rPr lang="ru-RU" sz="1800" b="1" dirty="0" smtClean="0">
                <a:solidFill>
                  <a:srgbClr val="FF0000"/>
                </a:solidFill>
                <a:ea typeface="Times New Roman"/>
              </a:rPr>
              <a:t>лицензионным ПО</a:t>
            </a:r>
            <a:r>
              <a:rPr lang="ru-RU" sz="1800" dirty="0" smtClean="0">
                <a:ea typeface="Times New Roman"/>
              </a:rPr>
              <a:t>. </a:t>
            </a:r>
            <a:r>
              <a:rPr lang="ru-RU" sz="1800" dirty="0">
                <a:ea typeface="Times New Roman"/>
              </a:rPr>
              <a:t>Информации и документов, подтверждающих возможность ее установки бесплатно, Министерством в материалы внеплановой проверки не представлено.</a:t>
            </a:r>
            <a:endParaRPr lang="ru-RU" sz="1800" dirty="0"/>
          </a:p>
          <a:p>
            <a:pPr marL="0" indent="0" algn="just">
              <a:buNone/>
            </a:pPr>
            <a:endParaRPr lang="ru-RU" sz="1600" dirty="0" smtClean="0">
              <a:ea typeface="Lucida Sans Unicode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4A23-4E27-4367-91AF-5F55ABC6BAD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40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64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3200" b="1" dirty="0">
                <a:solidFill>
                  <a:schemeClr val="bg1"/>
                </a:solidFill>
              </a:rPr>
              <a:t>Указание в ПСД устаревших </a:t>
            </a:r>
            <a:r>
              <a:rPr lang="ru-RU" sz="3200" b="1" dirty="0" smtClean="0">
                <a:solidFill>
                  <a:schemeClr val="bg1"/>
                </a:solidFill>
              </a:rPr>
              <a:t>ГОСТ, </a:t>
            </a:r>
            <a:r>
              <a:rPr lang="ru-RU" sz="3200" b="1" kern="50" dirty="0" smtClean="0">
                <a:solidFill>
                  <a:schemeClr val="bg1"/>
                </a:solidFill>
                <a:ea typeface="Andale Sans UI"/>
              </a:rPr>
              <a:t> </a:t>
            </a:r>
            <a:r>
              <a:rPr lang="ru-RU" sz="3200" b="1" kern="50" dirty="0" err="1" smtClean="0">
                <a:solidFill>
                  <a:schemeClr val="bg1"/>
                </a:solidFill>
                <a:ea typeface="Andale Sans UI"/>
              </a:rPr>
              <a:t>СНиП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" y="908727"/>
            <a:ext cx="8964488" cy="5721499"/>
          </a:xfrm>
        </p:spPr>
        <p:txBody>
          <a:bodyPr/>
          <a:lstStyle/>
          <a:p>
            <a:pPr algn="just">
              <a:spcAft>
                <a:spcPts val="0"/>
              </a:spcAft>
            </a:pPr>
            <a:r>
              <a:rPr lang="ru-RU" sz="1700" b="1" kern="50" dirty="0">
                <a:solidFill>
                  <a:schemeClr val="tx1"/>
                </a:solidFill>
                <a:ea typeface="Andale Sans UI"/>
              </a:rPr>
              <a:t>№ </a:t>
            </a:r>
            <a:r>
              <a:rPr lang="ru-RU" sz="1700" b="1" kern="50" dirty="0" smtClean="0">
                <a:solidFill>
                  <a:schemeClr val="tx1"/>
                </a:solidFill>
                <a:ea typeface="Andale Sans UI"/>
              </a:rPr>
              <a:t>627-ж/2018, </a:t>
            </a:r>
            <a:r>
              <a:rPr lang="ru-RU" sz="1700" b="1" kern="50" dirty="0">
                <a:solidFill>
                  <a:schemeClr val="tx1"/>
                </a:solidFill>
                <a:ea typeface="Andale Sans UI"/>
              </a:rPr>
              <a:t>№ </a:t>
            </a:r>
            <a:r>
              <a:rPr lang="ru-RU" sz="1700" b="1" kern="50" dirty="0" smtClean="0">
                <a:solidFill>
                  <a:schemeClr val="tx1"/>
                </a:solidFill>
                <a:ea typeface="Andale Sans UI"/>
              </a:rPr>
              <a:t>628-ж/2018 </a:t>
            </a:r>
            <a:r>
              <a:rPr lang="ru-RU" sz="1700" b="1" kern="50" dirty="0" smtClean="0">
                <a:ea typeface="Andale Sans UI"/>
              </a:rPr>
              <a:t>- </a:t>
            </a:r>
            <a:r>
              <a:rPr lang="ru-RU" sz="1700" kern="50" dirty="0" smtClean="0">
                <a:ea typeface="Times New Roman"/>
              </a:rPr>
              <a:t>аукцион </a:t>
            </a:r>
            <a:r>
              <a:rPr lang="ru-RU" sz="1700" kern="50" dirty="0">
                <a:ea typeface="Times New Roman"/>
              </a:rPr>
              <a:t>на выполнение строительно-монтажных работ по объекту "Областное государственное бюджетное учреждение культуры "Челябинский государственный академический театр оперы и балета имени М.И. Глинки". Здание вспомогательного назначения для нужд </a:t>
            </a:r>
            <a:r>
              <a:rPr lang="ru-RU" sz="1700" kern="50" dirty="0" smtClean="0">
                <a:ea typeface="Times New Roman"/>
              </a:rPr>
              <a:t>театра </a:t>
            </a:r>
          </a:p>
          <a:p>
            <a:pPr algn="just">
              <a:spcAft>
                <a:spcPts val="0"/>
              </a:spcAft>
            </a:pPr>
            <a:r>
              <a:rPr lang="ru-RU" sz="1700" b="1" kern="50" dirty="0" smtClean="0">
                <a:solidFill>
                  <a:srgbClr val="FF0000"/>
                </a:solidFill>
                <a:ea typeface="Times New Roman"/>
              </a:rPr>
              <a:t>(НМЦК - </a:t>
            </a:r>
            <a:r>
              <a:rPr lang="ru-RU" sz="1700" b="1" kern="50" dirty="0" smtClean="0">
                <a:solidFill>
                  <a:srgbClr val="FF0000"/>
                </a:solidFill>
                <a:ea typeface="Andale Sans UI"/>
              </a:rPr>
              <a:t>86 884 640, 00 рублей</a:t>
            </a:r>
            <a:r>
              <a:rPr lang="ru-RU" sz="1700" kern="50" dirty="0" smtClean="0">
                <a:ea typeface="Andale Sans UI"/>
              </a:rPr>
              <a:t>). </a:t>
            </a:r>
          </a:p>
          <a:p>
            <a:pPr algn="just">
              <a:spcAft>
                <a:spcPts val="0"/>
              </a:spcAft>
            </a:pPr>
            <a:r>
              <a:rPr lang="ru-RU" sz="1400" kern="50" dirty="0" smtClean="0">
                <a:ea typeface="Times New Roman"/>
              </a:rPr>
              <a:t>В </a:t>
            </a:r>
            <a:r>
              <a:rPr lang="ru-RU" sz="1400" kern="50" dirty="0">
                <a:ea typeface="Times New Roman"/>
              </a:rPr>
              <a:t>проектной документации </a:t>
            </a:r>
            <a:r>
              <a:rPr lang="ru-RU" sz="1400" kern="50" dirty="0" smtClean="0">
                <a:ea typeface="Times New Roman"/>
              </a:rPr>
              <a:t>указан </a:t>
            </a:r>
            <a:r>
              <a:rPr lang="ru-RU" sz="1400" kern="50" dirty="0">
                <a:ea typeface="Times New Roman"/>
              </a:rPr>
              <a:t>ГОСТ 12.4.026-76</a:t>
            </a:r>
            <a:r>
              <a:rPr lang="ru-RU" sz="1400" kern="50" dirty="0">
                <a:ea typeface="Andale Sans UI"/>
              </a:rPr>
              <a:t> «</a:t>
            </a:r>
            <a:r>
              <a:rPr lang="ru-RU" sz="1400" kern="50" dirty="0">
                <a:ea typeface="Times New Roman"/>
              </a:rPr>
              <a:t>Система стандартов безопасности труда (ССБТ). Цвета сигнальные и знаки безопасности (с Изменениями № 1, 2)», определяющий цвет покрытия металлоконструкций для крепления трубопроводов и оборудования, который утратил силу. </a:t>
            </a:r>
            <a:endParaRPr lang="ru-RU" sz="1400" kern="50" dirty="0" smtClean="0"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400" kern="50" dirty="0" smtClean="0">
                <a:ea typeface="Times New Roman"/>
              </a:rPr>
              <a:t>На </a:t>
            </a:r>
            <a:r>
              <a:rPr lang="ru-RU" sz="1400" kern="50" dirty="0">
                <a:ea typeface="Times New Roman"/>
              </a:rPr>
              <a:t>сегодняшний день действует ГОСТ 12.4.026-2015 «Система стандартов безопасности труда (ССБТ). Цвета сигнальные, знаки безопасности и разметка сигнальная. Назначение и правила применения. Общие технические требования и характеристики. Методы испытаний (с Поправкой</a:t>
            </a:r>
            <a:r>
              <a:rPr lang="ru-RU" sz="1400" kern="50" dirty="0" smtClean="0">
                <a:ea typeface="Times New Roman"/>
              </a:rPr>
              <a:t>)». </a:t>
            </a:r>
          </a:p>
          <a:p>
            <a:pPr algn="just">
              <a:spcAft>
                <a:spcPts val="0"/>
              </a:spcAft>
            </a:pPr>
            <a:r>
              <a:rPr lang="ru-RU" sz="1800" kern="50" dirty="0" smtClean="0">
                <a:ea typeface="Times New Roman"/>
              </a:rPr>
              <a:t>По мнению заказчика</a:t>
            </a:r>
            <a:r>
              <a:rPr lang="ru-RU" sz="1800" kern="50" dirty="0">
                <a:ea typeface="Times New Roman"/>
              </a:rPr>
              <a:t>, действующий государственный стандарт является актуализированной редакцией стандарта, положения которого утратили силу, в том числе в части определения цвета эмали для нанесения покрытия на металлоконструкции</a:t>
            </a:r>
            <a:r>
              <a:rPr lang="ru-RU" sz="1800" kern="50" dirty="0" smtClean="0">
                <a:ea typeface="Times New Roman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1700" b="1" kern="50" dirty="0">
                <a:solidFill>
                  <a:srgbClr val="000000"/>
                </a:solidFill>
                <a:ea typeface="Andale Sans UI"/>
              </a:rPr>
              <a:t>№ </a:t>
            </a:r>
            <a:r>
              <a:rPr lang="ru-RU" sz="1700" b="1" kern="50" dirty="0" smtClean="0">
                <a:solidFill>
                  <a:srgbClr val="000000"/>
                </a:solidFill>
                <a:ea typeface="Andale Sans UI"/>
              </a:rPr>
              <a:t>630-ж/2018 от 10.10.2018 -</a:t>
            </a:r>
            <a:r>
              <a:rPr lang="ru-RU" sz="1700" kern="50" dirty="0" smtClean="0">
                <a:ea typeface="Andale Sans UI"/>
              </a:rPr>
              <a:t> </a:t>
            </a:r>
            <a:r>
              <a:rPr lang="ru-RU" sz="1700" kern="50" dirty="0" smtClean="0">
                <a:ea typeface="Times New Roman"/>
              </a:rPr>
              <a:t>аукцион </a:t>
            </a:r>
            <a:r>
              <a:rPr lang="ru-RU" sz="1700" kern="50" dirty="0">
                <a:ea typeface="Times New Roman"/>
              </a:rPr>
              <a:t>на строительство тренажерного </a:t>
            </a:r>
            <a:r>
              <a:rPr lang="ru-RU" sz="1700" kern="50" dirty="0" smtClean="0">
                <a:ea typeface="Times New Roman"/>
              </a:rPr>
              <a:t>зала</a:t>
            </a:r>
          </a:p>
          <a:p>
            <a:pPr algn="just">
              <a:spcAft>
                <a:spcPts val="0"/>
              </a:spcAft>
            </a:pPr>
            <a:r>
              <a:rPr lang="ru-RU" sz="1700" b="1" kern="50" dirty="0" smtClean="0">
                <a:solidFill>
                  <a:srgbClr val="FF0000"/>
                </a:solidFill>
                <a:ea typeface="Times New Roman"/>
              </a:rPr>
              <a:t>(</a:t>
            </a:r>
            <a:r>
              <a:rPr lang="ru-RU" sz="1700" b="1" kern="50" dirty="0" smtClean="0">
                <a:solidFill>
                  <a:srgbClr val="FF0000"/>
                </a:solidFill>
                <a:ea typeface="Andale Sans UI"/>
              </a:rPr>
              <a:t>НМЦК</a:t>
            </a:r>
            <a:r>
              <a:rPr lang="ru-RU" sz="1700" b="1" kern="50" dirty="0" smtClean="0">
                <a:solidFill>
                  <a:srgbClr val="FF0000"/>
                </a:solidFill>
                <a:ea typeface="Times New Roman"/>
              </a:rPr>
              <a:t> </a:t>
            </a:r>
            <a:r>
              <a:rPr lang="ru-RU" sz="1700" b="1" kern="50" dirty="0">
                <a:solidFill>
                  <a:srgbClr val="FF0000"/>
                </a:solidFill>
                <a:ea typeface="Andale Sans UI"/>
              </a:rPr>
              <a:t>– 13 721 855,00 </a:t>
            </a:r>
            <a:r>
              <a:rPr lang="ru-RU" sz="1700" b="1" kern="50" dirty="0" smtClean="0">
                <a:solidFill>
                  <a:srgbClr val="FF0000"/>
                </a:solidFill>
                <a:ea typeface="Andale Sans UI"/>
              </a:rPr>
              <a:t>рублей).</a:t>
            </a:r>
            <a:endParaRPr lang="ru-RU" sz="1700" b="1" kern="50" dirty="0">
              <a:solidFill>
                <a:srgbClr val="FF0000"/>
              </a:solidFill>
              <a:ea typeface="Andale Sans UI"/>
            </a:endParaRPr>
          </a:p>
          <a:p>
            <a:pPr algn="just">
              <a:spcAft>
                <a:spcPts val="0"/>
              </a:spcAft>
            </a:pPr>
            <a:r>
              <a:rPr lang="ru-RU" sz="1700" kern="50" dirty="0" smtClean="0">
                <a:solidFill>
                  <a:srgbClr val="FF0000"/>
                </a:solidFill>
                <a:ea typeface="Times New Roman"/>
              </a:rPr>
              <a:t>В нарушение </a:t>
            </a:r>
            <a:r>
              <a:rPr lang="ru-RU" sz="1700" kern="50" dirty="0">
                <a:ea typeface="Times New Roman"/>
              </a:rPr>
              <a:t>пункта 1 части 1 статьи 64, части 2 статьи 33 Закона о контрактной </a:t>
            </a:r>
            <a:r>
              <a:rPr lang="ru-RU" sz="1700" kern="50" dirty="0" smtClean="0">
                <a:ea typeface="Times New Roman"/>
              </a:rPr>
              <a:t>системе </a:t>
            </a:r>
            <a:r>
              <a:rPr lang="ru-RU" sz="1700" kern="50" dirty="0" smtClean="0">
                <a:ea typeface="Andale Sans UI"/>
              </a:rPr>
              <a:t>разделы </a:t>
            </a:r>
            <a:r>
              <a:rPr lang="ru-RU" sz="1700" kern="50" dirty="0">
                <a:ea typeface="Andale Sans UI"/>
              </a:rPr>
              <a:t>проектной документации содержат ссылки на </a:t>
            </a:r>
            <a:r>
              <a:rPr lang="ru-RU" sz="1700" b="1" kern="50" dirty="0">
                <a:solidFill>
                  <a:srgbClr val="FF0000"/>
                </a:solidFill>
                <a:ea typeface="Andale Sans UI"/>
              </a:rPr>
              <a:t>ГОСТ, СНиП</a:t>
            </a:r>
            <a:r>
              <a:rPr lang="ru-RU" sz="1700" kern="50" dirty="0">
                <a:ea typeface="Andale Sans UI"/>
              </a:rPr>
              <a:t>, которые </a:t>
            </a:r>
            <a:r>
              <a:rPr lang="ru-RU" sz="1700" kern="50" dirty="0">
                <a:solidFill>
                  <a:srgbClr val="FF0000"/>
                </a:solidFill>
                <a:ea typeface="Andale Sans UI"/>
              </a:rPr>
              <a:t>являются </a:t>
            </a:r>
            <a:r>
              <a:rPr lang="ru-RU" sz="1700" kern="50" dirty="0" smtClean="0">
                <a:solidFill>
                  <a:srgbClr val="FF0000"/>
                </a:solidFill>
                <a:ea typeface="Andale Sans UI"/>
              </a:rPr>
              <a:t>недействующими</a:t>
            </a:r>
            <a:r>
              <a:rPr lang="ru-RU" sz="1700" kern="50" dirty="0" smtClean="0">
                <a:ea typeface="Andale Sans UI"/>
              </a:rPr>
              <a:t>.</a:t>
            </a:r>
            <a:endParaRPr lang="ru-RU" sz="1700" kern="50" dirty="0">
              <a:ea typeface="Andale Sans UI"/>
            </a:endParaRPr>
          </a:p>
          <a:p>
            <a:pPr algn="just">
              <a:spcAft>
                <a:spcPts val="0"/>
              </a:spcAft>
            </a:pPr>
            <a:r>
              <a:rPr lang="ru-RU" sz="1700" kern="50" dirty="0" smtClean="0">
                <a:ea typeface="Times New Roman"/>
              </a:rPr>
              <a:t>.</a:t>
            </a:r>
            <a:r>
              <a:rPr lang="ru-RU" sz="1700" kern="50" dirty="0">
                <a:ea typeface="Andale Sans UI"/>
              </a:rPr>
              <a:t>	</a:t>
            </a:r>
            <a:endParaRPr lang="ru-RU" sz="17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4A23-4E27-4367-91AF-5F55ABC6BAD7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80512" cy="6926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Необоснованные требования заказчика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908728"/>
            <a:ext cx="9073008" cy="5217443"/>
          </a:xfrm>
        </p:spPr>
        <p:txBody>
          <a:bodyPr/>
          <a:lstStyle/>
          <a:p>
            <a:pPr algn="just"/>
            <a:r>
              <a:rPr lang="ru-RU" sz="1600" b="1" u="sng" dirty="0" smtClean="0">
                <a:solidFill>
                  <a:schemeClr val="tx1"/>
                </a:solidFill>
              </a:rPr>
              <a:t>№ 647-ж  от </a:t>
            </a:r>
            <a:r>
              <a:rPr lang="ru-RU" sz="1600" b="1" u="sng" kern="50" dirty="0" smtClean="0">
                <a:solidFill>
                  <a:schemeClr val="tx1"/>
                </a:solidFill>
                <a:ea typeface="Andale Sans UI"/>
              </a:rPr>
              <a:t>18.10.2018 </a:t>
            </a:r>
            <a:r>
              <a:rPr lang="ru-RU" sz="1600" kern="50" dirty="0" smtClean="0">
                <a:solidFill>
                  <a:srgbClr val="000000"/>
                </a:solidFill>
                <a:ea typeface="Andale Sans UI"/>
              </a:rPr>
              <a:t>Аукцион</a:t>
            </a:r>
            <a:r>
              <a:rPr lang="ru-RU" sz="1600" kern="50" dirty="0" smtClean="0">
                <a:ea typeface="Times New Roman"/>
              </a:rPr>
              <a:t> </a:t>
            </a:r>
            <a:r>
              <a:rPr lang="ru-RU" sz="1600" kern="50" dirty="0">
                <a:ea typeface="Times New Roman"/>
              </a:rPr>
              <a:t>на выполнение </a:t>
            </a:r>
            <a:r>
              <a:rPr lang="ru-RU" sz="1600" b="1" u="sng" kern="50" dirty="0">
                <a:ea typeface="Times New Roman"/>
              </a:rPr>
              <a:t>работ по дистанционному зондированию территорий </a:t>
            </a:r>
            <a:r>
              <a:rPr lang="ru-RU" sz="1600" b="1" u="sng" kern="50" dirty="0" err="1" smtClean="0">
                <a:ea typeface="Times New Roman"/>
              </a:rPr>
              <a:t>г.Челябинск</a:t>
            </a:r>
            <a:r>
              <a:rPr lang="ru-RU" sz="1600" u="sng" kern="50" dirty="0" err="1" smtClean="0">
                <a:ea typeface="Times New Roman"/>
              </a:rPr>
              <a:t>а</a:t>
            </a:r>
            <a:r>
              <a:rPr lang="ru-RU" sz="1600" kern="50" dirty="0">
                <a:ea typeface="Times New Roman"/>
              </a:rPr>
              <a:t>, обработке данных дистанционного зондирования, аэрофотосъемки, фотограмметрической обработке снимков с созданием цифровых </a:t>
            </a:r>
            <a:r>
              <a:rPr lang="ru-RU" sz="1600" kern="50" dirty="0" err="1">
                <a:ea typeface="Times New Roman"/>
              </a:rPr>
              <a:t>ортофотопланов</a:t>
            </a:r>
            <a:r>
              <a:rPr lang="ru-RU" sz="1600" kern="50" dirty="0">
                <a:ea typeface="Times New Roman"/>
              </a:rPr>
              <a:t>, цифровой матрицы высот, цифровых трехмерных измеряемых фотореалистичных моделей и загрузке сведений в действующую информационную систему обеспечения градостроительной деятельности Администрации </a:t>
            </a:r>
            <a:r>
              <a:rPr lang="ru-RU" sz="1600" kern="50" dirty="0" err="1" smtClean="0">
                <a:ea typeface="Times New Roman"/>
              </a:rPr>
              <a:t>г.Челябинска</a:t>
            </a:r>
            <a:r>
              <a:rPr lang="ru-RU" sz="1600" kern="50" dirty="0" smtClean="0">
                <a:ea typeface="Times New Roman"/>
              </a:rPr>
              <a:t>. </a:t>
            </a:r>
            <a:r>
              <a:rPr lang="ru-RU" sz="1600" b="1" kern="50" dirty="0" smtClean="0">
                <a:solidFill>
                  <a:schemeClr val="tx1"/>
                </a:solidFill>
                <a:ea typeface="Times New Roman"/>
              </a:rPr>
              <a:t>НМЦК</a:t>
            </a:r>
            <a:r>
              <a:rPr lang="ru-RU" sz="1600" b="1" kern="50" dirty="0" smtClean="0">
                <a:solidFill>
                  <a:schemeClr val="tx1"/>
                </a:solidFill>
                <a:ea typeface="Andale Sans UI"/>
              </a:rPr>
              <a:t> </a:t>
            </a:r>
            <a:r>
              <a:rPr lang="ru-RU" sz="1600" b="1" kern="50" dirty="0">
                <a:solidFill>
                  <a:schemeClr val="tx1"/>
                </a:solidFill>
                <a:ea typeface="Andale Sans UI"/>
              </a:rPr>
              <a:t>– 12 965 514,00 </a:t>
            </a:r>
            <a:r>
              <a:rPr lang="ru-RU" sz="1600" b="1" kern="50" dirty="0" smtClean="0">
                <a:solidFill>
                  <a:schemeClr val="tx1"/>
                </a:solidFill>
                <a:ea typeface="Andale Sans UI"/>
              </a:rPr>
              <a:t>рублей.</a:t>
            </a:r>
          </a:p>
          <a:p>
            <a:pPr marL="0" indent="0" algn="just">
              <a:buNone/>
            </a:pPr>
            <a:r>
              <a:rPr lang="ru-RU" sz="1500" kern="50" dirty="0" smtClean="0">
                <a:ea typeface="Times New Roman"/>
              </a:rPr>
              <a:t>Заказчиком </a:t>
            </a:r>
            <a:r>
              <a:rPr lang="ru-RU" sz="1500" kern="50" dirty="0">
                <a:ea typeface="Times New Roman"/>
              </a:rPr>
              <a:t>не представлены сведения и документы, </a:t>
            </a:r>
            <a:r>
              <a:rPr lang="ru-RU" sz="1500" kern="50" dirty="0" smtClean="0">
                <a:ea typeface="Times New Roman"/>
              </a:rPr>
              <a:t>которые позволяют </a:t>
            </a:r>
            <a:r>
              <a:rPr lang="ru-RU" sz="1500" kern="50" dirty="0">
                <a:ea typeface="Times New Roman"/>
              </a:rPr>
              <a:t>сделать вывод о том, каким образом </a:t>
            </a:r>
            <a:r>
              <a:rPr lang="ru-RU" sz="1500" b="1" kern="50" dirty="0">
                <a:solidFill>
                  <a:srgbClr val="FF0000"/>
                </a:solidFill>
                <a:ea typeface="Times New Roman"/>
              </a:rPr>
              <a:t>фокусное расстояние </a:t>
            </a:r>
            <a:r>
              <a:rPr lang="ru-RU" sz="1500" b="1" kern="50" dirty="0" err="1">
                <a:solidFill>
                  <a:srgbClr val="FF0000"/>
                </a:solidFill>
                <a:ea typeface="Times New Roman"/>
              </a:rPr>
              <a:t>аэрофотоаппарата</a:t>
            </a:r>
            <a:r>
              <a:rPr lang="ru-RU" sz="1500" b="1" kern="50" dirty="0">
                <a:solidFill>
                  <a:srgbClr val="FF0000"/>
                </a:solidFill>
                <a:ea typeface="Times New Roman"/>
              </a:rPr>
              <a:t>, установленное в документации о закупке (менее или равное 70 мм), </a:t>
            </a:r>
            <a:r>
              <a:rPr lang="ru-RU" sz="1500" kern="50" dirty="0">
                <a:ea typeface="Times New Roman"/>
              </a:rPr>
              <a:t>влияет на результат аэрофотосъемки, требования к аэрофотоснимкам, установленные в </a:t>
            </a:r>
            <a:r>
              <a:rPr lang="ru-RU" sz="1500" kern="50" dirty="0" smtClean="0">
                <a:ea typeface="Times New Roman"/>
              </a:rPr>
              <a:t>док-</a:t>
            </a:r>
            <a:r>
              <a:rPr lang="ru-RU" sz="1500" kern="50" dirty="0" err="1" smtClean="0">
                <a:ea typeface="Times New Roman"/>
              </a:rPr>
              <a:t>ции</a:t>
            </a:r>
            <a:r>
              <a:rPr lang="ru-RU" sz="1500" kern="50" dirty="0" smtClean="0">
                <a:ea typeface="Times New Roman"/>
              </a:rPr>
              <a:t> </a:t>
            </a:r>
            <a:r>
              <a:rPr lang="ru-RU" sz="1500" kern="50" dirty="0">
                <a:ea typeface="Times New Roman"/>
              </a:rPr>
              <a:t>о закупке, что не позволяет сделать вывод </a:t>
            </a:r>
            <a:r>
              <a:rPr lang="ru-RU" sz="1500" b="1" kern="50" dirty="0">
                <a:solidFill>
                  <a:srgbClr val="FF0000"/>
                </a:solidFill>
                <a:ea typeface="Times New Roman"/>
              </a:rPr>
              <a:t>об обоснованности установления указанного фокусного расстояния</a:t>
            </a:r>
            <a:r>
              <a:rPr lang="ru-RU" sz="1500" kern="50" dirty="0" smtClean="0">
                <a:ea typeface="Times New Roman"/>
              </a:rPr>
              <a:t>. </a:t>
            </a:r>
            <a:r>
              <a:rPr lang="ru-RU" sz="1500" i="1" kern="50" dirty="0" smtClean="0">
                <a:ea typeface="Times New Roman"/>
              </a:rPr>
              <a:t>Из пояснений </a:t>
            </a:r>
            <a:r>
              <a:rPr lang="ru-RU" sz="1500" i="1" kern="50" dirty="0">
                <a:ea typeface="Times New Roman"/>
              </a:rPr>
              <a:t>заказчика следует, что требования к фокусному расстоянию обусловлены </a:t>
            </a:r>
            <a:r>
              <a:rPr lang="ru-RU" sz="1500" i="1" u="sng" kern="50" dirty="0">
                <a:ea typeface="Times New Roman"/>
              </a:rPr>
              <a:t>небольшим весом </a:t>
            </a:r>
            <a:r>
              <a:rPr lang="ru-RU" sz="1500" i="1" kern="50" dirty="0">
                <a:ea typeface="Times New Roman"/>
              </a:rPr>
              <a:t>указанных аппаратов, в том числе для </a:t>
            </a:r>
            <a:r>
              <a:rPr lang="ru-RU" sz="1500" i="1" u="sng" kern="50" dirty="0">
                <a:ea typeface="Times New Roman"/>
              </a:rPr>
              <a:t>возможности их установки </a:t>
            </a:r>
            <a:r>
              <a:rPr lang="ru-RU" sz="1500" i="1" kern="50" dirty="0">
                <a:ea typeface="Times New Roman"/>
              </a:rPr>
              <a:t>как на пилотируемые, так и </a:t>
            </a:r>
            <a:r>
              <a:rPr lang="ru-RU" sz="1500" i="1" kern="50" dirty="0" smtClean="0">
                <a:ea typeface="Times New Roman"/>
              </a:rPr>
              <a:t>на беспилотные </a:t>
            </a:r>
            <a:r>
              <a:rPr lang="ru-RU" sz="1500" i="1" kern="50" dirty="0">
                <a:ea typeface="Times New Roman"/>
              </a:rPr>
              <a:t>летательные </a:t>
            </a:r>
            <a:r>
              <a:rPr lang="ru-RU" sz="1500" i="1" kern="50" dirty="0" smtClean="0">
                <a:ea typeface="Times New Roman"/>
              </a:rPr>
              <a:t>аппараты</a:t>
            </a:r>
            <a:r>
              <a:rPr lang="ru-RU" sz="1500" kern="50" dirty="0" smtClean="0">
                <a:ea typeface="Times New Roman"/>
              </a:rPr>
              <a:t>. Однако </a:t>
            </a:r>
            <a:r>
              <a:rPr lang="ru-RU" sz="1500" kern="50" dirty="0">
                <a:solidFill>
                  <a:srgbClr val="FF0000"/>
                </a:solidFill>
                <a:ea typeface="Times New Roman"/>
              </a:rPr>
              <a:t>ни вес</a:t>
            </a:r>
            <a:r>
              <a:rPr lang="ru-RU" sz="1500" kern="50" dirty="0">
                <a:ea typeface="Times New Roman"/>
              </a:rPr>
              <a:t>  </a:t>
            </a:r>
            <a:r>
              <a:rPr lang="ru-RU" sz="1500" kern="50" dirty="0" err="1">
                <a:ea typeface="Times New Roman"/>
              </a:rPr>
              <a:t>аэрофотоаппарата</a:t>
            </a:r>
            <a:r>
              <a:rPr lang="ru-RU" sz="1500" kern="50" dirty="0">
                <a:ea typeface="Times New Roman"/>
              </a:rPr>
              <a:t>, </a:t>
            </a:r>
            <a:r>
              <a:rPr lang="ru-RU" sz="1500" kern="50" dirty="0">
                <a:solidFill>
                  <a:srgbClr val="FF0000"/>
                </a:solidFill>
                <a:ea typeface="Times New Roman"/>
              </a:rPr>
              <a:t>ни способ </a:t>
            </a:r>
            <a:r>
              <a:rPr lang="ru-RU" sz="1500" kern="50" dirty="0">
                <a:ea typeface="Times New Roman"/>
              </a:rPr>
              <a:t>осуществления </a:t>
            </a:r>
            <a:r>
              <a:rPr lang="ru-RU" sz="1500" kern="50" dirty="0" smtClean="0">
                <a:ea typeface="Times New Roman"/>
              </a:rPr>
              <a:t>аэрофотосъемки, </a:t>
            </a:r>
            <a:r>
              <a:rPr lang="ru-RU" sz="1500" kern="50" dirty="0">
                <a:solidFill>
                  <a:srgbClr val="FF0000"/>
                </a:solidFill>
                <a:ea typeface="Times New Roman"/>
              </a:rPr>
              <a:t>не обуславливает результат проведения аэрофотосъемки</a:t>
            </a:r>
            <a:r>
              <a:rPr lang="ru-RU" sz="1500" kern="50" dirty="0">
                <a:ea typeface="Times New Roman"/>
              </a:rPr>
              <a:t>, при этом из документации о закупке также не установлено требование о проведении аэрофотосъемки</a:t>
            </a:r>
            <a:r>
              <a:rPr lang="ru-RU" sz="1500" kern="50" dirty="0">
                <a:ea typeface="Andale Sans UI"/>
              </a:rPr>
              <a:t> </a:t>
            </a:r>
            <a:r>
              <a:rPr lang="ru-RU" sz="1500" kern="50" dirty="0">
                <a:ea typeface="Times New Roman"/>
              </a:rPr>
              <a:t>пилотируемыми и (или) беспилотными летательными аппаратами</a:t>
            </a:r>
            <a:r>
              <a:rPr lang="ru-RU" sz="1500" kern="50" dirty="0" smtClean="0">
                <a:ea typeface="Times New Roman"/>
              </a:rPr>
              <a:t>. Не </a:t>
            </a:r>
            <a:r>
              <a:rPr lang="ru-RU" sz="1500" kern="50" dirty="0">
                <a:ea typeface="Times New Roman"/>
              </a:rPr>
              <a:t>представлены сведения, </a:t>
            </a:r>
            <a:r>
              <a:rPr lang="ru-RU" sz="1500" kern="50" dirty="0" smtClean="0">
                <a:ea typeface="Times New Roman"/>
              </a:rPr>
              <a:t>что </a:t>
            </a:r>
            <a:r>
              <a:rPr lang="ru-RU" sz="1500" kern="50" dirty="0" err="1" smtClean="0">
                <a:ea typeface="Times New Roman"/>
              </a:rPr>
              <a:t>аэрофотоаппарат</a:t>
            </a:r>
            <a:r>
              <a:rPr lang="ru-RU" sz="1500" kern="50" dirty="0" smtClean="0">
                <a:ea typeface="Times New Roman"/>
              </a:rPr>
              <a:t> </a:t>
            </a:r>
            <a:r>
              <a:rPr lang="ru-RU" sz="1500" kern="50" dirty="0">
                <a:ea typeface="Times New Roman"/>
              </a:rPr>
              <a:t>с фокусным расстоянием более 70 мм не позволит достичь результатов  аэрофотосъемки, указанных в </a:t>
            </a:r>
            <a:r>
              <a:rPr lang="ru-RU" sz="1500" kern="50" dirty="0" smtClean="0">
                <a:ea typeface="Times New Roman"/>
              </a:rPr>
              <a:t>ТЗ. </a:t>
            </a:r>
            <a:r>
              <a:rPr lang="ru-RU" sz="1500" kern="50" dirty="0" smtClean="0">
                <a:solidFill>
                  <a:srgbClr val="FF0000"/>
                </a:solidFill>
                <a:ea typeface="Times New Roman"/>
              </a:rPr>
              <a:t>Не </a:t>
            </a:r>
            <a:r>
              <a:rPr lang="ru-RU" sz="1500" kern="50" dirty="0">
                <a:solidFill>
                  <a:srgbClr val="FF0000"/>
                </a:solidFill>
                <a:ea typeface="Times New Roman"/>
              </a:rPr>
              <a:t>представлены нормативные документы</a:t>
            </a:r>
            <a:r>
              <a:rPr lang="ru-RU" sz="1500" kern="50" dirty="0">
                <a:ea typeface="Times New Roman"/>
              </a:rPr>
              <a:t>, определяющие обязательные требования к </a:t>
            </a:r>
            <a:r>
              <a:rPr lang="ru-RU" sz="1500" kern="50" dirty="0" err="1">
                <a:ea typeface="Times New Roman"/>
              </a:rPr>
              <a:t>аэрофотоаппаратам</a:t>
            </a:r>
            <a:r>
              <a:rPr lang="ru-RU" sz="1500" kern="50" dirty="0">
                <a:ea typeface="Times New Roman"/>
              </a:rPr>
              <a:t>, в том числе к фокусному расстоянию при проведении аэрофотосъемки, тогда как в </a:t>
            </a:r>
            <a:r>
              <a:rPr lang="ru-RU" sz="1500" kern="50" dirty="0" smtClean="0">
                <a:ea typeface="Times New Roman"/>
              </a:rPr>
              <a:t>п. </a:t>
            </a:r>
            <a:r>
              <a:rPr lang="ru-RU" sz="1500" kern="50" dirty="0">
                <a:ea typeface="Times New Roman"/>
              </a:rPr>
              <a:t>10 </a:t>
            </a:r>
            <a:r>
              <a:rPr lang="ru-RU" sz="1500" kern="50" dirty="0" smtClean="0">
                <a:ea typeface="Times New Roman"/>
              </a:rPr>
              <a:t>ТЗ </a:t>
            </a:r>
            <a:r>
              <a:rPr lang="ru-RU" sz="1500" kern="50" dirty="0">
                <a:ea typeface="Times New Roman"/>
              </a:rPr>
              <a:t>указаны нормативные правовые акты, которые </a:t>
            </a:r>
            <a:r>
              <a:rPr lang="ru-RU" sz="1500" b="1" kern="50" dirty="0">
                <a:solidFill>
                  <a:srgbClr val="FF0000"/>
                </a:solidFill>
                <a:ea typeface="Times New Roman"/>
              </a:rPr>
              <a:t>устанавливают порядок осуществления съемочного процесса в воздушном пространстве, а не требования к характеристикам </a:t>
            </a:r>
            <a:r>
              <a:rPr lang="ru-RU" sz="1500" b="1" kern="50" dirty="0" err="1">
                <a:solidFill>
                  <a:srgbClr val="FF0000"/>
                </a:solidFill>
                <a:ea typeface="Times New Roman"/>
              </a:rPr>
              <a:t>аэрофотоаппаратов</a:t>
            </a:r>
            <a:r>
              <a:rPr lang="ru-RU" sz="1500" b="1" kern="50" dirty="0">
                <a:solidFill>
                  <a:srgbClr val="FF0000"/>
                </a:solidFill>
                <a:ea typeface="Times New Roman"/>
              </a:rPr>
              <a:t>.</a:t>
            </a:r>
            <a:endParaRPr lang="ru-RU" sz="1500" b="1" kern="50" dirty="0">
              <a:solidFill>
                <a:srgbClr val="FF0000"/>
              </a:solidFill>
              <a:ea typeface="Andale Sans UI"/>
            </a:endParaRPr>
          </a:p>
          <a:p>
            <a:endParaRPr lang="ru-RU" sz="1500" kern="50" dirty="0" smtClean="0">
              <a:solidFill>
                <a:srgbClr val="000000"/>
              </a:solidFill>
              <a:ea typeface="Andale Sans U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4A23-4E27-4367-91AF-5F55ABC6BAD7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664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4" y="188640"/>
            <a:ext cx="8795320" cy="3600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Неоднозначные  требования </a:t>
            </a:r>
            <a:r>
              <a:rPr lang="ru-RU" sz="2800" b="1" dirty="0">
                <a:solidFill>
                  <a:schemeClr val="bg1"/>
                </a:solidFill>
              </a:rPr>
              <a:t>к составу </a:t>
            </a:r>
            <a:r>
              <a:rPr lang="ru-RU" sz="2800" b="1" dirty="0" smtClean="0">
                <a:solidFill>
                  <a:schemeClr val="bg1"/>
                </a:solidFill>
              </a:rPr>
              <a:t>заявки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036496" cy="5544616"/>
          </a:xfrm>
        </p:spPr>
        <p:txBody>
          <a:bodyPr/>
          <a:lstStyle/>
          <a:p>
            <a:pPr lvl="0" algn="just">
              <a:spcAft>
                <a:spcPts val="0"/>
              </a:spcAft>
            </a:pPr>
            <a:r>
              <a:rPr lang="ru-RU" sz="1600" b="1" dirty="0" smtClean="0">
                <a:solidFill>
                  <a:schemeClr val="tx1"/>
                </a:solidFill>
              </a:rPr>
              <a:t>690-ж/18 от </a:t>
            </a:r>
            <a:r>
              <a:rPr lang="ru-RU" sz="1600" b="1" kern="50" dirty="0" smtClean="0">
                <a:solidFill>
                  <a:schemeClr val="tx1"/>
                </a:solidFill>
                <a:ea typeface="Andale Sans UI"/>
              </a:rPr>
              <a:t>07.11.2018 </a:t>
            </a:r>
            <a:r>
              <a:rPr lang="ru-RU" sz="1600" kern="50" dirty="0" smtClean="0">
                <a:ea typeface="Times New Roman"/>
              </a:rPr>
              <a:t>Аукцион </a:t>
            </a:r>
            <a:r>
              <a:rPr lang="ru-RU" sz="1600" kern="50" dirty="0">
                <a:ea typeface="Times New Roman"/>
              </a:rPr>
              <a:t>на право заключения государственного контракта на выполнение работ по созданию структурированной кабельной сети для Министерства имущества и природных ресурсов Челябинской </a:t>
            </a:r>
            <a:r>
              <a:rPr lang="ru-RU" sz="1600" kern="50" dirty="0" smtClean="0">
                <a:ea typeface="Times New Roman"/>
              </a:rPr>
              <a:t>области. </a:t>
            </a:r>
            <a:r>
              <a:rPr lang="ru-RU" sz="1600" b="1" kern="50" dirty="0" smtClean="0">
                <a:solidFill>
                  <a:srgbClr val="FF0000"/>
                </a:solidFill>
                <a:ea typeface="Times New Roman"/>
              </a:rPr>
              <a:t>НМЦК -</a:t>
            </a:r>
            <a:r>
              <a:rPr lang="ru-RU" sz="1600" b="1" kern="50" dirty="0" smtClean="0">
                <a:solidFill>
                  <a:srgbClr val="FF0000"/>
                </a:solidFill>
                <a:ea typeface="Andale Sans UI"/>
              </a:rPr>
              <a:t>1 </a:t>
            </a:r>
            <a:r>
              <a:rPr lang="ru-RU" sz="1600" b="1" kern="50" dirty="0">
                <a:solidFill>
                  <a:srgbClr val="FF0000"/>
                </a:solidFill>
                <a:ea typeface="Andale Sans UI"/>
              </a:rPr>
              <a:t>049 100, 00 рублей</a:t>
            </a:r>
            <a:endParaRPr lang="ru-RU" sz="1600" b="1" kern="50" dirty="0" smtClean="0">
              <a:solidFill>
                <a:srgbClr val="FF0000"/>
              </a:solidFill>
              <a:ea typeface="Times New Roman"/>
            </a:endParaRPr>
          </a:p>
          <a:p>
            <a:pPr lvl="0" algn="just">
              <a:spcAft>
                <a:spcPts val="0"/>
              </a:spcAft>
            </a:pPr>
            <a:r>
              <a:rPr lang="ru-RU" sz="1600" kern="50" dirty="0" smtClean="0">
                <a:ea typeface="Times New Roman"/>
                <a:cs typeface="Arial"/>
              </a:rPr>
              <a:t>В ТЗ </a:t>
            </a:r>
            <a:r>
              <a:rPr lang="ru-RU" sz="1600" kern="50" dirty="0">
                <a:ea typeface="Times New Roman"/>
                <a:cs typeface="Arial"/>
              </a:rPr>
              <a:t>неоднозначно указаны характеристики оборудования в части необходимости их конкретизации в составе первой части </a:t>
            </a:r>
            <a:r>
              <a:rPr lang="ru-RU" sz="1600" kern="50" dirty="0" smtClean="0">
                <a:ea typeface="Times New Roman"/>
                <a:cs typeface="Arial"/>
              </a:rPr>
              <a:t>заявки:  </a:t>
            </a:r>
            <a:r>
              <a:rPr lang="ru-RU" sz="1600" kern="50" dirty="0">
                <a:ea typeface="Times New Roman"/>
                <a:cs typeface="Arial"/>
              </a:rPr>
              <a:t>в таблицах 1-6 </a:t>
            </a:r>
            <a:r>
              <a:rPr lang="ru-RU" sz="1600" kern="50" dirty="0" smtClean="0">
                <a:ea typeface="Times New Roman"/>
                <a:cs typeface="Arial"/>
              </a:rPr>
              <a:t>ТЗ указан </a:t>
            </a:r>
            <a:r>
              <a:rPr lang="ru-RU" sz="1600" kern="50" dirty="0">
                <a:ea typeface="Times New Roman"/>
                <a:cs typeface="Arial"/>
              </a:rPr>
              <a:t>ряд требуемых характеристик оборудования</a:t>
            </a:r>
            <a:r>
              <a:rPr lang="ru-RU" sz="1600" kern="50" dirty="0" smtClean="0">
                <a:ea typeface="Times New Roman"/>
                <a:cs typeface="Arial"/>
              </a:rPr>
              <a:t>, а также в текстовой части ТЗ указаны </a:t>
            </a:r>
            <a:r>
              <a:rPr lang="ru-RU" sz="1600" kern="50" dirty="0">
                <a:ea typeface="Times New Roman"/>
                <a:cs typeface="Arial"/>
              </a:rPr>
              <a:t>характеристики оборудования, используемого в ходе выполнения работ, однако необходимость их предоставления в составе первой части заявки не следует как из самого </a:t>
            </a:r>
            <a:r>
              <a:rPr lang="ru-RU" sz="1600" kern="50" dirty="0" smtClean="0">
                <a:ea typeface="Times New Roman"/>
                <a:cs typeface="Arial"/>
              </a:rPr>
              <a:t>ТЗ, </a:t>
            </a:r>
            <a:r>
              <a:rPr lang="ru-RU" sz="1600" kern="50" dirty="0">
                <a:ea typeface="Times New Roman"/>
                <a:cs typeface="Arial"/>
              </a:rPr>
              <a:t>так </a:t>
            </a:r>
            <a:r>
              <a:rPr lang="ru-RU" sz="1600" kern="50" dirty="0" smtClean="0">
                <a:ea typeface="Times New Roman"/>
                <a:cs typeface="Arial"/>
              </a:rPr>
              <a:t>из п. 21,22 информационной карты. </a:t>
            </a:r>
            <a:r>
              <a:rPr lang="ru-RU" sz="1600" kern="50" dirty="0" smtClean="0">
                <a:cs typeface="Arial"/>
              </a:rPr>
              <a:t> </a:t>
            </a:r>
          </a:p>
          <a:p>
            <a:pPr lvl="0" algn="just">
              <a:spcAft>
                <a:spcPts val="0"/>
              </a:spcAft>
            </a:pPr>
            <a:r>
              <a:rPr lang="ru-RU" sz="1600" kern="50" dirty="0" smtClean="0">
                <a:cs typeface="Arial"/>
              </a:rPr>
              <a:t>Вместе с тем </a:t>
            </a:r>
            <a:r>
              <a:rPr lang="ru-RU" sz="1600" dirty="0" smtClean="0">
                <a:ea typeface="Times New Roman"/>
              </a:rPr>
              <a:t>установлено </a:t>
            </a:r>
            <a:r>
              <a:rPr lang="ru-RU" sz="1600" dirty="0">
                <a:ea typeface="Times New Roman"/>
              </a:rPr>
              <a:t>требование о предоставлении сведений </a:t>
            </a:r>
            <a:r>
              <a:rPr lang="ru-RU" sz="1600" b="1" dirty="0">
                <a:solidFill>
                  <a:srgbClr val="FF0000"/>
                </a:solidFill>
                <a:ea typeface="Times New Roman"/>
              </a:rPr>
              <a:t>о наименовании страны происхождения товара</a:t>
            </a:r>
            <a:r>
              <a:rPr lang="ru-RU" sz="1600" dirty="0">
                <a:ea typeface="Times New Roman"/>
              </a:rPr>
              <a:t>, тогда как из положений извещения и документации о закупке следует, что </a:t>
            </a:r>
            <a:r>
              <a:rPr lang="ru-RU" sz="1600" b="1" dirty="0">
                <a:solidFill>
                  <a:srgbClr val="FF0000"/>
                </a:solidFill>
                <a:ea typeface="Times New Roman"/>
              </a:rPr>
              <a:t>условия, запреты, ограничения допуска </a:t>
            </a:r>
            <a:r>
              <a:rPr lang="ru-RU" sz="1600" dirty="0">
                <a:ea typeface="Times New Roman"/>
              </a:rPr>
              <a:t>товаров, происходящих из иностранного государства или группы иностранных государств, в соответствии со статьей 14 настоящего Федерального закона), </a:t>
            </a:r>
            <a:r>
              <a:rPr lang="ru-RU" sz="1600" b="1" dirty="0">
                <a:solidFill>
                  <a:srgbClr val="FF0000"/>
                </a:solidFill>
                <a:ea typeface="Times New Roman"/>
              </a:rPr>
              <a:t>не установлены</a:t>
            </a:r>
            <a:r>
              <a:rPr lang="ru-RU" sz="1600" dirty="0" smtClean="0">
                <a:ea typeface="Times New Roman"/>
              </a:rPr>
              <a:t>.</a:t>
            </a:r>
            <a:endParaRPr lang="ru-RU" sz="1600" kern="50" dirty="0">
              <a:ea typeface="Andale Sans UI"/>
            </a:endParaRPr>
          </a:p>
          <a:p>
            <a:pPr lvl="0" algn="just"/>
            <a:r>
              <a:rPr lang="ru-RU" sz="1600" b="1" dirty="0" smtClean="0">
                <a:solidFill>
                  <a:schemeClr val="tx1"/>
                </a:solidFill>
              </a:rPr>
              <a:t>659</a:t>
            </a:r>
            <a:r>
              <a:rPr lang="ru-RU" sz="1600" b="1" dirty="0">
                <a:solidFill>
                  <a:schemeClr val="tx1"/>
                </a:solidFill>
              </a:rPr>
              <a:t>, </a:t>
            </a:r>
            <a:r>
              <a:rPr lang="ru-RU" sz="1600" b="1" dirty="0" smtClean="0">
                <a:solidFill>
                  <a:schemeClr val="tx1"/>
                </a:solidFill>
              </a:rPr>
              <a:t>663-ж/18 от </a:t>
            </a:r>
            <a:r>
              <a:rPr lang="ru-RU" sz="1600" b="1" kern="50" dirty="0">
                <a:solidFill>
                  <a:schemeClr val="tx1"/>
                </a:solidFill>
                <a:ea typeface="Andale Sans UI"/>
              </a:rPr>
              <a:t>25.10.2018</a:t>
            </a:r>
            <a:r>
              <a:rPr lang="ru-RU" sz="1600" kern="50" dirty="0">
                <a:ea typeface="Andale Sans UI"/>
              </a:rPr>
              <a:t> </a:t>
            </a:r>
            <a:r>
              <a:rPr lang="ru-RU" sz="1600" kern="150" dirty="0" smtClean="0">
                <a:ea typeface="Times New Roman"/>
              </a:rPr>
              <a:t>Аукцион </a:t>
            </a:r>
            <a:r>
              <a:rPr lang="ru-RU" sz="1600" kern="150" dirty="0">
                <a:ea typeface="Times New Roman"/>
              </a:rPr>
              <a:t>на поставку программно-технического комплекса «Портативный комплекс регистрации биометрических параметров», обеспечивающих прием заявлений на оформление и выдачу паспортов гражданина </a:t>
            </a:r>
            <a:r>
              <a:rPr lang="ru-RU" sz="1600" kern="150" dirty="0" smtClean="0">
                <a:ea typeface="Times New Roman"/>
              </a:rPr>
              <a:t>РФ, </a:t>
            </a:r>
            <a:r>
              <a:rPr lang="ru-RU" sz="1600" kern="150" dirty="0">
                <a:ea typeface="Times New Roman"/>
              </a:rPr>
              <a:t>удостоверяющих личность гражданина </a:t>
            </a:r>
            <a:r>
              <a:rPr lang="ru-RU" sz="1600" kern="150" dirty="0" smtClean="0">
                <a:ea typeface="Times New Roman"/>
              </a:rPr>
              <a:t>РФ </a:t>
            </a:r>
            <a:r>
              <a:rPr lang="ru-RU" sz="1600" kern="150" dirty="0">
                <a:ea typeface="Times New Roman"/>
              </a:rPr>
              <a:t>за пределами территории </a:t>
            </a:r>
            <a:r>
              <a:rPr lang="ru-RU" sz="1600" kern="150" dirty="0" smtClean="0">
                <a:ea typeface="Times New Roman"/>
              </a:rPr>
              <a:t>РФ, </a:t>
            </a:r>
            <a:r>
              <a:rPr lang="ru-RU" sz="1600" kern="150" dirty="0">
                <a:ea typeface="Times New Roman"/>
              </a:rPr>
              <a:t>содержащих электронный носитель </a:t>
            </a:r>
            <a:r>
              <a:rPr lang="ru-RU" sz="1600" kern="150" dirty="0" smtClean="0">
                <a:ea typeface="Times New Roman"/>
              </a:rPr>
              <a:t>информации. </a:t>
            </a:r>
            <a:r>
              <a:rPr lang="ru-RU" sz="1600" b="1" kern="150" dirty="0" smtClean="0">
                <a:solidFill>
                  <a:srgbClr val="FF0000"/>
                </a:solidFill>
                <a:ea typeface="Times New Roman"/>
              </a:rPr>
              <a:t>НМЦК -</a:t>
            </a:r>
            <a:r>
              <a:rPr lang="ru-RU" sz="1600" b="1" kern="50" dirty="0" smtClean="0">
                <a:solidFill>
                  <a:srgbClr val="FF0000"/>
                </a:solidFill>
                <a:ea typeface="Andale Sans UI"/>
              </a:rPr>
              <a:t>737</a:t>
            </a:r>
            <a:r>
              <a:rPr lang="ru-RU" sz="1600" b="1" kern="50" dirty="0">
                <a:solidFill>
                  <a:srgbClr val="FF0000"/>
                </a:solidFill>
                <a:ea typeface="Andale Sans UI"/>
              </a:rPr>
              <a:t> </a:t>
            </a:r>
            <a:r>
              <a:rPr lang="ru-RU" sz="1600" b="1" kern="50" dirty="0" err="1" smtClean="0">
                <a:solidFill>
                  <a:srgbClr val="FF0000"/>
                </a:solidFill>
                <a:ea typeface="Andale Sans UI"/>
              </a:rPr>
              <a:t>тыс.руб</a:t>
            </a:r>
            <a:r>
              <a:rPr lang="ru-RU" sz="1600" b="1" kern="50" dirty="0" smtClean="0">
                <a:solidFill>
                  <a:srgbClr val="FF0000"/>
                </a:solidFill>
                <a:ea typeface="Andale Sans UI"/>
              </a:rPr>
              <a:t>.</a:t>
            </a:r>
          </a:p>
          <a:p>
            <a:pPr lvl="0"/>
            <a:r>
              <a:rPr lang="ru-RU" sz="1600" kern="50" dirty="0" smtClean="0">
                <a:ea typeface="Andale Sans UI"/>
              </a:rPr>
              <a:t> </a:t>
            </a:r>
            <a:r>
              <a:rPr lang="ru-RU" sz="1600" i="1" kern="50" dirty="0" smtClean="0">
                <a:solidFill>
                  <a:schemeClr val="tx1"/>
                </a:solidFill>
                <a:ea typeface="Andale Sans UI"/>
              </a:rPr>
              <a:t>Т</a:t>
            </a:r>
            <a:r>
              <a:rPr lang="ru-RU" sz="1600" i="1" dirty="0" smtClean="0">
                <a:solidFill>
                  <a:schemeClr val="tx1"/>
                </a:solidFill>
              </a:rPr>
              <a:t>ребования </a:t>
            </a:r>
            <a:r>
              <a:rPr lang="ru-RU" sz="1600" i="1" dirty="0">
                <a:solidFill>
                  <a:schemeClr val="tx1"/>
                </a:solidFill>
              </a:rPr>
              <a:t>к составу первой части заявки, которые не позволяют сделать вывод о порядке заполнения первой части заявки, требования к составу второй части заявки </a:t>
            </a:r>
            <a:r>
              <a:rPr lang="ru-RU" sz="1600" i="1" dirty="0" smtClean="0">
                <a:solidFill>
                  <a:schemeClr val="tx1"/>
                </a:solidFill>
              </a:rPr>
              <a:t>излишние, </a:t>
            </a:r>
            <a:r>
              <a:rPr lang="ru-RU" sz="1600" i="1" dirty="0">
                <a:solidFill>
                  <a:schemeClr val="tx1"/>
                </a:solidFill>
              </a:rPr>
              <a:t>так как документы предоставляются в ходе исполнения </a:t>
            </a:r>
            <a:r>
              <a:rPr lang="ru-RU" sz="1600" i="1" dirty="0" smtClean="0">
                <a:solidFill>
                  <a:schemeClr val="tx1"/>
                </a:solidFill>
              </a:rPr>
              <a:t>контракта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4A23-4E27-4367-91AF-5F55ABC6BAD7}" type="slidenum">
              <a:rPr lang="ru-RU" smtClean="0"/>
              <a:pPr>
                <a:defRPr/>
              </a:pPr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82573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  <a:ea typeface="Calibri"/>
                <a:cs typeface="Times New Roman"/>
              </a:rPr>
              <a:t>Отказ </a:t>
            </a:r>
            <a:r>
              <a:rPr lang="ru-RU" sz="3200" b="1" dirty="0">
                <a:solidFill>
                  <a:schemeClr val="bg1"/>
                </a:solidFill>
                <a:ea typeface="Calibri"/>
                <a:cs typeface="Times New Roman"/>
              </a:rPr>
              <a:t>от заключения контракта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7"/>
            <a:ext cx="8820472" cy="5001419"/>
          </a:xfrm>
        </p:spPr>
        <p:txBody>
          <a:bodyPr/>
          <a:lstStyle/>
          <a:p>
            <a:pPr marL="360000" indent="450215" algn="just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ru-RU" sz="1800" b="1" dirty="0" smtClean="0">
                <a:solidFill>
                  <a:schemeClr val="tx1"/>
                </a:solidFill>
                <a:ea typeface="Calibri"/>
                <a:cs typeface="Times New Roman"/>
              </a:rPr>
              <a:t>687-689-ж/2018</a:t>
            </a:r>
            <a:r>
              <a:rPr lang="ru-RU" sz="1800" b="1" dirty="0">
                <a:solidFill>
                  <a:schemeClr val="tx1"/>
                </a:solidFill>
                <a:ea typeface="Lucida Sans Unicode"/>
                <a:cs typeface="Tahoma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ea typeface="Lucida Sans Unicode"/>
                <a:cs typeface="Tahoma"/>
              </a:rPr>
              <a:t>от  07.11.2018 </a:t>
            </a:r>
            <a:r>
              <a:rPr lang="ru-RU" sz="1800" dirty="0" smtClean="0">
                <a:ea typeface="Lucida Sans Unicode"/>
                <a:cs typeface="Tahoma"/>
              </a:rPr>
              <a:t>Аукционы </a:t>
            </a:r>
            <a:r>
              <a:rPr lang="ru-RU" sz="1800" dirty="0">
                <a:ea typeface="Lucida Sans Unicode"/>
                <a:cs typeface="Tahoma"/>
              </a:rPr>
              <a:t>на приобретение в муниципальную собственность Златоустовского городского округа новых комфортных жилых помещений (благоустроенных квартир) на территории г. Златоуст (не включая сельские населенные пункты</a:t>
            </a:r>
            <a:r>
              <a:rPr lang="ru-RU" sz="1800" dirty="0" smtClean="0">
                <a:ea typeface="Lucida Sans Unicode"/>
                <a:cs typeface="Tahoma"/>
              </a:rPr>
              <a:t>). </a:t>
            </a:r>
            <a:r>
              <a:rPr lang="ru-RU" sz="1800" b="1" dirty="0" smtClean="0">
                <a:solidFill>
                  <a:srgbClr val="FF0000"/>
                </a:solidFill>
                <a:ea typeface="Lucida Sans Unicode"/>
                <a:cs typeface="Tahoma"/>
              </a:rPr>
              <a:t>НМЦК -1 </a:t>
            </a:r>
            <a:r>
              <a:rPr lang="ru-RU" sz="1800" b="1" dirty="0">
                <a:solidFill>
                  <a:srgbClr val="FF0000"/>
                </a:solidFill>
                <a:ea typeface="Lucida Sans Unicode"/>
                <a:cs typeface="Tahoma"/>
              </a:rPr>
              <a:t>140 294,90 </a:t>
            </a:r>
            <a:r>
              <a:rPr lang="ru-RU" sz="1800" b="1" dirty="0" smtClean="0">
                <a:solidFill>
                  <a:srgbClr val="FF0000"/>
                </a:solidFill>
                <a:ea typeface="Times New Roman"/>
              </a:rPr>
              <a:t>рублей,</a:t>
            </a:r>
            <a:r>
              <a:rPr lang="ru-RU" sz="1800" b="1" dirty="0">
                <a:solidFill>
                  <a:srgbClr val="FF0000"/>
                </a:solidFill>
                <a:ea typeface="Lucida Sans Unicode"/>
                <a:cs typeface="Tahoma"/>
              </a:rPr>
              <a:t> 1 221 103,20 </a:t>
            </a:r>
            <a:r>
              <a:rPr lang="ru-RU" sz="1800" b="1" dirty="0" smtClean="0">
                <a:solidFill>
                  <a:srgbClr val="FF0000"/>
                </a:solidFill>
                <a:ea typeface="Times New Roman"/>
              </a:rPr>
              <a:t>рублей, </a:t>
            </a:r>
            <a:r>
              <a:rPr lang="ru-RU" sz="1800" b="1" dirty="0">
                <a:solidFill>
                  <a:srgbClr val="FF0000"/>
                </a:solidFill>
                <a:ea typeface="Lucida Sans Unicode"/>
                <a:cs typeface="Tahoma"/>
              </a:rPr>
              <a:t>1 260 010,90  </a:t>
            </a:r>
            <a:r>
              <a:rPr lang="ru-RU" sz="1800" b="1" dirty="0">
                <a:solidFill>
                  <a:srgbClr val="FF0000"/>
                </a:solidFill>
                <a:ea typeface="Times New Roman"/>
                <a:cs typeface="Times New Roman"/>
              </a:rPr>
              <a:t>рублей.</a:t>
            </a:r>
            <a:endParaRPr lang="ru-RU" sz="1800" b="1" dirty="0">
              <a:solidFill>
                <a:srgbClr val="FF0000"/>
              </a:solidFill>
              <a:ea typeface="Lucida Sans Unicode"/>
              <a:cs typeface="Tahoma"/>
            </a:endParaRPr>
          </a:p>
          <a:p>
            <a:pPr marL="360000" algn="just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ea typeface="Calibri"/>
                <a:cs typeface="Times New Roman"/>
              </a:rPr>
              <a:t>Частью </a:t>
            </a:r>
            <a:r>
              <a:rPr lang="ru-RU" sz="1800" dirty="0">
                <a:ea typeface="Calibri"/>
                <a:cs typeface="Times New Roman"/>
              </a:rPr>
              <a:t>9 статьи 31 Закона о контрактной системе предусмотрен отказ от заключения контракта, в случае если </a:t>
            </a:r>
            <a:r>
              <a:rPr lang="ru-RU" sz="1800" b="1" u="sng" dirty="0">
                <a:solidFill>
                  <a:srgbClr val="FF0000"/>
                </a:solidFill>
                <a:ea typeface="Calibri"/>
                <a:cs typeface="Times New Roman"/>
              </a:rPr>
              <a:t>заказчик или комиссия обнаружит</a:t>
            </a:r>
            <a:r>
              <a:rPr lang="ru-RU" sz="1800" dirty="0">
                <a:ea typeface="Calibri"/>
                <a:cs typeface="Times New Roman"/>
              </a:rPr>
              <a:t>, что участник закупки не соответствует требованиям  части 1, частям 1.1, 2 и 2.1 указанной статьи, или предоставил недостоверную информацию в отношении своего соответствия. </a:t>
            </a:r>
            <a:r>
              <a:rPr lang="ru-RU" sz="1800" dirty="0" smtClean="0">
                <a:ea typeface="Calibri"/>
                <a:cs typeface="Times New Roman"/>
              </a:rPr>
              <a:t>При </a:t>
            </a:r>
            <a:r>
              <a:rPr lang="ru-RU" sz="1800" dirty="0">
                <a:ea typeface="Calibri"/>
                <a:cs typeface="Times New Roman"/>
              </a:rPr>
              <a:t>этом частью 11 статьи 31 </a:t>
            </a:r>
            <a:r>
              <a:rPr lang="ru-RU" sz="1800" dirty="0" err="1" smtClean="0">
                <a:ea typeface="Calibri"/>
                <a:cs typeface="Times New Roman"/>
              </a:rPr>
              <a:t>ЗоКС</a:t>
            </a:r>
            <a:r>
              <a:rPr lang="ru-RU" sz="1800" dirty="0" smtClean="0">
                <a:ea typeface="Calibri"/>
                <a:cs typeface="Times New Roman"/>
              </a:rPr>
              <a:t> </a:t>
            </a:r>
            <a:r>
              <a:rPr lang="ru-RU" sz="1800" dirty="0">
                <a:ea typeface="Calibri"/>
                <a:cs typeface="Times New Roman"/>
              </a:rPr>
              <a:t>контрактной системе предусмотрен только порядок действий заказчика в случае отказа от заключения контракта с поставщиком (подрядчиком, исполнителем). </a:t>
            </a:r>
          </a:p>
          <a:p>
            <a:pPr marL="360000" algn="just">
              <a:spcBef>
                <a:spcPts val="0"/>
              </a:spcBef>
              <a:spcAft>
                <a:spcPts val="0"/>
              </a:spcAft>
            </a:pPr>
            <a:r>
              <a:rPr lang="ru-RU" sz="1800" b="1" i="1" dirty="0">
                <a:ea typeface="Calibri"/>
                <a:cs typeface="Times New Roman"/>
              </a:rPr>
              <a:t>Вместе с тем, не регламентирован порядок действий аукционной комиссии в случае, если ей  обнаружен факт несоответствия участника требованиям закона</a:t>
            </a:r>
            <a:r>
              <a:rPr lang="ru-RU" sz="1800" b="1" i="1" dirty="0" smtClean="0">
                <a:ea typeface="Calibri"/>
                <a:cs typeface="Times New Roman"/>
              </a:rPr>
              <a:t>.</a:t>
            </a:r>
          </a:p>
          <a:p>
            <a:pPr marL="360000" algn="just"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ea typeface="Calibri"/>
                <a:cs typeface="Times New Roman"/>
              </a:rPr>
              <a:t>Отказ принят по тем же документам, по которым аукционная комиссия признала заявки участников соответствующими.</a:t>
            </a:r>
          </a:p>
          <a:p>
            <a:pPr marL="360000" algn="just"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srgbClr val="FF0000"/>
                </a:solidFill>
                <a:ea typeface="Calibri"/>
                <a:cs typeface="Times New Roman"/>
              </a:rPr>
              <a:t>Однако заявки поданы не от собственников жилья!</a:t>
            </a:r>
            <a:endParaRPr lang="ru-RU" sz="18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60000">
              <a:spcBef>
                <a:spcPts val="0"/>
              </a:spcBef>
              <a:spcAft>
                <a:spcPts val="0"/>
              </a:spcAft>
            </a:pP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4A23-4E27-4367-91AF-5F55ABC6BAD7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7178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Нарушение сроков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616624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tx1"/>
                </a:solidFill>
              </a:rPr>
              <a:t>Заказчики </a:t>
            </a:r>
            <a:r>
              <a:rPr lang="ru-RU" sz="1800" b="1" dirty="0">
                <a:solidFill>
                  <a:schemeClr val="tx1"/>
                </a:solidFill>
              </a:rPr>
              <a:t>в нарушение части 3 статьи 63 Закона о контрактной </a:t>
            </a:r>
            <a:r>
              <a:rPr lang="ru-RU" sz="1800" b="1" dirty="0" smtClean="0">
                <a:solidFill>
                  <a:schemeClr val="tx1"/>
                </a:solidFill>
              </a:rPr>
              <a:t>системе установили </a:t>
            </a:r>
            <a:r>
              <a:rPr lang="ru-RU" sz="1800" b="1" dirty="0">
                <a:solidFill>
                  <a:schemeClr val="tx1"/>
                </a:solidFill>
              </a:rPr>
              <a:t>срок подачи заявок </a:t>
            </a:r>
            <a:r>
              <a:rPr lang="ru-RU" sz="1800" b="1" dirty="0">
                <a:solidFill>
                  <a:srgbClr val="FF0000"/>
                </a:solidFill>
              </a:rPr>
              <a:t>менее 15 дней </a:t>
            </a:r>
            <a:r>
              <a:rPr lang="ru-RU" sz="1800" b="1" dirty="0">
                <a:solidFill>
                  <a:schemeClr val="tx1"/>
                </a:solidFill>
              </a:rPr>
              <a:t>c момента размещения извещения до даты окончания срока подачи заявок на участие в </a:t>
            </a:r>
            <a:r>
              <a:rPr lang="ru-RU" sz="1800" b="1" dirty="0" smtClean="0">
                <a:solidFill>
                  <a:schemeClr val="tx1"/>
                </a:solidFill>
              </a:rPr>
              <a:t>аукционе</a:t>
            </a:r>
            <a:endParaRPr lang="ru-RU" sz="18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endParaRPr lang="ru-RU" sz="1200" b="1" u="sng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1800" b="1" u="sng" dirty="0" smtClean="0">
                <a:solidFill>
                  <a:schemeClr val="tx1"/>
                </a:solidFill>
              </a:rPr>
              <a:t>№ </a:t>
            </a:r>
            <a:r>
              <a:rPr lang="ru-RU" sz="1800" b="1" u="sng" dirty="0">
                <a:solidFill>
                  <a:schemeClr val="tx1"/>
                </a:solidFill>
              </a:rPr>
              <a:t>572-ж/2018 от 11.09.2018 </a:t>
            </a:r>
            <a:r>
              <a:rPr lang="ru-RU" sz="1800" dirty="0" smtClean="0"/>
              <a:t>Аукцион </a:t>
            </a:r>
            <a:r>
              <a:rPr lang="ru-RU" sz="1800" dirty="0"/>
              <a:t>на выполнение работ по строительству объекта "Общежитие (жилой дом специализированного назначения) со встроенно-пристроенными помещениями социально-бытового назначения" , </a:t>
            </a:r>
            <a:r>
              <a:rPr lang="ru-RU" sz="1800" b="1" dirty="0">
                <a:solidFill>
                  <a:schemeClr val="tx1"/>
                </a:solidFill>
              </a:rPr>
              <a:t>НМЦК – 741 571 927, 63 рублей.</a:t>
            </a:r>
            <a:r>
              <a:rPr lang="ru-RU" sz="1800" b="1" dirty="0"/>
              <a:t> </a:t>
            </a:r>
            <a:r>
              <a:rPr lang="ru-RU" sz="1800" b="1" dirty="0" smtClean="0"/>
              <a:t> </a:t>
            </a:r>
            <a:r>
              <a:rPr lang="ru-RU" sz="1800" b="1" i="1" dirty="0" smtClean="0">
                <a:solidFill>
                  <a:srgbClr val="FF0000"/>
                </a:solidFill>
              </a:rPr>
              <a:t>Срок сокращен на один день.</a:t>
            </a:r>
          </a:p>
          <a:p>
            <a:pPr>
              <a:buFont typeface="Wingdings" pitchFamily="2" charset="2"/>
              <a:buChar char="ü"/>
            </a:pPr>
            <a:r>
              <a:rPr lang="ru-RU" sz="1800" b="1" i="1" dirty="0">
                <a:solidFill>
                  <a:srgbClr val="FF0000"/>
                </a:solidFill>
              </a:rPr>
              <a:t> </a:t>
            </a:r>
            <a:r>
              <a:rPr lang="ru-RU" sz="1800" b="1" u="sng" kern="50" dirty="0" smtClean="0">
                <a:solidFill>
                  <a:schemeClr val="tx1"/>
                </a:solidFill>
                <a:latin typeface="+mj-lt"/>
                <a:ea typeface="Andale Sans UI"/>
              </a:rPr>
              <a:t>№ 702-ж/2018 от 14.11.2018  </a:t>
            </a:r>
            <a:r>
              <a:rPr lang="ru-RU" sz="1800" kern="50" dirty="0" smtClean="0">
                <a:latin typeface="+mj-lt"/>
                <a:ea typeface="Andale Sans UI"/>
              </a:rPr>
              <a:t>Аукцион </a:t>
            </a:r>
            <a:r>
              <a:rPr lang="ru-RU" sz="1800" kern="50" dirty="0">
                <a:latin typeface="+mj-lt"/>
                <a:ea typeface="Andale Sans UI"/>
              </a:rPr>
              <a:t>на текущий ремонт системы электроснабжения в МКУК "Верхнеуральский городской дом </a:t>
            </a:r>
            <a:r>
              <a:rPr lang="ru-RU" sz="1800" kern="50" dirty="0" smtClean="0">
                <a:latin typeface="+mj-lt"/>
                <a:ea typeface="Andale Sans UI"/>
              </a:rPr>
              <a:t>культуры», </a:t>
            </a:r>
          </a:p>
          <a:p>
            <a:pPr algn="just">
              <a:spcAft>
                <a:spcPts val="0"/>
              </a:spcAft>
            </a:pPr>
            <a:r>
              <a:rPr lang="ru-RU" sz="1800" kern="50" dirty="0" smtClean="0">
                <a:latin typeface="+mj-lt"/>
                <a:ea typeface="Andale Sans UI"/>
              </a:rPr>
              <a:t> </a:t>
            </a:r>
            <a:r>
              <a:rPr lang="ru-RU" sz="1800" b="1" dirty="0">
                <a:solidFill>
                  <a:srgbClr val="000000"/>
                </a:solidFill>
              </a:rPr>
              <a:t>НМЦК – </a:t>
            </a:r>
            <a:r>
              <a:rPr lang="ru-RU" sz="1800" b="1" kern="50" dirty="0" smtClean="0">
                <a:solidFill>
                  <a:schemeClr val="tx1"/>
                </a:solidFill>
                <a:latin typeface="+mj-lt"/>
                <a:ea typeface="Andale Sans UI"/>
              </a:rPr>
              <a:t>3</a:t>
            </a:r>
            <a:r>
              <a:rPr lang="ru-RU" sz="1800" b="1" kern="50" dirty="0">
                <a:solidFill>
                  <a:schemeClr val="tx1"/>
                </a:solidFill>
                <a:latin typeface="+mj-lt"/>
                <a:ea typeface="Andale Sans UI"/>
              </a:rPr>
              <a:t> 691 </a:t>
            </a:r>
            <a:r>
              <a:rPr lang="ru-RU" sz="1800" b="1" kern="50" dirty="0" smtClean="0">
                <a:solidFill>
                  <a:schemeClr val="tx1"/>
                </a:solidFill>
                <a:latin typeface="+mj-lt"/>
                <a:ea typeface="Andale Sans UI"/>
              </a:rPr>
              <a:t>530 рублей.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1800" kern="50" dirty="0" smtClean="0">
                <a:latin typeface="+mj-lt"/>
                <a:ea typeface="Times New Roman"/>
              </a:rPr>
              <a:t>Извещение размещено 29.10.2018, </a:t>
            </a:r>
            <a:r>
              <a:rPr lang="ru-RU" sz="1800" kern="50" dirty="0">
                <a:latin typeface="+mj-lt"/>
                <a:ea typeface="Times New Roman"/>
              </a:rPr>
              <a:t>окончание срока подачи заявок: </a:t>
            </a:r>
            <a:r>
              <a:rPr lang="ru-RU" sz="1800" kern="50" dirty="0" smtClean="0">
                <a:latin typeface="+mj-lt"/>
                <a:ea typeface="Times New Roman"/>
              </a:rPr>
              <a:t>07.11.2018.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1800" b="1" i="1" kern="50" dirty="0" smtClean="0">
                <a:solidFill>
                  <a:srgbClr val="FF0000"/>
                </a:solidFill>
                <a:latin typeface="+mj-lt"/>
                <a:ea typeface="Times New Roman"/>
              </a:rPr>
              <a:t>Таким </a:t>
            </a:r>
            <a:r>
              <a:rPr lang="ru-RU" sz="1800" b="1" i="1" kern="50" dirty="0">
                <a:solidFill>
                  <a:srgbClr val="FF0000"/>
                </a:solidFill>
                <a:latin typeface="+mj-lt"/>
                <a:ea typeface="Times New Roman"/>
              </a:rPr>
              <a:t>образом, срок подачи </a:t>
            </a:r>
            <a:r>
              <a:rPr lang="ru-RU" sz="1800" b="1" i="1" kern="50" dirty="0" smtClean="0">
                <a:solidFill>
                  <a:srgbClr val="FF0000"/>
                </a:solidFill>
                <a:latin typeface="+mj-lt"/>
                <a:ea typeface="Times New Roman"/>
              </a:rPr>
              <a:t>должно быть </a:t>
            </a:r>
            <a:r>
              <a:rPr lang="ru-RU" sz="1800" b="1" i="1" kern="50" dirty="0">
                <a:solidFill>
                  <a:srgbClr val="FF0000"/>
                </a:solidFill>
                <a:latin typeface="+mj-lt"/>
                <a:ea typeface="Times New Roman"/>
              </a:rPr>
              <a:t>не ранее, чем на 14.11.2018</a:t>
            </a:r>
            <a:r>
              <a:rPr lang="ru-RU" sz="1800" b="1" i="1" kern="50" dirty="0">
                <a:latin typeface="+mj-lt"/>
                <a:ea typeface="Times New Roman"/>
              </a:rPr>
              <a:t>.</a:t>
            </a:r>
            <a:endParaRPr lang="ru-RU" sz="1800" b="1" i="1" kern="50" dirty="0">
              <a:latin typeface="+mj-lt"/>
              <a:ea typeface="Andale Sans UI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kumimoji="0" lang="ru-RU" sz="2400" b="1" kern="1200" dirty="0" smtClean="0">
                <a:solidFill>
                  <a:prstClr val="black"/>
                </a:solidFill>
                <a:ea typeface="+mn-ea"/>
                <a:cs typeface="Times New Roman" panose="02020603050405020304" pitchFamily="18" charset="0"/>
              </a:rPr>
              <a:t>Часть </a:t>
            </a:r>
            <a:r>
              <a:rPr kumimoji="0" lang="ru-RU" sz="2400" b="1" kern="1200" dirty="0">
                <a:solidFill>
                  <a:prstClr val="black"/>
                </a:solidFill>
                <a:ea typeface="+mn-ea"/>
                <a:cs typeface="Times New Roman" panose="02020603050405020304" pitchFamily="18" charset="0"/>
              </a:rPr>
              <a:t>8 статьи 7.30 КоАП РФ – штраф 30 000 </a:t>
            </a:r>
            <a:r>
              <a:rPr kumimoji="0" lang="ru-RU" sz="2400" b="1" kern="1200" dirty="0" smtClean="0">
                <a:solidFill>
                  <a:prstClr val="black"/>
                </a:solidFill>
                <a:ea typeface="+mn-ea"/>
                <a:cs typeface="Times New Roman" panose="02020603050405020304" pitchFamily="18" charset="0"/>
              </a:rPr>
              <a:t>рублей.</a:t>
            </a:r>
            <a:endParaRPr kumimoji="0" lang="ru-RU" sz="2400" b="1" kern="1200" dirty="0">
              <a:solidFill>
                <a:prstClr val="black"/>
              </a:solidFill>
              <a:ea typeface="+mn-ea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endParaRPr kumimoji="0" lang="ru-RU" sz="1200" b="1" kern="1200" dirty="0">
              <a:solidFill>
                <a:srgbClr val="FF0000"/>
              </a:solidFill>
              <a:ea typeface="+mn-ea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r>
              <a:rPr kumimoji="0" lang="ru-RU" sz="2000" b="1" i="1" kern="1200" dirty="0">
                <a:solidFill>
                  <a:prstClr val="black"/>
                </a:solidFill>
                <a:ea typeface="+mn-ea"/>
                <a:cs typeface="Times New Roman" panose="02020603050405020304" pitchFamily="18" charset="0"/>
              </a:rPr>
              <a:t>Принятие решения об отмене определения подрядчика с нарушением сроков, установленных ст. 36 ФЗ № </a:t>
            </a:r>
            <a:r>
              <a:rPr kumimoji="0" lang="ru-RU" sz="2000" b="1" i="1" kern="1200" dirty="0" smtClean="0">
                <a:solidFill>
                  <a:prstClr val="black"/>
                </a:solidFill>
                <a:ea typeface="+mn-ea"/>
                <a:cs typeface="Times New Roman" panose="02020603050405020304" pitchFamily="18" charset="0"/>
              </a:rPr>
              <a:t>44</a:t>
            </a:r>
          </a:p>
          <a:p>
            <a:pPr algn="just" eaLnBrk="1" hangingPunct="1">
              <a:spcBef>
                <a:spcPct val="0"/>
              </a:spcBef>
              <a:defRPr/>
            </a:pPr>
            <a:r>
              <a:rPr kumimoji="0" lang="ru-RU" sz="2000" b="1" i="1" kern="1200" dirty="0">
                <a:solidFill>
                  <a:prstClr val="black"/>
                </a:solidFill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000" b="1" kern="1200" dirty="0" smtClean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  <a:t>Постановление </a:t>
            </a:r>
            <a:r>
              <a:rPr kumimoji="0" lang="ru-RU" sz="2000" b="1" kern="1200" dirty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  <a:t>Арбитражного суда Уральского округа от </a:t>
            </a:r>
            <a:r>
              <a:rPr kumimoji="0" lang="ru-RU" sz="2000" b="1" kern="1200" dirty="0" smtClean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  <a:t>26.06.2018 по Делу </a:t>
            </a:r>
            <a:r>
              <a:rPr kumimoji="0" lang="ru-RU" sz="2000" b="1" kern="1200" dirty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  <a:t>№ А76-7758/2017</a:t>
            </a:r>
            <a:endParaRPr lang="ru-RU" sz="2000" dirty="0"/>
          </a:p>
          <a:p>
            <a:pPr algn="just" eaLnBrk="1" hangingPunct="1">
              <a:spcBef>
                <a:spcPct val="0"/>
              </a:spcBef>
              <a:defRPr/>
            </a:pPr>
            <a:endParaRPr kumimoji="0" lang="ru-RU" sz="2000" b="1" i="1" kern="1200" dirty="0" smtClean="0">
              <a:solidFill>
                <a:prstClr val="black"/>
              </a:solidFill>
              <a:ea typeface="+mn-ea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endParaRPr kumimoji="0" lang="ru-RU" sz="1800" b="1" kern="1200" dirty="0">
              <a:solidFill>
                <a:schemeClr val="tx1"/>
              </a:solidFill>
              <a:ea typeface="+mn-ea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4A23-4E27-4367-91AF-5F55ABC6BAD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45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1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sz="6600" dirty="0" smtClean="0"/>
              <a:t>Спасибо за внимание!</a:t>
            </a:r>
            <a:endParaRPr lang="ru-RU" sz="6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4A23-4E27-4367-91AF-5F55ABC6BAD7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079"/>
          <p:cNvSpPr>
            <a:spLocks noChangeArrowheads="1"/>
          </p:cNvSpPr>
          <p:nvPr/>
        </p:nvSpPr>
        <p:spPr bwMode="auto">
          <a:xfrm>
            <a:off x="1" y="3092993"/>
            <a:ext cx="9046028" cy="325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800" b="1" dirty="0">
                <a:solidFill>
                  <a:srgbClr val="008080"/>
                </a:solidFill>
                <a:latin typeface="Arial" charset="0"/>
              </a:rPr>
              <a:t>Перспективы развития контрольной деятельности ФАС России </a:t>
            </a:r>
            <a:br>
              <a:rPr lang="ru-RU" altLang="ru-RU" sz="2800" b="1" dirty="0">
                <a:solidFill>
                  <a:srgbClr val="008080"/>
                </a:solidFill>
                <a:latin typeface="Arial" charset="0"/>
              </a:rPr>
            </a:br>
            <a:r>
              <a:rPr lang="ru-RU" altLang="ru-RU" sz="2800" b="1" dirty="0">
                <a:solidFill>
                  <a:srgbClr val="008080"/>
                </a:solidFill>
                <a:latin typeface="Arial" charset="0"/>
              </a:rPr>
              <a:t>и предложения по совершенствованию законодательства</a:t>
            </a:r>
          </a:p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ru-RU" altLang="ru-RU" sz="2400" b="1" dirty="0">
              <a:solidFill>
                <a:srgbClr val="008080"/>
              </a:solidFill>
              <a:latin typeface="Arial" charset="0"/>
            </a:endParaRPr>
          </a:p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ru-RU" altLang="ru-RU" sz="2400" b="1" dirty="0">
              <a:solidFill>
                <a:srgbClr val="008080"/>
              </a:solidFill>
              <a:latin typeface="Arial" charset="0"/>
            </a:endParaRPr>
          </a:p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ru-RU" altLang="ru-RU" sz="2400" b="1" dirty="0">
              <a:solidFill>
                <a:srgbClr val="008080"/>
              </a:solidFill>
              <a:latin typeface="Arial" charset="0"/>
            </a:endParaRPr>
          </a:p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400" b="1" dirty="0">
                <a:solidFill>
                  <a:srgbClr val="008080"/>
                </a:solidFill>
                <a:latin typeface="Arial" charset="0"/>
              </a:rPr>
              <a:t/>
            </a:r>
            <a:br>
              <a:rPr lang="ru-RU" altLang="ru-RU" sz="2400" b="1" dirty="0">
                <a:solidFill>
                  <a:srgbClr val="008080"/>
                </a:solidFill>
                <a:latin typeface="Arial" charset="0"/>
              </a:rPr>
            </a:br>
            <a:r>
              <a:rPr lang="ru-RU" altLang="ru-RU" sz="2400" b="1" dirty="0">
                <a:solidFill>
                  <a:srgbClr val="008080"/>
                </a:solidFill>
                <a:latin typeface="Arial" charset="0"/>
              </a:rPr>
              <a:t/>
            </a:r>
            <a:br>
              <a:rPr lang="ru-RU" altLang="ru-RU" sz="2400" b="1" dirty="0">
                <a:solidFill>
                  <a:srgbClr val="008080"/>
                </a:solidFill>
                <a:latin typeface="Arial" charset="0"/>
              </a:rPr>
            </a:br>
            <a:r>
              <a:rPr lang="ru-RU" altLang="ru-RU" sz="2400" b="1" dirty="0">
                <a:solidFill>
                  <a:srgbClr val="008080"/>
                </a:solidFill>
                <a:latin typeface="Arial" charset="0"/>
              </a:rPr>
              <a:t/>
            </a:r>
            <a:br>
              <a:rPr lang="ru-RU" altLang="ru-RU" sz="2400" b="1" dirty="0">
                <a:solidFill>
                  <a:srgbClr val="008080"/>
                </a:solidFill>
                <a:latin typeface="Arial" charset="0"/>
              </a:rPr>
            </a:br>
            <a:endParaRPr lang="ru-RU" altLang="ru-RU" sz="3000" b="1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Rectangle 26"/>
          <p:cNvSpPr>
            <a:spLocks noChangeArrowheads="1"/>
          </p:cNvSpPr>
          <p:nvPr/>
        </p:nvSpPr>
        <p:spPr bwMode="auto">
          <a:xfrm>
            <a:off x="-586014" y="2083935"/>
            <a:ext cx="78835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n-US" altLang="ru-RU" sz="2000" b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77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/>
          <a:srcRect l="13542" t="20884" r="3559" b="72932"/>
          <a:stretch/>
        </p:blipFill>
        <p:spPr>
          <a:xfrm>
            <a:off x="0" y="-3861"/>
            <a:ext cx="9144000" cy="5182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6683" y="2691151"/>
            <a:ext cx="41314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Calibri"/>
                <a:ea typeface="+mn-ea"/>
              </a:rPr>
              <a:t>технология </a:t>
            </a:r>
            <a:r>
              <a:rPr lang="ru-RU" sz="1600" dirty="0" err="1">
                <a:solidFill>
                  <a:prstClr val="black"/>
                </a:solidFill>
                <a:latin typeface="Calibri"/>
                <a:ea typeface="+mn-ea"/>
              </a:rPr>
              <a:t>блокчейн</a:t>
            </a:r>
            <a:r>
              <a:rPr lang="ru-RU" sz="1600" dirty="0">
                <a:solidFill>
                  <a:prstClr val="black"/>
                </a:solidFill>
                <a:latin typeface="Calibri"/>
                <a:ea typeface="+mn-ea"/>
              </a:rPr>
              <a:t> и расширение функциональных возможностей;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Calibri"/>
                <a:ea typeface="+mn-ea"/>
              </a:rPr>
              <a:t>данные «Независимого регистратора» признаются ФАС России доказательством при  рассмотрении жалоб</a:t>
            </a:r>
            <a:r>
              <a:rPr lang="en-US" sz="1600" dirty="0">
                <a:solidFill>
                  <a:prstClr val="black"/>
                </a:solidFill>
                <a:latin typeface="Calibri"/>
                <a:ea typeface="+mn-ea"/>
              </a:rPr>
              <a:t>.</a:t>
            </a:r>
            <a:endParaRPr lang="ru-RU" sz="16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092" y="4787389"/>
            <a:ext cx="41420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Calibri"/>
                <a:ea typeface="+mn-ea"/>
              </a:rPr>
              <a:t>включение в РНП при одностороннем расторжении контрактов (конкуренция аргументов);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Calibri"/>
                <a:ea typeface="+mn-ea"/>
              </a:rPr>
              <a:t>включение компаний в РНП с учетом позиции Верховного Суда РФ по исчислению сроков нахождения в РНП*. </a:t>
            </a:r>
            <a:endParaRPr lang="ru-RU" sz="1600" b="1" dirty="0">
              <a:solidFill>
                <a:srgbClr val="FF0000"/>
              </a:solidFill>
              <a:latin typeface="Calibri"/>
              <a:ea typeface="+mn-ea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6683" y="4149080"/>
            <a:ext cx="3917973" cy="62391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prstClr val="black"/>
                </a:solidFill>
              </a:rPr>
              <a:t>Реестр </a:t>
            </a:r>
            <a:r>
              <a:rPr lang="ru-RU" sz="1800" b="1" dirty="0" smtClean="0">
                <a:solidFill>
                  <a:prstClr val="black"/>
                </a:solidFill>
              </a:rPr>
              <a:t>недобросовестных поставщиков</a:t>
            </a:r>
            <a:endParaRPr lang="ru-RU" sz="1800" b="1" dirty="0">
              <a:solidFill>
                <a:prstClr val="black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6090" y="2257938"/>
            <a:ext cx="3725918" cy="42841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prstClr val="black"/>
                </a:solidFill>
              </a:rPr>
              <a:t>ИС «Независимый регистратор»</a:t>
            </a:r>
          </a:p>
        </p:txBody>
      </p:sp>
      <p:sp>
        <p:nvSpPr>
          <p:cNvPr id="8" name="AutoShape 10" descr="http://zakupki.gov.ru/epz/main/public/img/header/emblem.sv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248151" y="673060"/>
            <a:ext cx="4625223" cy="63962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prstClr val="black"/>
                </a:solidFill>
              </a:rPr>
              <a:t>Предложения по развитию ЕИС в части контроля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248150" y="4761530"/>
            <a:ext cx="4625224" cy="42841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prstClr val="black"/>
                </a:solidFill>
              </a:rPr>
              <a:t>ИАС ГОЗ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ru-RU" sz="2000" b="1" dirty="0">
                <a:solidFill>
                  <a:prstClr val="black"/>
                </a:solidFill>
              </a:rPr>
              <a:t>и закрытые торги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248150" y="5307225"/>
            <a:ext cx="5154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prstClr val="black"/>
                </a:solidFill>
                <a:latin typeface="Calibri"/>
                <a:ea typeface="+mn-ea"/>
              </a:rPr>
              <a:t>электронный документооборот;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prstClr val="black"/>
                </a:solidFill>
                <a:latin typeface="Calibri"/>
                <a:ea typeface="+mn-ea"/>
              </a:rPr>
              <a:t>единый каталог</a:t>
            </a: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Calibri"/>
                <a:ea typeface="+mn-ea"/>
              </a:rPr>
              <a:t>по </a:t>
            </a:r>
            <a:r>
              <a:rPr lang="ru-RU" sz="1800" dirty="0" err="1">
                <a:solidFill>
                  <a:prstClr val="black"/>
                </a:solidFill>
                <a:latin typeface="Calibri"/>
                <a:ea typeface="+mn-ea"/>
              </a:rPr>
              <a:t>ГОЗу</a:t>
            </a: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</a:rPr>
              <a:t>; </a:t>
            </a:r>
            <a:endParaRPr lang="ru-RU" sz="1800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prstClr val="black"/>
                </a:solidFill>
                <a:latin typeface="Calibri"/>
                <a:ea typeface="+mn-ea"/>
              </a:rPr>
              <a:t>сравнение цен и торги в электронной форме.</a:t>
            </a: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-4762" y="-90614"/>
            <a:ext cx="9148763" cy="68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en-US" b="1" dirty="0">
                <a:solidFill>
                  <a:prstClr val="white"/>
                </a:solidFill>
                <a:effectLst>
                  <a:outerShdw dist="63500" dir="2400000" algn="tl">
                    <a:prstClr val="black"/>
                  </a:outerShdw>
                </a:effectLst>
                <a:latin typeface="Calibri"/>
                <a:ea typeface="+mn-ea"/>
                <a:cs typeface="Arial" pitchFamily="34" charset="0"/>
              </a:rPr>
              <a:t>Перспективы развития контрольной деятельности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6092" y="1174792"/>
            <a:ext cx="426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prstClr val="black"/>
                </a:solidFill>
                <a:latin typeface="Calibri"/>
                <a:ea typeface="+mn-ea"/>
              </a:rPr>
              <a:t>разъяснения по ключевым вопросам;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prstClr val="black"/>
                </a:solidFill>
                <a:latin typeface="Calibri"/>
                <a:ea typeface="+mn-ea"/>
              </a:rPr>
              <a:t>унификация решений ФАС России</a:t>
            </a: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</a:rPr>
              <a:t>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prstClr val="black"/>
                </a:solidFill>
                <a:latin typeface="Calibri"/>
                <a:ea typeface="+mn-ea"/>
              </a:rPr>
              <a:t>проведение ВКС.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06090" y="669630"/>
            <a:ext cx="3725918" cy="42841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prstClr val="black"/>
                </a:solidFill>
              </a:rPr>
              <a:t>Унификация контроля ФАС России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48151" y="1312686"/>
            <a:ext cx="47843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prstClr val="black"/>
                </a:solidFill>
                <a:latin typeface="Calibri"/>
                <a:ea typeface="+mn-ea"/>
              </a:rPr>
              <a:t>жалобы только через ЕИС;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prstClr val="black"/>
                </a:solidFill>
                <a:latin typeface="Calibri"/>
                <a:ea typeface="+mn-ea"/>
              </a:rPr>
              <a:t>автоматическое уведомление о рассмотрении жалоб всем заинтересованным лицам в личные кабинеты в ЕИС</a:t>
            </a: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</a:rPr>
              <a:t>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prstClr val="black"/>
                </a:solidFill>
                <a:latin typeface="Calibri"/>
                <a:ea typeface="+mn-ea"/>
              </a:rPr>
              <a:t>автоматическое направление в ФАС России сведений для включения компаний в РНП при размещении в ЕИС решения заказчика о расторжении контракта;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prstClr val="black"/>
                </a:solidFill>
                <a:latin typeface="Calibri"/>
                <a:ea typeface="+mn-ea"/>
              </a:rPr>
              <a:t>вся претензионная и иная официальная переписка заказчика с исполнителем в ЕИС</a:t>
            </a: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</a:rPr>
              <a:t>;</a:t>
            </a:r>
            <a:endParaRPr lang="ru-RU" sz="1800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prstClr val="black"/>
                </a:solidFill>
                <a:latin typeface="Calibri"/>
                <a:ea typeface="+mn-ea"/>
              </a:rPr>
              <a:t>дистанционное рассмотрение жалоб</a:t>
            </a: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</a:rPr>
              <a:t>.</a:t>
            </a:r>
            <a:r>
              <a:rPr lang="ru-RU" sz="1800" dirty="0">
                <a:solidFill>
                  <a:prstClr val="black"/>
                </a:solidFill>
                <a:latin typeface="Calibri"/>
                <a:ea typeface="+mn-ea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8047" y="6309320"/>
            <a:ext cx="4252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Calibri"/>
                <a:ea typeface="+mn-ea"/>
              </a:rPr>
              <a:t>*обзор судебной практики Верховного Суда РФ № 3, решение Верховного Суда РФ №305-КГ-17-5810 </a:t>
            </a:r>
          </a:p>
        </p:txBody>
      </p:sp>
    </p:spTree>
    <p:extLst>
      <p:ext uri="{BB962C8B-B14F-4D97-AF65-F5344CB8AC3E}">
        <p14:creationId xmlns:p14="http://schemas.microsoft.com/office/powerpoint/2010/main" val="315726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2" cstate="print"/>
          <a:srcRect l="13542" t="20884" r="3559" b="72932"/>
          <a:stretch/>
        </p:blipFill>
        <p:spPr>
          <a:xfrm>
            <a:off x="0" y="-3861"/>
            <a:ext cx="9144000" cy="518211"/>
          </a:xfrm>
          <a:prstGeom prst="rect">
            <a:avLst/>
          </a:prstGeom>
        </p:spPr>
      </p:pic>
      <p:sp>
        <p:nvSpPr>
          <p:cNvPr id="53" name="Text Box 2"/>
          <p:cNvSpPr txBox="1">
            <a:spLocks noChangeArrowheads="1"/>
          </p:cNvSpPr>
          <p:nvPr/>
        </p:nvSpPr>
        <p:spPr bwMode="auto">
          <a:xfrm>
            <a:off x="-4762" y="-85737"/>
            <a:ext cx="9148763" cy="68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en-US" b="1" dirty="0">
                <a:solidFill>
                  <a:prstClr val="white"/>
                </a:solidFill>
                <a:effectLst>
                  <a:outerShdw dist="63500" dir="2400000" algn="tl">
                    <a:prstClr val="black"/>
                  </a:outerShdw>
                </a:effectLst>
                <a:latin typeface="Calibri"/>
                <a:ea typeface="+mn-ea"/>
                <a:cs typeface="Arial" pitchFamily="34" charset="0"/>
              </a:rPr>
              <a:t>Предложения по совершенствованию законодательства</a:t>
            </a:r>
          </a:p>
        </p:txBody>
      </p:sp>
      <p:sp>
        <p:nvSpPr>
          <p:cNvPr id="8" name="AutoShape 10" descr="http://zakupki.gov.ru/epz/main/public/img/header/emblem.sv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15412"/>
              </p:ext>
            </p:extLst>
          </p:nvPr>
        </p:nvGraphicFramePr>
        <p:xfrm>
          <a:off x="-4762" y="514352"/>
          <a:ext cx="9148763" cy="5701095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333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814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339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81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 dirty="0">
                          <a:effectLst/>
                        </a:rPr>
                        <a:t>п/н</a:t>
                      </a:r>
                      <a:endParaRPr lang="ru-RU" sz="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0" marR="54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Проблема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0" marR="54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Варианты решений для обсуждения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0" marR="54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201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+mn-lt"/>
                        </a:rPr>
                        <a:t>1</a:t>
                      </a:r>
                      <a:endParaRPr lang="ru-RU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0" marR="54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85000"/>
                        </a:lnSpc>
                        <a:spcAft>
                          <a:spcPts val="0"/>
                        </a:spcAft>
                        <a:tabLst>
                          <a:tab pos="533400" algn="l"/>
                        </a:tabLs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	«Бесконечное»</a:t>
                      </a:r>
                      <a:r>
                        <a:rPr lang="ru-RU" sz="18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проведение процедур в</a:t>
                      </a:r>
                      <a:r>
                        <a:rPr lang="ru-RU" sz="18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случае признания их несостоявшимися по</a:t>
                      </a:r>
                      <a:r>
                        <a:rPr lang="ru-RU" sz="1800" baseline="0" dirty="0">
                          <a:effectLst/>
                          <a:latin typeface="+mn-lt"/>
                        </a:rPr>
                        <a:t> основанию отсутствия поданных или допущенных заявок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. 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0" marR="54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5000"/>
                        </a:lnSpc>
                        <a:spcAft>
                          <a:spcPts val="0"/>
                        </a:spcAft>
                        <a:tabLst>
                          <a:tab pos="533400" algn="l"/>
                        </a:tabLs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	Заключение контракта с ед. поставщиком на условиях проведенных торгов. 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0" marR="54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498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+mn-lt"/>
                        </a:rPr>
                        <a:t>2</a:t>
                      </a:r>
                      <a:endParaRPr lang="ru-RU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0" marR="54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5000"/>
                        </a:lnSpc>
                        <a:spcAft>
                          <a:spcPts val="0"/>
                        </a:spcAft>
                        <a:tabLst>
                          <a:tab pos="533400" algn="l"/>
                        </a:tabLs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	Разглашение информации об участниках</a:t>
                      </a:r>
                      <a:r>
                        <a:rPr lang="ru-RU" sz="18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электронных аукционов.</a:t>
                      </a:r>
                      <a:r>
                        <a:rPr lang="ru-RU" sz="1800" baseline="0" dirty="0">
                          <a:effectLst/>
                          <a:latin typeface="+mn-lt"/>
                        </a:rPr>
                        <a:t>  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Борьба</a:t>
                      </a:r>
                      <a:r>
                        <a:rPr lang="ru-RU" sz="1800" baseline="0" dirty="0">
                          <a:effectLst/>
                          <a:latin typeface="+mn-lt"/>
                        </a:rPr>
                        <a:t> со 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сговорами. 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0" marR="54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85000"/>
                        </a:lnSpc>
                        <a:spcAft>
                          <a:spcPts val="0"/>
                        </a:spcAft>
                        <a:buNone/>
                        <a:tabLst>
                          <a:tab pos="533400" algn="l"/>
                        </a:tabLs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	Исключение в электронных аукционах подачи первой части заявки. </a:t>
                      </a: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Автоматическая проверка </a:t>
                      </a:r>
                      <a:r>
                        <a:rPr lang="ru-RU" sz="1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предквалификационных</a:t>
                      </a:r>
                      <a:r>
                        <a:rPr lang="ru-RU" sz="18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требований.</a:t>
                      </a:r>
                      <a:endParaRPr lang="ru-RU" sz="1800" dirty="0">
                        <a:effectLst/>
                        <a:latin typeface="+mn-lt"/>
                      </a:endParaRPr>
                    </a:p>
                  </a:txBody>
                  <a:tcPr marL="54000" marR="54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201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+mn-lt"/>
                        </a:rPr>
                        <a:t>3</a:t>
                      </a:r>
                      <a:endParaRPr lang="ru-RU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0" marR="54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5000"/>
                        </a:lnSpc>
                        <a:spcAft>
                          <a:spcPts val="0"/>
                        </a:spcAft>
                        <a:tabLst>
                          <a:tab pos="533400" algn="l"/>
                        </a:tabLs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	Банки</a:t>
                      </a:r>
                      <a:r>
                        <a:rPr lang="ru-RU" sz="1800" baseline="0" dirty="0">
                          <a:effectLst/>
                          <a:latin typeface="+mn-lt"/>
                        </a:rPr>
                        <a:t> (держатели спец. счетов)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 и компания, обеспечивающая функционирование</a:t>
                      </a:r>
                      <a:r>
                        <a:rPr lang="ru-RU" sz="18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ЕИС, не являются субъектами контроля. 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0" marR="54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5000"/>
                        </a:lnSpc>
                        <a:spcAft>
                          <a:spcPts val="0"/>
                        </a:spcAft>
                        <a:tabLst>
                          <a:tab pos="533400" algn="l"/>
                        </a:tabLs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	Расширить перечень субъектов контроля и введение ответственности.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0" marR="54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617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+mn-lt"/>
                        </a:rPr>
                        <a:t>4</a:t>
                      </a:r>
                      <a:endParaRPr lang="ru-RU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0" marR="54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5000"/>
                        </a:lnSpc>
                        <a:spcAft>
                          <a:spcPts val="0"/>
                        </a:spcAft>
                        <a:tabLst>
                          <a:tab pos="533400" algn="l"/>
                        </a:tabLs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	Установление в аукционной документации на строительство «ловушек» для формального отклонения участников. При</a:t>
                      </a:r>
                      <a:r>
                        <a:rPr lang="ru-RU" sz="1800" baseline="0" dirty="0">
                          <a:effectLst/>
                          <a:latin typeface="+mn-lt"/>
                        </a:rPr>
                        <a:t> этом работы по строительству должны выполняться в строгом соответствии с ПСД.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0" marR="54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5000"/>
                        </a:lnSpc>
                        <a:spcAft>
                          <a:spcPts val="0"/>
                        </a:spcAft>
                        <a:tabLst>
                          <a:tab pos="533400" algn="l"/>
                        </a:tabLs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	Предусмотреть возможность участия</a:t>
                      </a:r>
                      <a:r>
                        <a:rPr lang="ru-RU" sz="1800" baseline="0" dirty="0">
                          <a:effectLst/>
                          <a:latin typeface="+mn-lt"/>
                        </a:rPr>
                        <a:t> в 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электронном аукционе</a:t>
                      </a:r>
                      <a:r>
                        <a:rPr lang="ru-RU" sz="18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путем подачи</a:t>
                      </a:r>
                      <a:r>
                        <a:rPr lang="ru-RU" sz="18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«согласия»</a:t>
                      </a:r>
                      <a:r>
                        <a:rPr lang="ru-RU" sz="1800" baseline="0" dirty="0">
                          <a:effectLst/>
                          <a:latin typeface="+mn-lt"/>
                        </a:rPr>
                        <a:t> на исполнение контракта в соответствии с требованиями заказчика и после автоматической проверки </a:t>
                      </a:r>
                      <a:r>
                        <a:rPr lang="ru-RU" sz="1800" baseline="0" dirty="0" err="1">
                          <a:effectLst/>
                          <a:latin typeface="+mn-lt"/>
                        </a:rPr>
                        <a:t>предквалификационных</a:t>
                      </a:r>
                      <a:r>
                        <a:rPr lang="ru-RU" sz="1800" baseline="0" dirty="0">
                          <a:effectLst/>
                          <a:latin typeface="+mn-lt"/>
                        </a:rPr>
                        <a:t> требований.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0" marR="54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120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/>
          <a:srcRect l="13542" t="20884" r="3559" b="72932"/>
          <a:stretch/>
        </p:blipFill>
        <p:spPr>
          <a:xfrm>
            <a:off x="0" y="-3861"/>
            <a:ext cx="9144000" cy="518211"/>
          </a:xfrm>
          <a:prstGeom prst="rect">
            <a:avLst/>
          </a:prstGeom>
        </p:spPr>
      </p:pic>
      <p:sp>
        <p:nvSpPr>
          <p:cNvPr id="53" name="Text Box 2"/>
          <p:cNvSpPr txBox="1">
            <a:spLocks noChangeArrowheads="1"/>
          </p:cNvSpPr>
          <p:nvPr/>
        </p:nvSpPr>
        <p:spPr bwMode="auto">
          <a:xfrm>
            <a:off x="1" y="-85736"/>
            <a:ext cx="9148763" cy="68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en-US" b="1" dirty="0">
                <a:solidFill>
                  <a:prstClr val="white"/>
                </a:solidFill>
                <a:effectLst>
                  <a:outerShdw dist="63500" dir="2400000" algn="tl">
                    <a:prstClr val="black"/>
                  </a:outerShdw>
                </a:effectLst>
                <a:latin typeface="Calibri"/>
                <a:ea typeface="+mn-ea"/>
                <a:cs typeface="Arial" pitchFamily="34" charset="0"/>
              </a:rPr>
              <a:t>Предложения по совершенствованию законодательства</a:t>
            </a:r>
          </a:p>
        </p:txBody>
      </p:sp>
      <p:sp>
        <p:nvSpPr>
          <p:cNvPr id="8" name="AutoShape 10" descr="http://zakupki.gov.ru/epz/main/public/img/header/emblem.sv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934558"/>
              </p:ext>
            </p:extLst>
          </p:nvPr>
        </p:nvGraphicFramePr>
        <p:xfrm>
          <a:off x="1" y="514350"/>
          <a:ext cx="9136856" cy="606425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190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331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845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 dirty="0">
                          <a:effectLst/>
                        </a:rPr>
                        <a:t>п/н</a:t>
                      </a:r>
                      <a:endParaRPr lang="ru-RU" sz="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0" marR="54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Проблема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0" marR="54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Варианты решений  для обсуждения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0" marR="54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93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+mn-lt"/>
                        </a:rPr>
                        <a:t>5</a:t>
                      </a:r>
                      <a:endParaRPr lang="ru-RU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0" marR="54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5000"/>
                        </a:lnSpc>
                        <a:spcAft>
                          <a:spcPts val="0"/>
                        </a:spcAft>
                        <a:tabLst>
                          <a:tab pos="533400" algn="l"/>
                        </a:tabLs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	В</a:t>
                      </a:r>
                      <a:r>
                        <a:rPr lang="ru-RU" sz="18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0" u="non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среднем 60% </a:t>
                      </a:r>
                      <a:r>
                        <a:rPr lang="ru-RU" sz="1800" baseline="0" dirty="0">
                          <a:effectLst/>
                          <a:latin typeface="+mn-lt"/>
                        </a:rPr>
                        <a:t>жалоб 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признается</a:t>
                      </a:r>
                      <a:r>
                        <a:rPr lang="ru-RU" sz="18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необоснованными.</a:t>
                      </a:r>
                      <a:r>
                        <a:rPr lang="ru-RU" sz="18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Появление «</a:t>
                      </a:r>
                      <a:r>
                        <a:rPr lang="ru-RU" sz="1800" dirty="0" err="1">
                          <a:effectLst/>
                          <a:latin typeface="+mn-lt"/>
                        </a:rPr>
                        <a:t>профес-сиональных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 жалобщиков».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0" marR="54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5000"/>
                        </a:lnSpc>
                        <a:spcAft>
                          <a:spcPts val="0"/>
                        </a:spcAft>
                        <a:tabLst>
                          <a:tab pos="533400" algn="l"/>
                        </a:tabLs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	Рассмотреть вопрос введения финансового</a:t>
                      </a:r>
                      <a:r>
                        <a:rPr lang="ru-RU" sz="1800" baseline="0" dirty="0">
                          <a:effectLst/>
                          <a:latin typeface="+mn-lt"/>
                        </a:rPr>
                        <a:t> обеспечения, взыскиваемого при 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признании </a:t>
                      </a:r>
                      <a:r>
                        <a:rPr lang="ru-RU" sz="1800" baseline="0" dirty="0">
                          <a:effectLst/>
                          <a:latin typeface="+mn-lt"/>
                        </a:rPr>
                        <a:t>жалобы 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необоснованной.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0" marR="54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612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+mn-lt"/>
                        </a:rPr>
                        <a:t>6</a:t>
                      </a:r>
                      <a:endParaRPr lang="ru-RU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0" marR="54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5000"/>
                        </a:lnSpc>
                        <a:spcAft>
                          <a:spcPts val="0"/>
                        </a:spcAft>
                        <a:tabLst>
                          <a:tab pos="533400" algn="l"/>
                        </a:tabLs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	Расторжение</a:t>
                      </a:r>
                      <a:r>
                        <a:rPr lang="ru-RU" sz="1800" baseline="0" dirty="0">
                          <a:effectLst/>
                          <a:latin typeface="+mn-lt"/>
                        </a:rPr>
                        <a:t> контракта  заказчиками без предоставления предпринимателям возможности защиты своих прав.  </a:t>
                      </a:r>
                    </a:p>
                    <a:p>
                      <a:pPr algn="just">
                        <a:lnSpc>
                          <a:spcPct val="8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 «Потеря» контракта и взыскание с предпринимателей обеспечения исполнения контракта осуществляется в случае одностороннего расторжения контракта заказчиком даже при признании компании добросовестной при рассмотрении вопроса о ее включении в реестр недобросовестных поставщиков (РНП).  </a:t>
                      </a:r>
                    </a:p>
                  </a:txBody>
                  <a:tcPr marL="54000" marR="54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</a:tabLst>
                        <a:defRPr/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	Предоставление исполнителю</a:t>
                      </a:r>
                      <a:r>
                        <a:rPr lang="ru-RU" sz="1800" baseline="0" dirty="0">
                          <a:effectLst/>
                          <a:latin typeface="+mn-lt"/>
                        </a:rPr>
                        <a:t> контракта возможности защиты своих прав путем синхронизации вступления в силу решения об  одностороннем расторжении контракта с решением о включении компании в РНП. 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85000"/>
                        </a:lnSpc>
                        <a:spcAft>
                          <a:spcPts val="0"/>
                        </a:spcAft>
                        <a:tabLst>
                          <a:tab pos="533400" algn="l"/>
                        </a:tabLs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/>
                      </a:r>
                      <a:br>
                        <a:rPr lang="ru-RU" sz="1800" dirty="0">
                          <a:effectLst/>
                          <a:latin typeface="+mn-lt"/>
                        </a:rPr>
                      </a:br>
                      <a:r>
                        <a:rPr lang="ru-RU" sz="1800" dirty="0">
                          <a:effectLst/>
                          <a:latin typeface="+mn-lt"/>
                        </a:rPr>
                        <a:t>	Предусмотреть «потерю» обеспечения исполнения контракта участником закупки в случае одностороннего расторжения с ним контракта только при включении компании в РНП. </a:t>
                      </a:r>
                      <a:br>
                        <a:rPr lang="ru-RU" sz="1800" dirty="0">
                          <a:effectLst/>
                          <a:latin typeface="+mn-lt"/>
                        </a:rPr>
                      </a:br>
                      <a:endParaRPr lang="ru-RU" sz="1800" dirty="0"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85000"/>
                        </a:lnSpc>
                        <a:spcAft>
                          <a:spcPts val="0"/>
                        </a:spcAft>
                        <a:tabLst>
                          <a:tab pos="533400" algn="l"/>
                        </a:tabLs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	При</a:t>
                      </a:r>
                      <a:r>
                        <a:rPr lang="ru-RU" sz="1800" baseline="0" dirty="0">
                          <a:effectLst/>
                          <a:latin typeface="+mn-lt"/>
                        </a:rPr>
                        <a:t> этом у участника остается право урегулировать претензионные разногласия с заказчиком до момента расторжения контракта.</a:t>
                      </a:r>
                      <a:endParaRPr lang="ru-RU" sz="1800" dirty="0">
                        <a:effectLst/>
                        <a:latin typeface="+mn-lt"/>
                      </a:endParaRPr>
                    </a:p>
                  </a:txBody>
                  <a:tcPr marL="54000" marR="54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330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Рейтинг деловой репутации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35"/>
            <a:ext cx="9144000" cy="5145435"/>
          </a:xfrm>
        </p:spPr>
        <p:txBody>
          <a:bodyPr/>
          <a:lstStyle/>
          <a:p>
            <a:r>
              <a:rPr lang="ru-RU" sz="2400" i="1" dirty="0" smtClean="0"/>
              <a:t>ФАС намерены совершенствовать процедуру одностороннего расторжения контрактов в части соблюдения баланса интереса сторон и </a:t>
            </a:r>
            <a:r>
              <a:rPr lang="ru-RU" sz="2400" b="1" i="1" dirty="0" smtClean="0">
                <a:solidFill>
                  <a:srgbClr val="FF0000"/>
                </a:solidFill>
              </a:rPr>
              <a:t>ввести рейтинг деловой репутации исполнителей, предоставляющий его участникам экономические преференции на торгах</a:t>
            </a:r>
            <a:r>
              <a:rPr lang="ru-RU" sz="2400" i="1" dirty="0" smtClean="0"/>
              <a:t>. </a:t>
            </a:r>
          </a:p>
          <a:p>
            <a:r>
              <a:rPr lang="ru-RU" sz="2400" b="1" i="1" dirty="0" smtClean="0"/>
              <a:t>«Рейтинг будет рассчитываться автоматически исходя из количества и качества реализованных контрактов</a:t>
            </a:r>
            <a:r>
              <a:rPr lang="ru-RU" sz="2400" i="1" dirty="0" smtClean="0"/>
              <a:t>, - </a:t>
            </a:r>
            <a:r>
              <a:rPr lang="ru-RU" sz="2400" dirty="0" smtClean="0"/>
              <a:t>сообщил заместитель руководителя ФАС Михаил Яковлевич </a:t>
            </a:r>
            <a:r>
              <a:rPr lang="ru-RU" sz="2400" dirty="0" err="1" smtClean="0"/>
              <a:t>Евраев</a:t>
            </a:r>
            <a:r>
              <a:rPr lang="ru-RU" sz="2400" i="1" dirty="0" smtClean="0"/>
              <a:t>. - </a:t>
            </a:r>
            <a:r>
              <a:rPr lang="ru-RU" sz="2400" b="1" i="1" dirty="0" smtClean="0">
                <a:solidFill>
                  <a:srgbClr val="008000"/>
                </a:solidFill>
              </a:rPr>
              <a:t>Кроме того, необходимо усилить контроль за реализацией нацпроектов для повышения качества их результатов»</a:t>
            </a:r>
            <a:r>
              <a:rPr lang="ru-RU" sz="2400" i="1" dirty="0" smtClean="0"/>
              <a:t>.</a:t>
            </a:r>
            <a:endParaRPr lang="ru-RU" sz="2400" dirty="0" smtClean="0"/>
          </a:p>
          <a:p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4A23-4E27-4367-91AF-5F55ABC6BAD7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25852</TotalTime>
  <Words>5590</Words>
  <Application>Microsoft Office PowerPoint</Application>
  <PresentationFormat>Экран (4:3)</PresentationFormat>
  <Paragraphs>306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46</vt:i4>
      </vt:variant>
    </vt:vector>
  </HeadingPairs>
  <TitlesOfParts>
    <vt:vector size="51" baseType="lpstr"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Тема Office</vt:lpstr>
      <vt:lpstr>Презентация PowerPoint</vt:lpstr>
      <vt:lpstr>Федеральный закон от 01.04.2019 № 50-ФЗ </vt:lpstr>
      <vt:lpstr>Случаи для проведения внеплановой проверки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Рейтинг деловой репутации</vt:lpstr>
      <vt:lpstr>№ 67-РНП/2019</vt:lpstr>
      <vt:lpstr>Отсутствие исходной информации</vt:lpstr>
      <vt:lpstr>№ 50-РНП/2019 </vt:lpstr>
      <vt:lpstr>№427-Ж/19 Отсутствие  объема и условий </vt:lpstr>
      <vt:lpstr>№427-Ж/19 Требования к трудовым ресурсам</vt:lpstr>
      <vt:lpstr>№206-ж/19 Нацпроекты</vt:lpstr>
      <vt:lpstr>№206-ж/19 Отсутствие объема</vt:lpstr>
      <vt:lpstr>№ 16-ж/2019 от 16.01.2019 </vt:lpstr>
      <vt:lpstr>№ 16-ж/2019 от 16.01.2019 </vt:lpstr>
      <vt:lpstr>№ 16-ж/2019 от 16.01.2019 </vt:lpstr>
      <vt:lpstr>№ 16-ж/2019 от 16.01.2019 </vt:lpstr>
      <vt:lpstr>№167-ВП/2018 от 28.01.2019 </vt:lpstr>
      <vt:lpstr>№167-ВП/2018 от 28.01.2019 </vt:lpstr>
      <vt:lpstr>№3-ВП/2019 от 26.02.2019 </vt:lpstr>
      <vt:lpstr>№3-ВП/2019 от 26.02.2019 </vt:lpstr>
      <vt:lpstr>№3-ВП/2019 от 26.02.2019 </vt:lpstr>
      <vt:lpstr>№ 92, 93-ж/2019 от 25.02.2019</vt:lpstr>
      <vt:lpstr>По торговым наименованиям, а не по МНН</vt:lpstr>
      <vt:lpstr>№33-ВП/19 Под одного производителя</vt:lpstr>
      <vt:lpstr>№ 48,49,50-ж/2019, № 58,94-ж/2019, №129-ж/2019 </vt:lpstr>
      <vt:lpstr>Национальный режим</vt:lpstr>
      <vt:lpstr>№ 460-ж/2019 Сертификат СТ-1</vt:lpstr>
      <vt:lpstr>Отклонение заявки</vt:lpstr>
      <vt:lpstr>Ч. 30 ст. 34 44-ФЗ </vt:lpstr>
      <vt:lpstr>Ч.13 ст.34  вступила в силу с 01.08.2018</vt:lpstr>
      <vt:lpstr>часть 13.1 введена 01.05.2017 N 83-ФЗ</vt:lpstr>
      <vt:lpstr>Ч.8 ст.30 ( в ред. от 01.05.2017 N 83-ФЗ)</vt:lpstr>
      <vt:lpstr>Презентация PowerPoint</vt:lpstr>
      <vt:lpstr>Презентация PowerPoint</vt:lpstr>
      <vt:lpstr>Указание товарного знака</vt:lpstr>
      <vt:lpstr>Размещение ПСД в форматах,  не предусмотренных Порядком пользования ЕИС</vt:lpstr>
      <vt:lpstr>Указание в ПСД устаревших ГОСТ,  СНиП</vt:lpstr>
      <vt:lpstr>Необоснованные требования заказчика </vt:lpstr>
      <vt:lpstr>Неоднозначные  требования к составу заявки</vt:lpstr>
      <vt:lpstr>Отказ от заключения контракта</vt:lpstr>
      <vt:lpstr>Нарушение сроков</vt:lpstr>
      <vt:lpstr>Презентация PowerPoint</vt:lpstr>
    </vt:vector>
  </TitlesOfParts>
  <Company>ФАС России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Ливончик Влада Анатольевна</cp:lastModifiedBy>
  <cp:revision>2187</cp:revision>
  <cp:lastPrinted>2019-07-09T17:50:19Z</cp:lastPrinted>
  <dcterms:created xsi:type="dcterms:W3CDTF">2010-09-23T12:59:34Z</dcterms:created>
  <dcterms:modified xsi:type="dcterms:W3CDTF">2019-07-12T06:53:35Z</dcterms:modified>
</cp:coreProperties>
</file>