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352" r:id="rId3"/>
    <p:sldId id="2354" r:id="rId4"/>
    <p:sldId id="2389" r:id="rId5"/>
    <p:sldId id="2361" r:id="rId6"/>
    <p:sldId id="2390" r:id="rId7"/>
    <p:sldId id="2358" r:id="rId8"/>
    <p:sldId id="2364" r:id="rId9"/>
    <p:sldId id="2359" r:id="rId10"/>
    <p:sldId id="2360" r:id="rId11"/>
    <p:sldId id="2391" r:id="rId12"/>
    <p:sldId id="2348" r:id="rId13"/>
    <p:sldId id="2355" r:id="rId14"/>
    <p:sldId id="2367" r:id="rId15"/>
    <p:sldId id="2383" r:id="rId16"/>
    <p:sldId id="2386" r:id="rId17"/>
    <p:sldId id="2387" r:id="rId18"/>
    <p:sldId id="2368" r:id="rId19"/>
    <p:sldId id="2357" r:id="rId20"/>
    <p:sldId id="2371" r:id="rId21"/>
    <p:sldId id="2393" r:id="rId22"/>
    <p:sldId id="2370" r:id="rId23"/>
    <p:sldId id="2369" r:id="rId24"/>
    <p:sldId id="2285" r:id="rId25"/>
    <p:sldId id="2286" r:id="rId26"/>
    <p:sldId id="2287" r:id="rId27"/>
    <p:sldId id="2074" r:id="rId28"/>
    <p:sldId id="2080" r:id="rId29"/>
    <p:sldId id="2081" r:id="rId30"/>
    <p:sldId id="2312" r:id="rId31"/>
    <p:sldId id="2306" r:id="rId32"/>
    <p:sldId id="2392" r:id="rId33"/>
    <p:sldId id="2384" r:id="rId34"/>
    <p:sldId id="2385" r:id="rId35"/>
    <p:sldId id="2292" r:id="rId36"/>
    <p:sldId id="2044" r:id="rId37"/>
  </p:sldIdLst>
  <p:sldSz cx="9144000" cy="6858000" type="screen4x3"/>
  <p:notesSz cx="9866313" cy="67357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8000"/>
    <a:srgbClr val="000000"/>
    <a:srgbClr val="FF3300"/>
    <a:srgbClr val="0000FF"/>
    <a:srgbClr val="FF0000"/>
    <a:srgbClr val="FF0066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4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922" y="-84"/>
      </p:cViewPr>
      <p:guideLst>
        <p:guide orient="horz" pos="2122"/>
        <p:guide pos="31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4941" cy="336357"/>
          </a:xfrm>
          <a:prstGeom prst="rect">
            <a:avLst/>
          </a:prstGeom>
        </p:spPr>
        <p:txBody>
          <a:bodyPr vert="horz" lIns="90901" tIns="45450" rIns="90901" bIns="4545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89064" y="0"/>
            <a:ext cx="4274941" cy="336357"/>
          </a:xfrm>
          <a:prstGeom prst="rect">
            <a:avLst/>
          </a:prstGeom>
        </p:spPr>
        <p:txBody>
          <a:bodyPr vert="horz" lIns="90901" tIns="45450" rIns="90901" bIns="45450" rtlCol="0"/>
          <a:lstStyle>
            <a:lvl1pPr algn="r">
              <a:defRPr sz="1200"/>
            </a:lvl1pPr>
          </a:lstStyle>
          <a:p>
            <a:fld id="{53101126-FCDD-48F3-87ED-18859635210E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398328"/>
            <a:ext cx="4274941" cy="336357"/>
          </a:xfrm>
          <a:prstGeom prst="rect">
            <a:avLst/>
          </a:prstGeom>
        </p:spPr>
        <p:txBody>
          <a:bodyPr vert="horz" lIns="90901" tIns="45450" rIns="90901" bIns="4545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89064" y="6398328"/>
            <a:ext cx="4274941" cy="336357"/>
          </a:xfrm>
          <a:prstGeom prst="rect">
            <a:avLst/>
          </a:prstGeom>
        </p:spPr>
        <p:txBody>
          <a:bodyPr vert="horz" lIns="90901" tIns="45450" rIns="90901" bIns="45450" rtlCol="0" anchor="b"/>
          <a:lstStyle>
            <a:lvl1pPr algn="r">
              <a:defRPr sz="1200"/>
            </a:lvl1pPr>
          </a:lstStyle>
          <a:p>
            <a:fld id="{F387FA2A-0311-4E00-906A-292A851F15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408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274941" cy="336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4" tIns="46232" rIns="92464" bIns="46232" numCol="1" anchor="t" anchorCtr="0" compatLnSpc="1">
            <a:prstTxWarp prst="textNoShape">
              <a:avLst/>
            </a:prstTxWarp>
          </a:bodyPr>
          <a:lstStyle>
            <a:lvl1pPr defTabSz="924786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9064" y="0"/>
            <a:ext cx="4274941" cy="336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4" tIns="46232" rIns="92464" bIns="46232" numCol="1" anchor="t" anchorCtr="0" compatLnSpc="1">
            <a:prstTxWarp prst="textNoShape">
              <a:avLst/>
            </a:prstTxWarp>
          </a:bodyPr>
          <a:lstStyle>
            <a:lvl1pPr algn="r" defTabSz="924786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1200" y="506413"/>
            <a:ext cx="3365500" cy="2524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171" y="3198626"/>
            <a:ext cx="7893974" cy="303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4" tIns="46232" rIns="92464" bIns="462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398328"/>
            <a:ext cx="4274941" cy="336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4" tIns="46232" rIns="92464" bIns="46232" numCol="1" anchor="b" anchorCtr="0" compatLnSpc="1">
            <a:prstTxWarp prst="textNoShape">
              <a:avLst/>
            </a:prstTxWarp>
          </a:bodyPr>
          <a:lstStyle>
            <a:lvl1pPr defTabSz="924786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9064" y="6398328"/>
            <a:ext cx="4274941" cy="336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4" tIns="46232" rIns="92464" bIns="46232" numCol="1" anchor="b" anchorCtr="0" compatLnSpc="1">
            <a:prstTxWarp prst="textNoShape">
              <a:avLst/>
            </a:prstTxWarp>
          </a:bodyPr>
          <a:lstStyle>
            <a:lvl1pPr algn="r" defTabSz="924786">
              <a:defRPr sz="1200"/>
            </a:lvl1pPr>
          </a:lstStyle>
          <a:p>
            <a:pPr>
              <a:defRPr/>
            </a:pPr>
            <a:fld id="{D4E08681-C21A-4FD2-9341-478CE78EB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5842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ED714-3CEA-451E-B495-638AA79FFA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0A104-9821-4DE9-96F7-E8EE2892AE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E8788-4D57-439A-9227-D273171767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1F416-7CA3-4269-BF74-5E84BE48AA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786C2-40DD-421C-9C39-9EB69E4152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34A23-4E27-4367-91AF-5F55ABC6BA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A59C4-E980-4162-A6E1-880C491AA1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27D7C-CC04-40AA-B4AC-DBAC225874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E70A-9585-4AE9-AF33-49A2D68A4C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2F4BD-D77C-4BE2-BD22-B1DA796BF1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C2310-38A8-42EB-8E6C-FEE10E0998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79C29-CD4B-45BF-BCB2-AA0CE12A35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C9A6F-B7E5-42B9-A704-A6F8483BC4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2052" name="Picture 8" descr="пр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9" descr="пр 1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3C13524-E120-46B7-84BE-91C8DB6765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5" r:id="rId1"/>
    <p:sldLayoutId id="2147485164" r:id="rId2"/>
    <p:sldLayoutId id="2147485163" r:id="rId3"/>
    <p:sldLayoutId id="2147485162" r:id="rId4"/>
    <p:sldLayoutId id="2147485161" r:id="rId5"/>
    <p:sldLayoutId id="2147485160" r:id="rId6"/>
    <p:sldLayoutId id="2147485159" r:id="rId7"/>
    <p:sldLayoutId id="2147485158" r:id="rId8"/>
    <p:sldLayoutId id="2147485157" r:id="rId9"/>
    <p:sldLayoutId id="2147485156" r:id="rId10"/>
    <p:sldLayoutId id="2147485155" r:id="rId11"/>
    <p:sldLayoutId id="2147485154" r:id="rId12"/>
    <p:sldLayoutId id="2147485153" r:id="rId13"/>
    <p:sldLayoutId id="214748515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E4FA7C882EBC150CB4B9ED7D33DFE19D02A6849D69282302176519237B15C60673EA6377DE746D5FE2C7P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286777/3d0cac60971a511280cbba229d9b6329c07731f7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&#1084;&#1080;&#1085;&#1076;&#1086;&#1088;&#1090;&#1088;&#1072;&#1085;&#1089;74.&#1088;&#1092;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286777/30b3f8c55f65557c253227a65b908cc075ce114a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6"/>
          <p:cNvSpPr>
            <a:spLocks noChangeArrowheads="1"/>
          </p:cNvSpPr>
          <p:nvPr/>
        </p:nvSpPr>
        <p:spPr bwMode="auto">
          <a:xfrm>
            <a:off x="1664721" y="2204864"/>
            <a:ext cx="7344816" cy="1152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sz="2800" b="1" dirty="0" smtClean="0">
                <a:solidFill>
                  <a:srgbClr val="008080"/>
                </a:solidFill>
                <a:latin typeface="Calibri" pitchFamily="34" charset="0"/>
              </a:rPr>
              <a:t>УПРАВЛЕНИЕ ФЕДЕРАЛЬНОЙ АНТИМОНОПОЛЬНОЙ СЛУЖБЫ ПО ЧЕЛЯБИНСКОЙ ОБЛАСТИ</a:t>
            </a:r>
            <a:endParaRPr lang="en-US" sz="28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sp>
        <p:nvSpPr>
          <p:cNvPr id="4099" name="Прямоугольник 3"/>
          <p:cNvSpPr>
            <a:spLocks noChangeArrowheads="1"/>
          </p:cNvSpPr>
          <p:nvPr/>
        </p:nvSpPr>
        <p:spPr bwMode="auto">
          <a:xfrm>
            <a:off x="179512" y="3429000"/>
            <a:ext cx="878497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ТИПИЧНЫЕ НАРУШЕНИЯ 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ЗАКОНОДАТЕЛЬСТВА О КОНТРАКТНОЙ СИСТЕМЕ 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В СТРОИТЕЛЬНОЙ СФЕРЕ</a:t>
            </a:r>
            <a:r>
              <a:rPr lang="ru-RU" sz="3600" b="1" dirty="0">
                <a:solidFill>
                  <a:srgbClr val="FF0000"/>
                </a:solidFill>
              </a:rPr>
              <a:t>. 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r>
              <a:rPr lang="ru-RU" sz="2800" b="1" dirty="0" smtClean="0">
                <a:solidFill>
                  <a:srgbClr val="FF0000"/>
                </a:solidFill>
              </a:rPr>
              <a:t>ПОДХОДЫ АНТИМОНОПОЛЬНОГО ОРГАНА И АРБИТРАЖНЫХ СУДОВ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altLang="ru-RU" sz="2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Изменены Правила установления требований энергетической эффективности товаров, работ, услуг при </a:t>
            </a:r>
            <a:r>
              <a:rPr lang="ru-RU" altLang="ru-RU" sz="2000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госзакупках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289451"/>
          </a:xfrm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>Постановление Правительства РФ от 21.04.2018 N 486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ru-RU" sz="1800" dirty="0" smtClean="0"/>
              <a:t>С 3 мая в новой редакции действуют Правила установления требований энергетической эффективности товаров, работ, услуг при осуществлении закупок для обеспечения государственных и муниципальных нужд, утвержденные постановлением Правительства РФ от 31.12.2009 N 1221.</a:t>
            </a:r>
          </a:p>
          <a:p>
            <a:pPr>
              <a:buNone/>
              <a:defRPr/>
            </a:pPr>
            <a:r>
              <a:rPr lang="ru-RU" sz="1800" dirty="0" smtClean="0"/>
              <a:t>изменен Перечень товаров, в отношении которых устанавливаются требования энергетической эффективности (приложение к Правилам). При этом коды товаров теперь указаны в соответствии с ОКПД2;</a:t>
            </a:r>
          </a:p>
          <a:p>
            <a:pPr>
              <a:buNone/>
              <a:defRPr/>
            </a:pPr>
            <a:r>
              <a:rPr lang="ru-RU" sz="1800" dirty="0" smtClean="0"/>
              <a:t>в п. 4 Правил предусмотрено, что требования энергетической эффективности устанавливаются в отношении работ, услуг по проектированию, </a:t>
            </a:r>
            <a:r>
              <a:rPr lang="ru-RU" sz="1800" dirty="0" smtClean="0">
                <a:solidFill>
                  <a:srgbClr val="FF0000"/>
                </a:solidFill>
              </a:rPr>
              <a:t>строительству, реконструкции и капитальному ремонту объектов капстроительства, закупаемых для обеспечения государственных и муниципальных нужд.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ru-RU" sz="1700" dirty="0" smtClean="0"/>
              <a:t>п. 7 Правил дополнен первоочередным требованиями энергетической эффективности для: - работ, услуг по проектированию, </a:t>
            </a:r>
            <a:r>
              <a:rPr lang="ru-RU" sz="1700" dirty="0" smtClean="0">
                <a:solidFill>
                  <a:srgbClr val="FF0000"/>
                </a:solidFill>
              </a:rPr>
              <a:t>строительству (реконструкции) многоквартирных домов</a:t>
            </a:r>
            <a:r>
              <a:rPr lang="ru-RU" sz="1700" dirty="0" smtClean="0"/>
              <a:t>, в том числе при выполнении в рамках одного контракта работ по проектированию, строительству (реконструкции) и вводу в эксплуатацию многоквартирного дома; - многоквартирных домов, в которых приобретаются помещения для государственных и муниципальных нужд; - работ, услуг по проектированию, строительству (реконструкции) общественных и административных зданий; - общественных и административных зданий, приобретаемых для государственных и муниципальных нужд.</a:t>
            </a:r>
          </a:p>
          <a:p>
            <a:pPr>
              <a:defRPr/>
            </a:pPr>
            <a:endParaRPr lang="ru-RU" sz="1600" dirty="0" smtClean="0"/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Не установление требований к энергетической эффективности оборудования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361459"/>
          </a:xfrm>
        </p:spPr>
        <p:txBody>
          <a:bodyPr/>
          <a:lstStyle/>
          <a:p>
            <a:r>
              <a:rPr lang="ru-RU" sz="1800" b="1" dirty="0" smtClean="0">
                <a:solidFill>
                  <a:srgbClr val="FF0000"/>
                </a:solidFill>
              </a:rPr>
              <a:t>№343-ж/2018 от 04.06.2018 - </a:t>
            </a:r>
            <a:r>
              <a:rPr lang="ru-RU" sz="1800" dirty="0" smtClean="0"/>
              <a:t>аукцион на приобретение объектов долевого строительства (жилых помещений) с целью переселения в них граждан из аварийного жилищного фонда на территории </a:t>
            </a:r>
            <a:r>
              <a:rPr lang="ru-RU" sz="1800" dirty="0" err="1" smtClean="0"/>
              <a:t>Копейского</a:t>
            </a:r>
            <a:r>
              <a:rPr lang="ru-RU" sz="1800" dirty="0" smtClean="0"/>
              <a:t> городского округа Челябинской области в 2018 году. </a:t>
            </a:r>
            <a:r>
              <a:rPr lang="ru-RU" sz="1800" b="1" dirty="0" smtClean="0">
                <a:solidFill>
                  <a:schemeClr val="tx1"/>
                </a:solidFill>
              </a:rPr>
              <a:t>НМЦК – 25 850 874, 46 рублей. </a:t>
            </a:r>
          </a:p>
          <a:p>
            <a:r>
              <a:rPr lang="ru-RU" sz="1600" dirty="0" smtClean="0"/>
              <a:t>№ 261-ФЗ от 23.11.2009 «Об энергосбережении и о повышении энергетической эффективности и о внесении изменений в отдельные законодательные акты РФ».</a:t>
            </a:r>
          </a:p>
          <a:p>
            <a:r>
              <a:rPr lang="ru-RU" sz="1600" dirty="0" smtClean="0"/>
              <a:t>Требования энергетической эффективности …при осуществлении закупок для обеспечения </a:t>
            </a:r>
            <a:r>
              <a:rPr lang="ru-RU" sz="1600" dirty="0" err="1" smtClean="0"/>
              <a:t>гос</a:t>
            </a:r>
            <a:r>
              <a:rPr lang="ru-RU" sz="1600" dirty="0" smtClean="0"/>
              <a:t>. и </a:t>
            </a:r>
            <a:r>
              <a:rPr lang="ru-RU" sz="1600" dirty="0" err="1" smtClean="0"/>
              <a:t>мун</a:t>
            </a:r>
            <a:r>
              <a:rPr lang="ru-RU" sz="1600" dirty="0" smtClean="0"/>
              <a:t>. нужд устанавливаются в соответствии с Постановлением Правительства РФ от 31.12.2009 № 1221 «Об утверждении Правил установления требований энергетической эффективности товаров, работ, услуг при осуществлении закупок для обеспечения государственных и муниципальных нужд».</a:t>
            </a:r>
          </a:p>
          <a:p>
            <a:r>
              <a:rPr lang="ru-RU" sz="1600" dirty="0" smtClean="0"/>
              <a:t>Приказом Минэкономразвития РФ от 04.06.2010 № 229 «О требованиях энергетической эффективности товаров, используемых для создания элементов конструкций зданий, строений, сооружений, в том числе инженерных систем </a:t>
            </a:r>
            <a:r>
              <a:rPr lang="ru-RU" sz="1600" dirty="0" err="1" smtClean="0"/>
              <a:t>ресурсоснабжения</a:t>
            </a:r>
            <a:r>
              <a:rPr lang="ru-RU" sz="1600" dirty="0" smtClean="0"/>
              <a:t>, влияющих на энергетическую эффективность зданий, строений, сооружений»</a:t>
            </a:r>
            <a:r>
              <a:rPr lang="ru-RU" sz="2000" dirty="0" smtClean="0"/>
              <a:t>:</a:t>
            </a:r>
          </a:p>
          <a:p>
            <a:r>
              <a:rPr lang="ru-RU" sz="1600" dirty="0" smtClean="0"/>
              <a:t>- радиаторы отопления - наличие на подводящих теплоноситель трубах средств регулирования теплоотдачи радиаторов, таких как ручные регулирующие краны или термостатические краны;</a:t>
            </a:r>
          </a:p>
          <a:p>
            <a:r>
              <a:rPr lang="ru-RU" sz="1600" dirty="0" smtClean="0"/>
              <a:t> - средства измерений, используемые для учета электрической энергии (мощности), должны иметь класс точности 0,5 и выше и обладать функцией учета электрической энергии, потребленной в различные установленные периоды времени внутри суток.</a:t>
            </a:r>
          </a:p>
          <a:p>
            <a:r>
              <a:rPr lang="ru-RU" sz="2000" dirty="0" smtClean="0"/>
              <a:t>	</a:t>
            </a:r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9675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FF0000"/>
                </a:solidFill>
                <a:latin typeface="+mn-lt"/>
                <a:ea typeface="Calibri"/>
                <a:cs typeface="Times New Roman,Bold"/>
              </a:rPr>
              <a:t>Изменение объекта закупки </a:t>
            </a:r>
            <a:r>
              <a:rPr lang="ru-RU" sz="3600" b="1" dirty="0" smtClean="0">
                <a:solidFill>
                  <a:schemeClr val="tx1"/>
                </a:solidFill>
                <a:latin typeface="+mn-lt"/>
                <a:ea typeface="Calibri"/>
                <a:cs typeface="Times New Roman,Bold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+mn-lt"/>
                <a:ea typeface="Calibri"/>
                <a:cs typeface="Times New Roman,Bold"/>
              </a:rPr>
            </a:br>
            <a:r>
              <a:rPr lang="ru-RU" sz="3600" b="1" dirty="0" smtClean="0">
                <a:solidFill>
                  <a:schemeClr val="tx1"/>
                </a:solidFill>
                <a:latin typeface="+mn-lt"/>
                <a:ea typeface="Calibri"/>
                <a:cs typeface="Times New Roman,Bold"/>
              </a:rPr>
              <a:t>Дело </a:t>
            </a:r>
            <a:r>
              <a:rPr lang="ru-RU" sz="3600" b="1" dirty="0">
                <a:solidFill>
                  <a:schemeClr val="tx1"/>
                </a:solidFill>
                <a:latin typeface="+mn-lt"/>
                <a:ea typeface="Calibri"/>
                <a:cs typeface="Times New Roman,Bold"/>
              </a:rPr>
              <a:t>№ </a:t>
            </a:r>
            <a:r>
              <a:rPr lang="ru-RU" sz="3600" b="1" dirty="0" smtClean="0">
                <a:solidFill>
                  <a:schemeClr val="tx1"/>
                </a:solidFill>
                <a:latin typeface="+mn-lt"/>
                <a:ea typeface="Calibri"/>
                <a:cs typeface="Times New Roman,Bold"/>
              </a:rPr>
              <a:t>А76</a:t>
            </a:r>
            <a:r>
              <a:rPr lang="ru-RU" sz="3600" b="1" dirty="0" smtClean="0">
                <a:solidFill>
                  <a:schemeClr val="tx1"/>
                </a:solidFill>
                <a:latin typeface="+mn-lt"/>
                <a:ea typeface="Calibri"/>
                <a:cs typeface="Times New Roman"/>
              </a:rPr>
              <a:t>-3116/2016 (70ж-2016)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184576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100" dirty="0" smtClean="0">
                <a:ea typeface="Calibri"/>
                <a:cs typeface="Times New Roman"/>
              </a:rPr>
              <a:t>Техническое задания </a:t>
            </a:r>
            <a:r>
              <a:rPr lang="ru-RU" sz="2100" dirty="0">
                <a:ea typeface="Calibri"/>
                <a:cs typeface="Times New Roman"/>
              </a:rPr>
              <a:t>на проектирование конкурсной документации до </a:t>
            </a:r>
            <a:r>
              <a:rPr lang="ru-RU" sz="2100" dirty="0" smtClean="0">
                <a:ea typeface="Calibri"/>
                <a:cs typeface="Times New Roman"/>
              </a:rPr>
              <a:t>внесения изменений </a:t>
            </a:r>
            <a:r>
              <a:rPr lang="ru-RU" sz="2100" dirty="0">
                <a:ea typeface="Calibri"/>
                <a:cs typeface="Times New Roman"/>
              </a:rPr>
              <a:t>Заказчиком в </a:t>
            </a:r>
            <a:r>
              <a:rPr lang="ru-RU" sz="2100" dirty="0" smtClean="0">
                <a:ea typeface="Calibri"/>
                <a:cs typeface="Times New Roman"/>
              </a:rPr>
              <a:t>КД содержали требование </a:t>
            </a:r>
            <a:r>
              <a:rPr lang="ru-RU" sz="2100" dirty="0">
                <a:ea typeface="Calibri"/>
                <a:cs typeface="Times New Roman"/>
              </a:rPr>
              <a:t>о представлении графических материалов </a:t>
            </a:r>
            <a:r>
              <a:rPr lang="ru-RU" sz="2100" dirty="0" smtClean="0">
                <a:ea typeface="Calibri"/>
                <a:cs typeface="Times New Roman"/>
              </a:rPr>
              <a:t>в </a:t>
            </a:r>
            <a:r>
              <a:rPr lang="ru-RU" sz="2100" dirty="0">
                <a:ea typeface="Calibri"/>
                <a:cs typeface="Times New Roman"/>
              </a:rPr>
              <a:t>формате </a:t>
            </a:r>
            <a:r>
              <a:rPr lang="ru-RU" sz="2100" dirty="0" err="1">
                <a:ea typeface="Calibri"/>
                <a:cs typeface="Times New Roman"/>
              </a:rPr>
              <a:t>pdf</a:t>
            </a:r>
            <a:r>
              <a:rPr lang="ru-RU" sz="2100" dirty="0">
                <a:ea typeface="Calibri"/>
                <a:cs typeface="Times New Roman"/>
              </a:rPr>
              <a:t>, </a:t>
            </a:r>
            <a:r>
              <a:rPr lang="ru-RU" sz="2100" dirty="0" err="1">
                <a:ea typeface="Calibri"/>
                <a:cs typeface="Times New Roman"/>
              </a:rPr>
              <a:t>jpeg</a:t>
            </a:r>
            <a:r>
              <a:rPr lang="ru-RU" sz="2100" dirty="0">
                <a:ea typeface="Calibri"/>
                <a:cs typeface="Times New Roman"/>
              </a:rPr>
              <a:t> и формат </a:t>
            </a:r>
            <a:r>
              <a:rPr lang="ru-RU" sz="2100" dirty="0" smtClean="0">
                <a:solidFill>
                  <a:srgbClr val="FF0000"/>
                </a:solidFill>
                <a:ea typeface="Calibri"/>
                <a:cs typeface="Times New Roman"/>
              </a:rPr>
              <a:t>АУТОДЕСК</a:t>
            </a:r>
            <a:r>
              <a:rPr lang="ru-RU" sz="2100" dirty="0" smtClean="0">
                <a:ea typeface="Calibri"/>
                <a:cs typeface="Times New Roman"/>
              </a:rPr>
              <a:t> ТИМ проектирование. </a:t>
            </a:r>
            <a:r>
              <a:rPr lang="ru-RU" sz="2100" dirty="0" smtClean="0">
                <a:solidFill>
                  <a:srgbClr val="FF0000"/>
                </a:solidFill>
                <a:ea typeface="Calibri"/>
                <a:cs typeface="Times New Roman"/>
              </a:rPr>
              <a:t>AUTODESK</a:t>
            </a:r>
            <a:r>
              <a:rPr lang="ru-RU" sz="2100" dirty="0">
                <a:solidFill>
                  <a:srgbClr val="FF0000"/>
                </a:solidFill>
                <a:ea typeface="Calibri"/>
                <a:cs typeface="Times New Roman"/>
              </a:rPr>
              <a:t>® является зарегистрированным товарным </a:t>
            </a:r>
            <a:r>
              <a:rPr lang="ru-RU" sz="2100" dirty="0" smtClean="0">
                <a:solidFill>
                  <a:srgbClr val="FF0000"/>
                </a:solidFill>
                <a:ea typeface="Calibri"/>
                <a:cs typeface="Times New Roman"/>
              </a:rPr>
              <a:t>знаком </a:t>
            </a:r>
            <a:r>
              <a:rPr lang="ru-RU" sz="2100" dirty="0" err="1" smtClean="0">
                <a:ea typeface="Calibri"/>
                <a:cs typeface="Times New Roman"/>
              </a:rPr>
              <a:t>Autodesk</a:t>
            </a:r>
            <a:r>
              <a:rPr lang="ru-RU" sz="2100" dirty="0">
                <a:ea typeface="Calibri"/>
                <a:cs typeface="Times New Roman"/>
              </a:rPr>
              <a:t>, </a:t>
            </a:r>
            <a:r>
              <a:rPr lang="ru-RU" sz="2100" dirty="0" err="1" smtClean="0">
                <a:ea typeface="Calibri"/>
                <a:cs typeface="Times New Roman"/>
              </a:rPr>
              <a:t>Inc</a:t>
            </a:r>
            <a:r>
              <a:rPr lang="ru-RU" sz="2100" dirty="0" smtClean="0">
                <a:ea typeface="Calibri"/>
                <a:cs typeface="Times New Roman"/>
              </a:rPr>
              <a:t>. Заказчиком </a:t>
            </a:r>
            <a:r>
              <a:rPr lang="ru-RU" sz="2100" dirty="0">
                <a:ea typeface="Calibri"/>
                <a:cs typeface="Times New Roman"/>
              </a:rPr>
              <a:t>неправомерно включено в </a:t>
            </a:r>
            <a:r>
              <a:rPr lang="ru-RU" sz="2100" dirty="0" smtClean="0">
                <a:ea typeface="Calibri"/>
                <a:cs typeface="Times New Roman"/>
              </a:rPr>
              <a:t>конкурсную документацию </a:t>
            </a:r>
            <a:r>
              <a:rPr lang="ru-RU" sz="2100" dirty="0">
                <a:ea typeface="Calibri"/>
                <a:cs typeface="Times New Roman"/>
              </a:rPr>
              <a:t>требование о представлении графических материалов </a:t>
            </a:r>
            <a:r>
              <a:rPr lang="ru-RU" sz="2100" dirty="0" smtClean="0">
                <a:ea typeface="Calibri"/>
                <a:cs typeface="Times New Roman"/>
              </a:rPr>
              <a:t>в формате АУТОДЕСК.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100" u="sng" dirty="0" smtClean="0">
                <a:solidFill>
                  <a:srgbClr val="008000"/>
                </a:solidFill>
                <a:ea typeface="Calibri"/>
                <a:cs typeface="Times New Roman"/>
              </a:rPr>
              <a:t>Заказчиком </a:t>
            </a:r>
            <a:r>
              <a:rPr lang="ru-RU" sz="2100" u="sng" dirty="0">
                <a:solidFill>
                  <a:srgbClr val="008000"/>
                </a:solidFill>
                <a:ea typeface="Calibri"/>
                <a:cs typeface="Times New Roman"/>
              </a:rPr>
              <a:t>по собственной инициативе </a:t>
            </a:r>
            <a:r>
              <a:rPr lang="ru-RU" sz="2100" u="sng" dirty="0" smtClean="0">
                <a:solidFill>
                  <a:srgbClr val="008000"/>
                </a:solidFill>
                <a:ea typeface="Calibri"/>
                <a:cs typeface="Times New Roman"/>
              </a:rPr>
              <a:t>внесены </a:t>
            </a:r>
            <a:r>
              <a:rPr lang="ru-RU" sz="2100" u="sng" dirty="0">
                <a:solidFill>
                  <a:srgbClr val="008000"/>
                </a:solidFill>
                <a:ea typeface="Calibri"/>
                <a:cs typeface="Times New Roman"/>
              </a:rPr>
              <a:t>изменения </a:t>
            </a:r>
            <a:r>
              <a:rPr lang="ru-RU" sz="2100" u="sng" dirty="0" smtClean="0">
                <a:solidFill>
                  <a:srgbClr val="008000"/>
                </a:solidFill>
                <a:ea typeface="Calibri"/>
                <a:cs typeface="Times New Roman"/>
              </a:rPr>
              <a:t>и исключено </a:t>
            </a:r>
            <a:r>
              <a:rPr lang="ru-RU" sz="2100" u="sng" dirty="0">
                <a:solidFill>
                  <a:srgbClr val="008000"/>
                </a:solidFill>
                <a:ea typeface="Calibri"/>
                <a:cs typeface="Times New Roman"/>
              </a:rPr>
              <a:t>из </a:t>
            </a:r>
            <a:r>
              <a:rPr lang="ru-RU" sz="2100" u="sng" dirty="0" smtClean="0">
                <a:solidFill>
                  <a:srgbClr val="008000"/>
                </a:solidFill>
                <a:ea typeface="Calibri"/>
                <a:cs typeface="Times New Roman"/>
              </a:rPr>
              <a:t>Технического задания </a:t>
            </a:r>
            <a:r>
              <a:rPr lang="ru-RU" sz="2100" u="sng" dirty="0">
                <a:solidFill>
                  <a:srgbClr val="008000"/>
                </a:solidFill>
                <a:ea typeface="Calibri"/>
                <a:cs typeface="Times New Roman"/>
              </a:rPr>
              <a:t>на </a:t>
            </a:r>
            <a:r>
              <a:rPr lang="ru-RU" sz="2100" u="sng" dirty="0" smtClean="0">
                <a:solidFill>
                  <a:srgbClr val="008000"/>
                </a:solidFill>
                <a:ea typeface="Calibri"/>
                <a:cs typeface="Times New Roman"/>
              </a:rPr>
              <a:t>проектирование слово АУТОДЕСК</a:t>
            </a:r>
            <a:r>
              <a:rPr lang="ru-RU" sz="2100" dirty="0">
                <a:ea typeface="Calibri"/>
                <a:cs typeface="Times New Roman"/>
              </a:rPr>
              <a:t>, что фактически привело к устранению </a:t>
            </a:r>
            <a:r>
              <a:rPr lang="ru-RU" sz="2100" dirty="0" smtClean="0">
                <a:ea typeface="Calibri"/>
                <a:cs typeface="Times New Roman"/>
              </a:rPr>
              <a:t>допущенных Заказчиком </a:t>
            </a:r>
            <a:r>
              <a:rPr lang="ru-RU" sz="2100" dirty="0">
                <a:ea typeface="Calibri"/>
                <a:cs typeface="Times New Roman"/>
              </a:rPr>
              <a:t>нарушений </a:t>
            </a:r>
            <a:r>
              <a:rPr lang="ru-RU" sz="2100" dirty="0" smtClean="0">
                <a:ea typeface="Calibri"/>
                <a:cs typeface="Times New Roman"/>
              </a:rPr>
              <a:t>Закона о КС. </a:t>
            </a:r>
            <a:r>
              <a:rPr lang="ru-RU" sz="2100" dirty="0" smtClean="0">
                <a:solidFill>
                  <a:srgbClr val="FF0000"/>
                </a:solidFill>
                <a:ea typeface="Calibri"/>
                <a:cs typeface="Times New Roman"/>
              </a:rPr>
              <a:t>Поскольку </a:t>
            </a:r>
            <a:r>
              <a:rPr lang="ru-RU" sz="2100" dirty="0">
                <a:solidFill>
                  <a:srgbClr val="FF0000"/>
                </a:solidFill>
                <a:ea typeface="Calibri"/>
                <a:cs typeface="Times New Roman"/>
              </a:rPr>
              <a:t>рассматриваемое требование к формату </a:t>
            </a:r>
            <a:r>
              <a:rPr lang="ru-RU" sz="2100" dirty="0" smtClean="0">
                <a:solidFill>
                  <a:srgbClr val="FF0000"/>
                </a:solidFill>
                <a:ea typeface="Calibri"/>
                <a:cs typeface="Times New Roman"/>
              </a:rPr>
              <a:t>предоставления графических </a:t>
            </a:r>
            <a:r>
              <a:rPr lang="ru-RU" sz="2100" dirty="0">
                <a:solidFill>
                  <a:srgbClr val="FF0000"/>
                </a:solidFill>
                <a:ea typeface="Calibri"/>
                <a:cs typeface="Times New Roman"/>
              </a:rPr>
              <a:t>материалов указывалось в описании объекта </a:t>
            </a:r>
            <a:r>
              <a:rPr lang="ru-RU" sz="2100" dirty="0" smtClean="0">
                <a:solidFill>
                  <a:srgbClr val="FF0000"/>
                </a:solidFill>
                <a:ea typeface="Calibri"/>
                <a:cs typeface="Times New Roman"/>
              </a:rPr>
              <a:t>закупки</a:t>
            </a:r>
            <a:r>
              <a:rPr lang="ru-RU" sz="2100" dirty="0" smtClean="0">
                <a:ea typeface="Calibri"/>
                <a:cs typeface="Times New Roman"/>
              </a:rPr>
              <a:t>, </a:t>
            </a:r>
            <a:r>
              <a:rPr lang="ru-RU" sz="2100" dirty="0">
                <a:ea typeface="Calibri"/>
                <a:cs typeface="Times New Roman"/>
              </a:rPr>
              <a:t>Заказчиком нарушена </a:t>
            </a:r>
            <a:r>
              <a:rPr lang="ru-RU" sz="2100" dirty="0" smtClean="0">
                <a:ea typeface="Calibri"/>
                <a:cs typeface="Times New Roman"/>
              </a:rPr>
              <a:t>ч. </a:t>
            </a:r>
            <a:r>
              <a:rPr lang="ru-RU" sz="2100" dirty="0">
                <a:ea typeface="Calibri"/>
                <a:cs typeface="Times New Roman"/>
              </a:rPr>
              <a:t>6 </a:t>
            </a:r>
            <a:r>
              <a:rPr lang="ru-RU" sz="2100" dirty="0" smtClean="0">
                <a:ea typeface="Calibri"/>
                <a:cs typeface="Times New Roman"/>
              </a:rPr>
              <a:t>ст. </a:t>
            </a:r>
            <a:r>
              <a:rPr lang="ru-RU" sz="2100" dirty="0">
                <a:ea typeface="Calibri"/>
                <a:cs typeface="Times New Roman"/>
              </a:rPr>
              <a:t>50 </a:t>
            </a:r>
            <a:r>
              <a:rPr lang="ru-RU" sz="2100" dirty="0" smtClean="0">
                <a:ea typeface="Calibri"/>
                <a:cs typeface="Times New Roman"/>
              </a:rPr>
              <a:t>Закона о КС.</a:t>
            </a:r>
            <a:endParaRPr lang="ru-RU" sz="21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21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65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Нарушение выбора способа закупки</a:t>
            </a:r>
            <a:r>
              <a:rPr lang="ru-RU" sz="3600" b="1" dirty="0" smtClean="0">
                <a:solidFill>
                  <a:schemeClr val="tx1"/>
                </a:solidFill>
              </a:rPr>
              <a:t/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№ А76-18722/2016 (№ Ф09-3679/17)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713387"/>
          </a:xfrm>
        </p:spPr>
        <p:txBody>
          <a:bodyPr/>
          <a:lstStyle/>
          <a:p>
            <a:r>
              <a:rPr lang="ru-RU" sz="2000" dirty="0" smtClean="0"/>
              <a:t>предметом </a:t>
            </a:r>
            <a:r>
              <a:rPr lang="ru-RU" sz="2000" b="1" dirty="0" smtClean="0">
                <a:solidFill>
                  <a:schemeClr val="tx1"/>
                </a:solidFill>
              </a:rPr>
              <a:t>открытого конкурса </a:t>
            </a:r>
            <a:r>
              <a:rPr lang="ru-RU" sz="2000" dirty="0" smtClean="0"/>
              <a:t>является </a:t>
            </a:r>
            <a:r>
              <a:rPr lang="ru-RU" sz="2000" b="1" dirty="0" smtClean="0">
                <a:solidFill>
                  <a:srgbClr val="FF0000"/>
                </a:solidFill>
              </a:rPr>
              <a:t>реконструкция мостового перехода </a:t>
            </a:r>
            <a:r>
              <a:rPr lang="ru-RU" sz="2000" dirty="0" smtClean="0"/>
              <a:t>с НМЦК – </a:t>
            </a:r>
            <a:r>
              <a:rPr lang="ru-RU" sz="2000" b="1" dirty="0" smtClean="0">
                <a:solidFill>
                  <a:srgbClr val="FF0000"/>
                </a:solidFill>
              </a:rPr>
              <a:t>187 966 300,00 рублей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данная закупка </a:t>
            </a:r>
            <a:r>
              <a:rPr lang="ru-RU" sz="2000" b="1" dirty="0" smtClean="0">
                <a:solidFill>
                  <a:srgbClr val="FF0000"/>
                </a:solidFill>
              </a:rPr>
              <a:t>должна быть осуществлена путем проведения конкурса с ограниченным участием. </a:t>
            </a:r>
          </a:p>
          <a:p>
            <a:r>
              <a:rPr lang="ru-RU" sz="2000" dirty="0" smtClean="0"/>
              <a:t>нарушения части 2 статьи 48, пункта 1 части 2 статьи 56 Закон о контрактной системе, п. 5 Приложения № 2 к Постановлению № 99.</a:t>
            </a:r>
          </a:p>
          <a:p>
            <a:r>
              <a:rPr lang="ru-RU" sz="2000" dirty="0" smtClean="0"/>
              <a:t>суд также полагает, что действия Заказчика по проведению открытого конкурса исходя из содержания конкурсной документации в нарушение части 5 статьи 24 Закона влекут за собой необоснованное сокращение числа участников закупки, а установленные в конкурсной документации показатели критерия «Квалификация участников...» </a:t>
            </a:r>
            <a:r>
              <a:rPr lang="ru-RU" sz="2000" b="1" dirty="0" smtClean="0">
                <a:solidFill>
                  <a:srgbClr val="FF0000"/>
                </a:solidFill>
              </a:rPr>
              <a:t>отличаются (в сторону ужесточения) </a:t>
            </a:r>
            <a:r>
              <a:rPr lang="ru-RU" sz="2000" dirty="0" smtClean="0"/>
              <a:t> от предусмотренных Постановлением № 99 дополнительных требований, что может повлечь сокращение числа участников закупки.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59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Конкурс вместо аукциона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217443"/>
          </a:xfrm>
        </p:spPr>
        <p:txBody>
          <a:bodyPr/>
          <a:lstStyle/>
          <a:p>
            <a:pPr marL="0" lvl="0" indent="0" algn="ctr" eaLnBrk="1" hangingPunct="1">
              <a:spcBef>
                <a:spcPct val="0"/>
              </a:spcBef>
              <a:buNone/>
            </a:pPr>
            <a:r>
              <a:rPr kumimoji="0" lang="ru-RU" altLang="ru-RU" sz="2000" b="1" i="1" kern="1200" dirty="0">
                <a:solidFill>
                  <a:prstClr val="black"/>
                </a:solidFill>
                <a:ea typeface="+mn-ea"/>
                <a:cs typeface="Times New Roman" pitchFamily="18" charset="0"/>
              </a:rPr>
              <a:t>Проведение закупок конкурсами вместо электронного аукциона (нарушение части 5 статьи 24, части 2 статьи 59 ФЗ № 44, Распоряжения Правительства РФ № </a:t>
            </a:r>
            <a:r>
              <a:rPr kumimoji="0" lang="ru-RU" altLang="ru-RU" sz="2000" b="1" i="1" kern="1200" dirty="0" smtClean="0">
                <a:solidFill>
                  <a:prstClr val="black"/>
                </a:solidFill>
                <a:ea typeface="+mn-ea"/>
                <a:cs typeface="Times New Roman" pitchFamily="18" charset="0"/>
              </a:rPr>
              <a:t>471-р</a:t>
            </a:r>
          </a:p>
          <a:p>
            <a:pPr lvl="0" algn="just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kumimoji="0" lang="ru-RU" sz="2000" b="1" kern="12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Закупка на капитальный ремонт объекта: «Фонтан на площади Славы г. Копейска</a:t>
            </a:r>
            <a:r>
              <a:rPr kumimoji="0" lang="ru-RU" sz="2000" b="1" kern="1200" dirty="0" smtClean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» - </a:t>
            </a:r>
            <a:r>
              <a:rPr kumimoji="0" lang="ru-RU" sz="2000" b="1" i="1" kern="1200" dirty="0" smtClean="0">
                <a:ea typeface="+mn-ea"/>
                <a:cs typeface="Times New Roman" panose="02020603050405020304" pitchFamily="18" charset="0"/>
              </a:rPr>
              <a:t>конкурсом </a:t>
            </a:r>
            <a:r>
              <a:rPr kumimoji="0" lang="ru-RU" sz="2000" b="1" i="1" kern="1200" dirty="0">
                <a:ea typeface="+mn-ea"/>
                <a:cs typeface="Times New Roman" panose="02020603050405020304" pitchFamily="18" charset="0"/>
              </a:rPr>
              <a:t>с ограниченным участием </a:t>
            </a:r>
            <a:endParaRPr kumimoji="0" lang="ru-RU" sz="2000" b="1" i="1" kern="1200" dirty="0" smtClean="0">
              <a:ea typeface="+mn-ea"/>
              <a:cs typeface="Times New Roman" panose="02020603050405020304" pitchFamily="18" charset="0"/>
            </a:endParaRPr>
          </a:p>
          <a:p>
            <a:pPr lvl="0" algn="just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kumimoji="0" lang="ru-RU" sz="2000" b="1" kern="1200" dirty="0" smtClean="0">
                <a:solidFill>
                  <a:schemeClr val="tx1"/>
                </a:solidFill>
                <a:ea typeface="+mn-ea"/>
                <a:cs typeface="Times New Roman" panose="02020603050405020304" pitchFamily="18" charset="0"/>
              </a:rPr>
              <a:t>НМЦК - 17 237 520 рублей.</a:t>
            </a:r>
          </a:p>
          <a:p>
            <a:pPr marL="0" lvl="0" indent="0" algn="just" eaLnBrk="1" hangingPunct="1">
              <a:spcBef>
                <a:spcPct val="0"/>
              </a:spcBef>
              <a:buNone/>
              <a:defRPr/>
            </a:pPr>
            <a:r>
              <a:rPr kumimoji="0" lang="ru-RU" sz="2000" kern="1200" dirty="0" smtClean="0"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ru-RU" sz="2000" kern="1200" dirty="0">
                <a:ea typeface="+mn-ea"/>
                <a:cs typeface="Times New Roman" panose="02020603050405020304" pitchFamily="18" charset="0"/>
              </a:rPr>
              <a:t>Согласно извещению объект закупки отнесён к коду ОКПД2 42.99.29.000, который включён в Распоряжение Правительства РФ № 471-р, </a:t>
            </a:r>
            <a:r>
              <a:rPr kumimoji="0" lang="ru-RU" sz="2000" kern="1200" dirty="0" smtClean="0">
                <a:ea typeface="+mn-ea"/>
                <a:cs typeface="Times New Roman" panose="02020603050405020304" pitchFamily="18" charset="0"/>
              </a:rPr>
              <a:t>закупка </a:t>
            </a:r>
            <a:r>
              <a:rPr kumimoji="0" lang="ru-RU" sz="2000" kern="1200" dirty="0">
                <a:ea typeface="+mn-ea"/>
                <a:cs typeface="Times New Roman" panose="02020603050405020304" pitchFamily="18" charset="0"/>
              </a:rPr>
              <a:t>должна была быть осуществлена путём проведения электронного аукциона</a:t>
            </a:r>
            <a:r>
              <a:rPr kumimoji="0" lang="ru-RU" sz="2000" kern="1200" dirty="0" smtClean="0">
                <a:ea typeface="+mn-ea"/>
                <a:cs typeface="Times New Roman" panose="02020603050405020304" pitchFamily="18" charset="0"/>
              </a:rPr>
              <a:t>).</a:t>
            </a:r>
            <a:r>
              <a:rPr kumimoji="0" lang="ru-RU" sz="2000" kern="1200" dirty="0">
                <a:ea typeface="+mn-ea"/>
                <a:cs typeface="Times New Roman" panose="02020603050405020304" pitchFamily="18" charset="0"/>
              </a:rPr>
              <a:t> </a:t>
            </a:r>
            <a:endParaRPr kumimoji="0" lang="ru-RU" sz="2000" kern="1200" dirty="0" smtClean="0">
              <a:solidFill>
                <a:schemeClr val="tx1"/>
              </a:solidFill>
              <a:ea typeface="+mn-ea"/>
              <a:cs typeface="Times New Roman" panose="02020603050405020304" pitchFamily="18" charset="0"/>
            </a:endParaRPr>
          </a:p>
          <a:p>
            <a:pPr marL="0" lvl="0" indent="0" algn="just" eaLnBrk="1" hangingPunct="1">
              <a:spcBef>
                <a:spcPct val="0"/>
              </a:spcBef>
              <a:buNone/>
              <a:defRPr/>
            </a:pPr>
            <a:r>
              <a:rPr kumimoji="0" lang="ru-RU" sz="2000" b="1" kern="1200" dirty="0" smtClean="0">
                <a:solidFill>
                  <a:schemeClr val="tx1"/>
                </a:solidFill>
                <a:ea typeface="+mn-ea"/>
                <a:cs typeface="Times New Roman" panose="02020603050405020304" pitchFamily="18" charset="0"/>
              </a:rPr>
              <a:t>- 362,363–ж/2018 от 09.06.2018, № </a:t>
            </a:r>
            <a:r>
              <a:rPr kumimoji="0" lang="ru-RU" sz="2000" b="1" kern="1200" dirty="0">
                <a:solidFill>
                  <a:schemeClr val="tx1"/>
                </a:solidFill>
                <a:ea typeface="+mn-ea"/>
                <a:cs typeface="Times New Roman" panose="02020603050405020304" pitchFamily="18" charset="0"/>
              </a:rPr>
              <a:t>7.29-2.1/378-2018 от  20.09.2018</a:t>
            </a:r>
          </a:p>
          <a:p>
            <a:pPr lvl="0" algn="just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kumimoji="0" lang="ru-RU" sz="2000" b="1" kern="1200" dirty="0" smtClean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Закупка </a:t>
            </a:r>
            <a:r>
              <a:rPr kumimoji="0" lang="ru-RU" sz="2000" b="1" kern="12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на выполнение работ по капитальному ремонту городского парка, замену аттракционов </a:t>
            </a:r>
            <a:r>
              <a:rPr kumimoji="0" lang="ru-RU" sz="2000" b="1" kern="1200" dirty="0" smtClean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 - </a:t>
            </a:r>
            <a:r>
              <a:rPr kumimoji="0" lang="ru-RU" sz="2000" b="1" i="1" kern="1200" dirty="0" smtClean="0">
                <a:ea typeface="+mn-ea"/>
                <a:cs typeface="Times New Roman" panose="02020603050405020304" pitchFamily="18" charset="0"/>
              </a:rPr>
              <a:t>открытым </a:t>
            </a:r>
            <a:r>
              <a:rPr kumimoji="0" lang="ru-RU" sz="2000" b="1" i="1" kern="1200" dirty="0">
                <a:ea typeface="+mn-ea"/>
                <a:cs typeface="Times New Roman" panose="02020603050405020304" pitchFamily="18" charset="0"/>
              </a:rPr>
              <a:t>конкурсом</a:t>
            </a:r>
            <a:r>
              <a:rPr kumimoji="0" lang="ru-RU" sz="2000" b="1" i="1" kern="1200" dirty="0" smtClean="0">
                <a:ea typeface="+mn-ea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НМЦК - 21 433 188, 42 рублей.</a:t>
            </a:r>
          </a:p>
          <a:p>
            <a:pPr marL="0" lvl="0" indent="0" algn="just" eaLnBrk="1" hangingPunct="1">
              <a:spcBef>
                <a:spcPct val="0"/>
              </a:spcBef>
              <a:buNone/>
              <a:defRPr/>
            </a:pPr>
            <a:r>
              <a:rPr kumimoji="0" lang="ru-RU" sz="2000" kern="1200" dirty="0" smtClean="0"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ru-RU" sz="2000" kern="1200" dirty="0">
                <a:ea typeface="+mn-ea"/>
                <a:cs typeface="Times New Roman" panose="02020603050405020304" pitchFamily="18" charset="0"/>
              </a:rPr>
              <a:t>Согласно извещению объект закупки отнесён к коду ОКПД 2 28.99.32.190, который включён в Распоряжение Правительства РФ № 471-р, </a:t>
            </a:r>
            <a:r>
              <a:rPr kumimoji="0" lang="ru-RU" sz="2000" kern="1200" dirty="0" smtClean="0">
                <a:ea typeface="+mn-ea"/>
                <a:cs typeface="Times New Roman" panose="02020603050405020304" pitchFamily="18" charset="0"/>
              </a:rPr>
              <a:t>закупка </a:t>
            </a:r>
            <a:r>
              <a:rPr kumimoji="0" lang="ru-RU" sz="2000" kern="1200" dirty="0">
                <a:ea typeface="+mn-ea"/>
                <a:cs typeface="Times New Roman" panose="02020603050405020304" pitchFamily="18" charset="0"/>
              </a:rPr>
              <a:t>должна была быть осуществлена путём проведения электронного аукциона</a:t>
            </a:r>
            <a:r>
              <a:rPr kumimoji="0" lang="ru-RU" sz="2000" kern="1200" dirty="0" smtClean="0">
                <a:ea typeface="+mn-ea"/>
                <a:cs typeface="Times New Roman" panose="02020603050405020304" pitchFamily="18" charset="0"/>
              </a:rPr>
              <a:t>).</a:t>
            </a:r>
          </a:p>
          <a:p>
            <a:pPr marL="0" lvl="0" indent="0" algn="just" eaLnBrk="1" hangingPunct="1">
              <a:spcBef>
                <a:spcPct val="0"/>
              </a:spcBef>
              <a:buNone/>
              <a:defRPr/>
            </a:pPr>
            <a:r>
              <a:rPr kumimoji="0" lang="ru-RU" sz="2000" b="1" kern="1200" dirty="0" smtClean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- </a:t>
            </a:r>
            <a:r>
              <a:rPr kumimoji="0" lang="ru-RU" sz="2000" b="1" kern="1200" dirty="0" smtClean="0">
                <a:solidFill>
                  <a:schemeClr val="tx1"/>
                </a:solidFill>
                <a:ea typeface="+mn-ea"/>
                <a:cs typeface="Times New Roman" panose="02020603050405020304" pitchFamily="18" charset="0"/>
              </a:rPr>
              <a:t>31-ВП/2018 от 20.03.2018,  № </a:t>
            </a:r>
            <a:r>
              <a:rPr kumimoji="0" lang="ru-RU" sz="2000" b="1" kern="1200" dirty="0">
                <a:solidFill>
                  <a:schemeClr val="tx1"/>
                </a:solidFill>
                <a:ea typeface="+mn-ea"/>
                <a:cs typeface="Times New Roman" panose="02020603050405020304" pitchFamily="18" charset="0"/>
              </a:rPr>
              <a:t>7.29-2/288-2018 от 13.06.2018</a:t>
            </a:r>
          </a:p>
          <a:p>
            <a:pPr marL="0" lvl="0" indent="0" algn="ctr" eaLnBrk="1" hangingPunct="1">
              <a:spcBef>
                <a:spcPct val="0"/>
              </a:spcBef>
              <a:buNone/>
              <a:defRPr/>
            </a:pPr>
            <a:endParaRPr kumimoji="0" lang="ru-RU" sz="1600" kern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kumimoji="0" lang="ru-RU" altLang="ru-RU" sz="1800" b="1" i="1" kern="12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57606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Обстоятельства непреодолимой силы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688632"/>
          </a:xfrm>
        </p:spPr>
        <p:txBody>
          <a:bodyPr/>
          <a:lstStyle/>
          <a:p>
            <a:pPr marL="0" lvl="0" indent="0" algn="ctr" eaLnBrk="1" hangingPunct="1">
              <a:spcBef>
                <a:spcPct val="0"/>
              </a:spcBef>
              <a:buNone/>
            </a:pPr>
            <a:r>
              <a:rPr kumimoji="0" lang="ru-RU" altLang="ru-RU" sz="1800" b="1" i="1" kern="1200" dirty="0">
                <a:solidFill>
                  <a:prstClr val="black"/>
                </a:solidFill>
                <a:ea typeface="+mn-ea"/>
                <a:cs typeface="Times New Roman" pitchFamily="18" charset="0"/>
              </a:rPr>
              <a:t>Примеры закупок у единственного поставщика (подрядчика, исполнителя) по </a:t>
            </a:r>
            <a:r>
              <a:rPr kumimoji="0" lang="ru-RU" altLang="ru-RU" sz="1800" b="1" i="1" kern="1200" dirty="0" smtClean="0">
                <a:solidFill>
                  <a:prstClr val="black"/>
                </a:solidFill>
                <a:ea typeface="+mn-ea"/>
                <a:cs typeface="Times New Roman" pitchFamily="18" charset="0"/>
              </a:rPr>
              <a:t>пункту 9 части </a:t>
            </a:r>
            <a:r>
              <a:rPr kumimoji="0" lang="ru-RU" altLang="ru-RU" sz="1800" b="1" i="1" kern="1200" dirty="0">
                <a:solidFill>
                  <a:prstClr val="black"/>
                </a:solidFill>
                <a:ea typeface="+mn-ea"/>
                <a:cs typeface="Times New Roman" pitchFamily="18" charset="0"/>
              </a:rPr>
              <a:t>1 </a:t>
            </a:r>
            <a:r>
              <a:rPr kumimoji="0" lang="ru-RU" altLang="ru-RU" sz="1800" b="1" i="1" kern="1200" dirty="0" smtClean="0">
                <a:solidFill>
                  <a:prstClr val="black"/>
                </a:solidFill>
                <a:ea typeface="+mn-ea"/>
                <a:cs typeface="Times New Roman" pitchFamily="18" charset="0"/>
              </a:rPr>
              <a:t>статьи </a:t>
            </a:r>
            <a:r>
              <a:rPr kumimoji="0" lang="ru-RU" altLang="ru-RU" sz="1800" b="1" i="1" kern="1200" dirty="0">
                <a:solidFill>
                  <a:prstClr val="black"/>
                </a:solidFill>
                <a:ea typeface="+mn-ea"/>
                <a:cs typeface="Times New Roman" pitchFamily="18" charset="0"/>
              </a:rPr>
              <a:t>93 ФЗ № 44 с нарушением законодательства о контрактной системе</a:t>
            </a:r>
          </a:p>
          <a:p>
            <a:pPr marL="0" lvl="0" indent="0"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kumimoji="0" lang="ru-RU" altLang="ru-RU" sz="1800" b="1" kern="1200" dirty="0" smtClean="0">
                <a:solidFill>
                  <a:srgbClr val="0070C0"/>
                </a:solidFill>
                <a:ea typeface="+mn-ea"/>
                <a:cs typeface="Times New Roman" pitchFamily="18" charset="0"/>
              </a:rPr>
              <a:t> Выполнение </a:t>
            </a:r>
            <a:r>
              <a:rPr kumimoji="0" lang="ru-RU" altLang="ru-RU" sz="1800" b="1" kern="1200" dirty="0">
                <a:solidFill>
                  <a:srgbClr val="0070C0"/>
                </a:solidFill>
                <a:ea typeface="+mn-ea"/>
                <a:cs typeface="Times New Roman" pitchFamily="18" charset="0"/>
              </a:rPr>
              <a:t>работ по строительству объекта «Газовая мини-котельная с дизельной электростанцией для очистных сооружений в селе Фершампенуаз </a:t>
            </a:r>
            <a:r>
              <a:rPr kumimoji="0" lang="ru-RU" altLang="ru-RU" sz="1800" b="1" kern="1200" dirty="0" err="1">
                <a:solidFill>
                  <a:srgbClr val="0070C0"/>
                </a:solidFill>
                <a:ea typeface="+mn-ea"/>
                <a:cs typeface="Times New Roman" pitchFamily="18" charset="0"/>
              </a:rPr>
              <a:t>Нагайбакского</a:t>
            </a:r>
            <a:r>
              <a:rPr kumimoji="0" lang="ru-RU" altLang="ru-RU" sz="1800" b="1" kern="1200" dirty="0">
                <a:solidFill>
                  <a:srgbClr val="0070C0"/>
                </a:solidFill>
                <a:ea typeface="+mn-ea"/>
                <a:cs typeface="Times New Roman" pitchFamily="18" charset="0"/>
              </a:rPr>
              <a:t> района Челябинской области» </a:t>
            </a:r>
            <a:r>
              <a:rPr kumimoji="0" lang="ru-RU" altLang="ru-RU" sz="1800" kern="1200" dirty="0">
                <a:solidFill>
                  <a:prstClr val="black"/>
                </a:solidFill>
                <a:ea typeface="+mn-ea"/>
                <a:cs typeface="Times New Roman" pitchFamily="18" charset="0"/>
              </a:rPr>
              <a:t>на сумму </a:t>
            </a:r>
            <a:r>
              <a:rPr kumimoji="0" lang="ru-RU" altLang="ru-RU" sz="1800" b="1" kern="1200" dirty="0">
                <a:solidFill>
                  <a:srgbClr val="FF0000"/>
                </a:solidFill>
                <a:ea typeface="+mn-ea"/>
                <a:cs typeface="Times New Roman" pitchFamily="18" charset="0"/>
              </a:rPr>
              <a:t>9 400 000 </a:t>
            </a:r>
            <a:r>
              <a:rPr kumimoji="0" lang="ru-RU" altLang="ru-RU" sz="1800" b="1" kern="120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рублей </a:t>
            </a:r>
          </a:p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kumimoji="0" lang="ru-RU" altLang="ru-RU" sz="1800" b="1" kern="1200" dirty="0">
                <a:solidFill>
                  <a:srgbClr val="FF0000"/>
                </a:solidFill>
                <a:ea typeface="+mn-ea"/>
                <a:cs typeface="Times New Roman" pitchFamily="18" charset="0"/>
              </a:rPr>
              <a:t> </a:t>
            </a:r>
            <a:r>
              <a:rPr kumimoji="0" lang="ru-RU" altLang="ru-RU" sz="1800" b="1" kern="120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- № </a:t>
            </a:r>
            <a:r>
              <a:rPr kumimoji="0" lang="ru-RU" altLang="ru-RU" sz="1800" b="1" kern="1200" dirty="0">
                <a:solidFill>
                  <a:srgbClr val="FF0000"/>
                </a:solidFill>
                <a:ea typeface="+mn-ea"/>
                <a:cs typeface="Times New Roman" pitchFamily="18" charset="0"/>
              </a:rPr>
              <a:t>7.29-2/146-2018 от 20.02.2018</a:t>
            </a:r>
            <a:r>
              <a:rPr kumimoji="0" lang="ru-RU" altLang="ru-RU" sz="1800" kern="1200" dirty="0">
                <a:solidFill>
                  <a:prstClr val="black"/>
                </a:solidFill>
                <a:ea typeface="+mn-ea"/>
                <a:cs typeface="Times New Roman" pitchFamily="18" charset="0"/>
              </a:rPr>
              <a:t> </a:t>
            </a:r>
            <a:r>
              <a:rPr kumimoji="0" lang="ru-RU" altLang="ru-RU" sz="1800" kern="1200" dirty="0" smtClean="0">
                <a:solidFill>
                  <a:prstClr val="black"/>
                </a:solidFill>
                <a:ea typeface="+mn-ea"/>
                <a:cs typeface="Times New Roman" pitchFamily="18" charset="0"/>
              </a:rPr>
              <a:t>- штраф </a:t>
            </a:r>
            <a:r>
              <a:rPr kumimoji="0" lang="ru-RU" altLang="ru-RU" sz="1800" kern="1200" dirty="0">
                <a:solidFill>
                  <a:prstClr val="black"/>
                </a:solidFill>
                <a:ea typeface="+mn-ea"/>
                <a:cs typeface="Times New Roman" pitchFamily="18" charset="0"/>
              </a:rPr>
              <a:t>25 000 </a:t>
            </a:r>
            <a:r>
              <a:rPr kumimoji="0" lang="ru-RU" altLang="ru-RU" sz="1800" kern="1200" dirty="0" smtClean="0">
                <a:solidFill>
                  <a:prstClr val="black"/>
                </a:solidFill>
                <a:ea typeface="+mn-ea"/>
                <a:cs typeface="Times New Roman" pitchFamily="18" charset="0"/>
              </a:rPr>
              <a:t>рублей.</a:t>
            </a:r>
          </a:p>
          <a:p>
            <a:pPr marL="0" lvl="0" indent="0" algn="just" eaLnBrk="1" hangingPunct="1">
              <a:spcBef>
                <a:spcPct val="0"/>
              </a:spcBef>
              <a:buNone/>
            </a:pPr>
            <a:endParaRPr kumimoji="0" lang="ru-RU" altLang="ru-RU" sz="1800" kern="1200" dirty="0">
              <a:solidFill>
                <a:prstClr val="black"/>
              </a:solidFill>
              <a:ea typeface="+mn-ea"/>
              <a:cs typeface="Times New Roman" pitchFamily="18" charset="0"/>
            </a:endParaRPr>
          </a:p>
          <a:p>
            <a:pPr marL="0" lvl="0" indent="0"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kumimoji="0" lang="ru-RU" altLang="ru-RU" sz="1800" b="1" kern="1200" dirty="0" smtClean="0">
                <a:solidFill>
                  <a:srgbClr val="0070C0"/>
                </a:solidFill>
                <a:ea typeface="+mn-ea"/>
                <a:cs typeface="Times New Roman" pitchFamily="18" charset="0"/>
              </a:rPr>
              <a:t> Капитальный </a:t>
            </a:r>
            <a:r>
              <a:rPr kumimoji="0" lang="ru-RU" altLang="ru-RU" sz="1800" b="1" kern="1200" dirty="0">
                <a:solidFill>
                  <a:srgbClr val="0070C0"/>
                </a:solidFill>
                <a:ea typeface="+mn-ea"/>
                <a:cs typeface="Times New Roman" pitchFamily="18" charset="0"/>
              </a:rPr>
              <a:t>ремонт наружного водопровода в Петрозаводском сельском поселении</a:t>
            </a:r>
            <a:r>
              <a:rPr kumimoji="0" lang="ru-RU" altLang="ru-RU" sz="1800" kern="1200" dirty="0">
                <a:solidFill>
                  <a:prstClr val="black"/>
                </a:solidFill>
                <a:ea typeface="+mn-ea"/>
                <a:cs typeface="Times New Roman" pitchFamily="18" charset="0"/>
              </a:rPr>
              <a:t> на сумму </a:t>
            </a:r>
            <a:r>
              <a:rPr kumimoji="0" lang="ru-RU" altLang="ru-RU" sz="1800" b="1" kern="1200" dirty="0">
                <a:solidFill>
                  <a:srgbClr val="FF0000"/>
                </a:solidFill>
                <a:ea typeface="+mn-ea"/>
                <a:cs typeface="Times New Roman" pitchFamily="18" charset="0"/>
              </a:rPr>
              <a:t>3 461 938,28 </a:t>
            </a:r>
            <a:r>
              <a:rPr kumimoji="0" lang="ru-RU" altLang="ru-RU" sz="1800" b="1" kern="120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рублей</a:t>
            </a:r>
          </a:p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kumimoji="0" lang="ru-RU" altLang="ru-RU" sz="1800" b="1" kern="120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 - № </a:t>
            </a:r>
            <a:r>
              <a:rPr kumimoji="0" lang="ru-RU" altLang="ru-RU" sz="1800" b="1" kern="1200" dirty="0">
                <a:solidFill>
                  <a:srgbClr val="FF0000"/>
                </a:solidFill>
                <a:ea typeface="+mn-ea"/>
                <a:cs typeface="Times New Roman" pitchFamily="18" charset="0"/>
              </a:rPr>
              <a:t>7.29-2/253-2018 от 25.05.2018</a:t>
            </a:r>
            <a:r>
              <a:rPr kumimoji="0" lang="ru-RU" altLang="ru-RU" sz="1800" kern="1200" dirty="0">
                <a:solidFill>
                  <a:prstClr val="black"/>
                </a:solidFill>
                <a:ea typeface="+mn-ea"/>
                <a:cs typeface="Times New Roman" pitchFamily="18" charset="0"/>
              </a:rPr>
              <a:t> </a:t>
            </a:r>
            <a:r>
              <a:rPr kumimoji="0" lang="ru-RU" altLang="ru-RU" sz="1800" kern="1200" dirty="0" smtClean="0">
                <a:solidFill>
                  <a:prstClr val="black"/>
                </a:solidFill>
                <a:ea typeface="+mn-ea"/>
                <a:cs typeface="Times New Roman" pitchFamily="18" charset="0"/>
              </a:rPr>
              <a:t> - штраф </a:t>
            </a:r>
            <a:r>
              <a:rPr kumimoji="0" lang="ru-RU" altLang="ru-RU" sz="1800" kern="1200" dirty="0">
                <a:solidFill>
                  <a:prstClr val="black"/>
                </a:solidFill>
                <a:ea typeface="+mn-ea"/>
                <a:cs typeface="Times New Roman" pitchFamily="18" charset="0"/>
              </a:rPr>
              <a:t>50 000 </a:t>
            </a:r>
            <a:r>
              <a:rPr kumimoji="0" lang="ru-RU" altLang="ru-RU" sz="1800" kern="1200" dirty="0" smtClean="0">
                <a:solidFill>
                  <a:prstClr val="black"/>
                </a:solidFill>
                <a:ea typeface="+mn-ea"/>
                <a:cs typeface="Times New Roman" pitchFamily="18" charset="0"/>
              </a:rPr>
              <a:t>рублей.</a:t>
            </a:r>
          </a:p>
          <a:p>
            <a:pPr marL="0" lvl="0" indent="0" algn="just" eaLnBrk="1" hangingPunct="1">
              <a:spcBef>
                <a:spcPct val="0"/>
              </a:spcBef>
              <a:buNone/>
            </a:pPr>
            <a:endParaRPr kumimoji="0" lang="ru-RU" altLang="ru-RU" sz="1800" kern="1200" dirty="0">
              <a:solidFill>
                <a:prstClr val="black"/>
              </a:solidFill>
              <a:ea typeface="+mn-ea"/>
              <a:cs typeface="Times New Roman" pitchFamily="18" charset="0"/>
            </a:endParaRPr>
          </a:p>
          <a:p>
            <a:pPr marL="0" lvl="0" indent="0"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kumimoji="0" lang="ru-RU" altLang="ru-RU" sz="1800" b="1" kern="1200" dirty="0" smtClean="0">
                <a:solidFill>
                  <a:srgbClr val="0070C0"/>
                </a:solidFill>
                <a:ea typeface="+mn-ea"/>
                <a:cs typeface="Times New Roman" pitchFamily="18" charset="0"/>
              </a:rPr>
              <a:t> Реконструкция </a:t>
            </a:r>
            <a:r>
              <a:rPr kumimoji="0" lang="ru-RU" altLang="ru-RU" sz="1800" b="1" kern="1200" dirty="0">
                <a:solidFill>
                  <a:srgbClr val="0070C0"/>
                </a:solidFill>
                <a:ea typeface="+mn-ea"/>
                <a:cs typeface="Times New Roman" pitchFamily="18" charset="0"/>
              </a:rPr>
              <a:t>участка водовода II-III подъема п. Локомотивный</a:t>
            </a:r>
            <a:r>
              <a:rPr kumimoji="0" lang="ru-RU" altLang="ru-RU" sz="1800" kern="1200" dirty="0">
                <a:solidFill>
                  <a:srgbClr val="0070C0"/>
                </a:solidFill>
                <a:ea typeface="+mn-ea"/>
                <a:cs typeface="Times New Roman" pitchFamily="18" charset="0"/>
              </a:rPr>
              <a:t> </a:t>
            </a:r>
            <a:r>
              <a:rPr kumimoji="0" lang="ru-RU" altLang="ru-RU" sz="1800" kern="1200" dirty="0">
                <a:solidFill>
                  <a:prstClr val="black"/>
                </a:solidFill>
                <a:ea typeface="+mn-ea"/>
                <a:cs typeface="Times New Roman" pitchFamily="18" charset="0"/>
              </a:rPr>
              <a:t>на сумму </a:t>
            </a:r>
            <a:endParaRPr kumimoji="0" lang="ru-RU" altLang="ru-RU" sz="1800" kern="1200" dirty="0" smtClean="0">
              <a:solidFill>
                <a:prstClr val="black"/>
              </a:solidFill>
              <a:ea typeface="+mn-ea"/>
              <a:cs typeface="Times New Roman" pitchFamily="18" charset="0"/>
            </a:endParaRPr>
          </a:p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kumimoji="0" lang="ru-RU" altLang="ru-RU" sz="1800" b="1" kern="120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36 000 </a:t>
            </a:r>
            <a:r>
              <a:rPr kumimoji="0" lang="ru-RU" altLang="ru-RU" sz="1800" b="1" kern="1200" dirty="0">
                <a:solidFill>
                  <a:srgbClr val="FF0000"/>
                </a:solidFill>
                <a:ea typeface="+mn-ea"/>
                <a:cs typeface="Times New Roman" pitchFamily="18" charset="0"/>
              </a:rPr>
              <a:t>000,00 </a:t>
            </a:r>
            <a:r>
              <a:rPr kumimoji="0" lang="ru-RU" altLang="ru-RU" sz="1800" kern="1200" dirty="0" smtClean="0">
                <a:solidFill>
                  <a:prstClr val="black"/>
                </a:solidFill>
                <a:ea typeface="+mn-ea"/>
                <a:cs typeface="Times New Roman" pitchFamily="18" charset="0"/>
              </a:rPr>
              <a:t>рублей</a:t>
            </a:r>
          </a:p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kumimoji="0" lang="ru-RU" altLang="ru-RU" sz="1800" kern="1200" dirty="0" smtClean="0">
                <a:solidFill>
                  <a:prstClr val="black"/>
                </a:solidFill>
                <a:ea typeface="+mn-ea"/>
                <a:cs typeface="Times New Roman" pitchFamily="18" charset="0"/>
              </a:rPr>
              <a:t>  </a:t>
            </a:r>
            <a:r>
              <a:rPr kumimoji="0" lang="ru-RU" altLang="ru-RU" sz="1800" b="1" kern="120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- </a:t>
            </a:r>
            <a:r>
              <a:rPr kumimoji="0" lang="ru-RU" altLang="ru-RU" sz="1800" b="1" kern="1200" dirty="0">
                <a:solidFill>
                  <a:srgbClr val="FF0000"/>
                </a:solidFill>
                <a:ea typeface="+mn-ea"/>
                <a:cs typeface="Times New Roman" pitchFamily="18" charset="0"/>
              </a:rPr>
              <a:t>№ 7.29-2/266-2018 от 25.06.2018, </a:t>
            </a:r>
            <a:r>
              <a:rPr kumimoji="0" lang="ru-RU" altLang="ru-RU" sz="1800" b="1" kern="120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 - </a:t>
            </a:r>
            <a:r>
              <a:rPr kumimoji="0" lang="ru-RU" altLang="ru-RU" sz="1800" kern="1200" dirty="0" smtClean="0">
                <a:solidFill>
                  <a:prstClr val="black"/>
                </a:solidFill>
                <a:ea typeface="+mn-ea"/>
                <a:cs typeface="Times New Roman" pitchFamily="18" charset="0"/>
              </a:rPr>
              <a:t>штраф </a:t>
            </a:r>
            <a:r>
              <a:rPr kumimoji="0" lang="ru-RU" altLang="ru-RU" sz="1800" kern="1200" dirty="0">
                <a:solidFill>
                  <a:prstClr val="black"/>
                </a:solidFill>
                <a:ea typeface="+mn-ea"/>
                <a:cs typeface="Times New Roman" pitchFamily="18" charset="0"/>
              </a:rPr>
              <a:t>25 000 </a:t>
            </a:r>
            <a:r>
              <a:rPr kumimoji="0" lang="ru-RU" altLang="ru-RU" sz="1800" kern="1200" dirty="0" smtClean="0">
                <a:solidFill>
                  <a:prstClr val="black"/>
                </a:solidFill>
                <a:ea typeface="+mn-ea"/>
                <a:cs typeface="Times New Roman" pitchFamily="18" charset="0"/>
              </a:rPr>
              <a:t>рублей.</a:t>
            </a:r>
            <a:endParaRPr kumimoji="0" lang="ru-RU" altLang="ru-RU" sz="1800" kern="1200" dirty="0">
              <a:solidFill>
                <a:prstClr val="black"/>
              </a:solidFill>
              <a:ea typeface="+mn-ea"/>
              <a:cs typeface="Times New Roman" pitchFamily="18" charset="0"/>
            </a:endParaRPr>
          </a:p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kumimoji="0" lang="ru-RU" altLang="ru-RU" sz="1800" b="1" kern="120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 - решение </a:t>
            </a:r>
            <a:r>
              <a:rPr kumimoji="0" lang="ru-RU" altLang="ru-RU" sz="1800" b="1" kern="1200" dirty="0" err="1">
                <a:solidFill>
                  <a:srgbClr val="FF0000"/>
                </a:solidFill>
                <a:ea typeface="+mn-ea"/>
                <a:cs typeface="Times New Roman" pitchFamily="18" charset="0"/>
              </a:rPr>
              <a:t>Карталинского</a:t>
            </a:r>
            <a:r>
              <a:rPr kumimoji="0" lang="ru-RU" altLang="ru-RU" sz="1800" b="1" kern="1200" dirty="0">
                <a:solidFill>
                  <a:srgbClr val="FF0000"/>
                </a:solidFill>
                <a:ea typeface="+mn-ea"/>
                <a:cs typeface="Times New Roman" pitchFamily="18" charset="0"/>
              </a:rPr>
              <a:t> городского суда № 12-29/2018 от </a:t>
            </a:r>
            <a:r>
              <a:rPr kumimoji="0" lang="ru-RU" altLang="ru-RU" sz="1800" b="1" kern="120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31.08.2018</a:t>
            </a:r>
          </a:p>
          <a:p>
            <a:pPr marL="0" lvl="0" indent="0" algn="just" eaLnBrk="1" hangingPunct="1">
              <a:spcBef>
                <a:spcPct val="0"/>
              </a:spcBef>
              <a:buNone/>
            </a:pPr>
            <a:endParaRPr kumimoji="0" lang="ru-RU" altLang="ru-RU" sz="1800" b="1" kern="1200" dirty="0" smtClean="0">
              <a:solidFill>
                <a:srgbClr val="FF0000"/>
              </a:solidFill>
              <a:ea typeface="+mn-ea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kumimoji="0" lang="ru-RU" altLang="ru-RU" sz="1800" b="1" kern="1200" dirty="0" smtClean="0">
                <a:solidFill>
                  <a:srgbClr val="0070C0"/>
                </a:solidFill>
                <a:ea typeface="+mn-ea"/>
                <a:cs typeface="Times New Roman" pitchFamily="18" charset="0"/>
              </a:rPr>
              <a:t>Капитальный </a:t>
            </a:r>
            <a:r>
              <a:rPr kumimoji="0" lang="ru-RU" altLang="ru-RU" sz="1800" b="1" kern="1200" dirty="0">
                <a:solidFill>
                  <a:srgbClr val="0070C0"/>
                </a:solidFill>
                <a:ea typeface="+mn-ea"/>
                <a:cs typeface="Times New Roman" pitchFamily="18" charset="0"/>
              </a:rPr>
              <a:t>ремонт объекта: «Фонтан на площади Славы г. Копейска»</a:t>
            </a:r>
            <a:r>
              <a:rPr kumimoji="0" lang="ru-RU" altLang="ru-RU" sz="1800" kern="1200" dirty="0">
                <a:solidFill>
                  <a:prstClr val="black"/>
                </a:solidFill>
                <a:ea typeface="+mn-ea"/>
                <a:cs typeface="Times New Roman" pitchFamily="18" charset="0"/>
              </a:rPr>
              <a:t> на сумму </a:t>
            </a:r>
            <a:r>
              <a:rPr kumimoji="0" lang="ru-RU" altLang="ru-RU" sz="1800" b="1" kern="1200" dirty="0">
                <a:solidFill>
                  <a:srgbClr val="FF0000"/>
                </a:solidFill>
                <a:ea typeface="+mn-ea"/>
                <a:cs typeface="Times New Roman" pitchFamily="18" charset="0"/>
              </a:rPr>
              <a:t>16 963 990 </a:t>
            </a:r>
            <a:r>
              <a:rPr kumimoji="0" lang="ru-RU" altLang="ru-RU" sz="1800" b="1" kern="120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рублей</a:t>
            </a:r>
          </a:p>
          <a:p>
            <a:pPr marL="0" indent="0" algn="just" eaLnBrk="1" hangingPunct="1">
              <a:spcBef>
                <a:spcPct val="0"/>
              </a:spcBef>
              <a:buNone/>
            </a:pPr>
            <a:r>
              <a:rPr kumimoji="0" lang="ru-RU" altLang="ru-RU" sz="1800" b="1" kern="120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- № </a:t>
            </a:r>
            <a:r>
              <a:rPr kumimoji="0" lang="ru-RU" altLang="ru-RU" sz="1800" b="1" kern="1200" dirty="0">
                <a:solidFill>
                  <a:srgbClr val="FF0000"/>
                </a:solidFill>
                <a:ea typeface="+mn-ea"/>
                <a:cs typeface="Times New Roman" pitchFamily="18" charset="0"/>
              </a:rPr>
              <a:t>7.29-2/473-2018 от 07.09.2018</a:t>
            </a:r>
            <a:r>
              <a:rPr kumimoji="0" lang="ru-RU" altLang="ru-RU" sz="1800" kern="1200" dirty="0">
                <a:solidFill>
                  <a:prstClr val="black"/>
                </a:solidFill>
                <a:ea typeface="+mn-ea"/>
                <a:cs typeface="Times New Roman" pitchFamily="18" charset="0"/>
              </a:rPr>
              <a:t> </a:t>
            </a:r>
            <a:r>
              <a:rPr kumimoji="0" lang="ru-RU" altLang="ru-RU" sz="1800" kern="1200" dirty="0" smtClean="0">
                <a:solidFill>
                  <a:prstClr val="black"/>
                </a:solidFill>
                <a:ea typeface="+mn-ea"/>
                <a:cs typeface="Times New Roman" pitchFamily="18" charset="0"/>
              </a:rPr>
              <a:t> - штраф </a:t>
            </a:r>
            <a:r>
              <a:rPr kumimoji="0" lang="ru-RU" altLang="ru-RU" sz="1800" kern="1200" dirty="0">
                <a:solidFill>
                  <a:prstClr val="black"/>
                </a:solidFill>
                <a:ea typeface="+mn-ea"/>
                <a:cs typeface="Times New Roman" pitchFamily="18" charset="0"/>
              </a:rPr>
              <a:t>50 тыс. </a:t>
            </a:r>
            <a:r>
              <a:rPr kumimoji="0" lang="ru-RU" altLang="ru-RU" sz="1800" kern="1200" dirty="0" smtClean="0">
                <a:solidFill>
                  <a:prstClr val="black"/>
                </a:solidFill>
                <a:ea typeface="+mn-ea"/>
                <a:cs typeface="Times New Roman" pitchFamily="18" charset="0"/>
              </a:rPr>
              <a:t>рублей.</a:t>
            </a:r>
            <a:endParaRPr kumimoji="0" lang="ru-RU" altLang="ru-RU" sz="1800" kern="1200" dirty="0">
              <a:solidFill>
                <a:prstClr val="black"/>
              </a:solidFill>
              <a:ea typeface="+mn-ea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58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50405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2400" b="1" dirty="0">
                <a:solidFill>
                  <a:srgbClr val="FF0000"/>
                </a:solidFill>
                <a:latin typeface=""/>
              </a:rPr>
              <a:t>ПЛЕНУМ ВЕРХОВНОГО СУДА </a:t>
            </a:r>
            <a:r>
              <a:rPr lang="ru-RU" sz="2400" b="1" dirty="0" smtClean="0">
                <a:solidFill>
                  <a:srgbClr val="FF0000"/>
                </a:solidFill>
                <a:latin typeface=""/>
              </a:rPr>
              <a:t>РФ</a:t>
            </a:r>
            <a:br>
              <a:rPr lang="ru-RU" sz="2400" b="1" dirty="0" smtClean="0">
                <a:solidFill>
                  <a:srgbClr val="FF0000"/>
                </a:solidFill>
                <a:latin typeface=""/>
              </a:rPr>
            </a:br>
            <a:r>
              <a:rPr lang="ru-RU" sz="2400" b="1" dirty="0" smtClean="0">
                <a:solidFill>
                  <a:srgbClr val="FF0000"/>
                </a:solidFill>
                <a:latin typeface="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"/>
              </a:rPr>
              <a:t>ПОСТАНОВЛЕНИЕ от 24 марта 2016 г. N 7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472608"/>
          </a:xfrm>
        </p:spPr>
        <p:txBody>
          <a:bodyPr/>
          <a:lstStyle/>
          <a:p>
            <a:r>
              <a:rPr lang="ru-RU" sz="1800" b="1" i="1" dirty="0" smtClean="0">
                <a:solidFill>
                  <a:schemeClr val="tx1"/>
                </a:solidFill>
                <a:latin typeface=""/>
              </a:rPr>
              <a:t>О </a:t>
            </a:r>
            <a:r>
              <a:rPr lang="ru-RU" sz="1800" b="1" i="1" dirty="0">
                <a:solidFill>
                  <a:schemeClr val="tx1"/>
                </a:solidFill>
                <a:latin typeface=""/>
              </a:rPr>
              <a:t>ПРИМЕНЕНИИ СУДАМИ НЕКОТОРЫХ ПОЛОЖЕНИЙ ГРАЖДАНСКОГО КОДЕКСА </a:t>
            </a:r>
            <a:r>
              <a:rPr lang="ru-RU" sz="1800" b="1" i="1" dirty="0" smtClean="0">
                <a:solidFill>
                  <a:schemeClr val="tx1"/>
                </a:solidFill>
                <a:latin typeface=""/>
              </a:rPr>
              <a:t>РФ </a:t>
            </a:r>
            <a:r>
              <a:rPr lang="ru-RU" sz="1800" b="1" i="1" dirty="0">
                <a:solidFill>
                  <a:schemeClr val="tx1"/>
                </a:solidFill>
                <a:latin typeface=""/>
              </a:rPr>
              <a:t>ОБ ОТВЕТСТВЕННОСТИ ЗА НАРУШЕНИЕ </a:t>
            </a:r>
            <a:r>
              <a:rPr lang="ru-RU" sz="1800" b="1" i="1" dirty="0" smtClean="0">
                <a:solidFill>
                  <a:schemeClr val="tx1"/>
                </a:solidFill>
                <a:latin typeface=""/>
              </a:rPr>
              <a:t>ОБЯЗАТЕЛЬСТВ</a:t>
            </a:r>
          </a:p>
          <a:p>
            <a:pPr algn="just"/>
            <a:r>
              <a:rPr lang="ru-RU" sz="1800" dirty="0" smtClean="0">
                <a:latin typeface=""/>
              </a:rPr>
              <a:t> </a:t>
            </a:r>
            <a:r>
              <a:rPr lang="ru-RU" sz="1600" dirty="0"/>
              <a:t>8. В силу </a:t>
            </a:r>
            <a:r>
              <a:rPr lang="ru-RU" sz="1600" dirty="0">
                <a:solidFill>
                  <a:srgbClr val="0000FF"/>
                </a:solidFill>
                <a:hlinkClick r:id="rId2"/>
              </a:rPr>
              <a:t>пункта 3 статьи 401 ГК РФ для признания обстоятельства непреодолимой силой необходимо, чтобы оно носило </a:t>
            </a:r>
            <a:r>
              <a:rPr lang="ru-RU" sz="1600" dirty="0">
                <a:solidFill>
                  <a:srgbClr val="FF0000"/>
                </a:solidFill>
                <a:hlinkClick r:id="rId2"/>
              </a:rPr>
              <a:t>чрезвычайный и непредотвратимый при данных условиях характер.</a:t>
            </a:r>
          </a:p>
          <a:p>
            <a:pPr algn="just"/>
            <a:r>
              <a:rPr lang="ru-RU" sz="1600" dirty="0"/>
              <a:t>Требование чрезвычайности подразумевает исключительность рассматриваемого обстоятельства, наступление которого не является обычным в конкретных условиях.</a:t>
            </a:r>
          </a:p>
          <a:p>
            <a:pPr algn="just"/>
            <a:r>
              <a:rPr lang="ru-RU" sz="1600" dirty="0"/>
              <a:t>Если иное не предусмотрено законом, обстоятельство признается непредотвратимым, если любой участник гражданского оборота, осуществляющий аналогичную с должником деятельность, не мог бы избежать наступления этого обстоятельства или его последствий.</a:t>
            </a:r>
          </a:p>
          <a:p>
            <a:pPr algn="just"/>
            <a:r>
              <a:rPr lang="ru-RU" sz="1600" dirty="0"/>
              <a:t>Не могут быть признаны непреодолимой силой обстоятельства, наступление которых зависело от воли или действий стороны обязательства, например, отсутствие у должника необходимых денежных средств, нарушение обязательств его контрагентами, неправомерные действия его представителей.</a:t>
            </a:r>
          </a:p>
          <a:p>
            <a:pPr marL="0" indent="0" algn="ctr">
              <a:buNone/>
            </a:pPr>
            <a:r>
              <a:rPr lang="ru-RU" sz="2000" b="1" u="sng" dirty="0" smtClean="0">
                <a:solidFill>
                  <a:srgbClr val="FF0000"/>
                </a:solidFill>
              </a:rPr>
              <a:t>Не являются обстоятельствами </a:t>
            </a:r>
            <a:r>
              <a:rPr lang="ru-RU" sz="2000" b="1" u="sng" dirty="0">
                <a:solidFill>
                  <a:srgbClr val="FF0000"/>
                </a:solidFill>
              </a:rPr>
              <a:t>непреодолимой</a:t>
            </a:r>
            <a:r>
              <a:rPr lang="ru-RU" sz="2000" b="1" u="sng" dirty="0" smtClean="0">
                <a:solidFill>
                  <a:srgbClr val="FF0000"/>
                </a:solidFill>
              </a:rPr>
              <a:t> силы:</a:t>
            </a:r>
          </a:p>
          <a:p>
            <a:pPr>
              <a:buFont typeface="Wingdings" pitchFamily="2" charset="2"/>
              <a:buChar char="ü"/>
            </a:pPr>
            <a:r>
              <a:rPr lang="ru-RU" sz="1800" b="1" i="1" dirty="0" smtClean="0">
                <a:solidFill>
                  <a:schemeClr val="tx1"/>
                </a:solidFill>
              </a:rPr>
              <a:t>Предписание контрольных органов в сфере закупок;</a:t>
            </a:r>
          </a:p>
          <a:p>
            <a:pPr>
              <a:buFont typeface="Wingdings" pitchFamily="2" charset="2"/>
              <a:buChar char="ü"/>
            </a:pPr>
            <a:r>
              <a:rPr lang="ru-RU" sz="1800" b="1" i="1" dirty="0" smtClean="0">
                <a:solidFill>
                  <a:schemeClr val="tx1"/>
                </a:solidFill>
              </a:rPr>
              <a:t>Ограниченный срок действия лимитов бюджетных обязательств;</a:t>
            </a:r>
          </a:p>
          <a:p>
            <a:pPr>
              <a:buFont typeface="Wingdings" pitchFamily="2" charset="2"/>
              <a:buChar char="ü"/>
            </a:pPr>
            <a:r>
              <a:rPr lang="ru-RU" sz="1800" b="1" i="1" dirty="0" smtClean="0">
                <a:solidFill>
                  <a:schemeClr val="tx1"/>
                </a:solidFill>
              </a:rPr>
              <a:t>Расторжение контракта с подрядчиком (поставщиком, исполнителем).</a:t>
            </a:r>
          </a:p>
          <a:p>
            <a:pPr>
              <a:buFontTx/>
              <a:buChar char="-"/>
            </a:pP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43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9108504" cy="7200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</a:rPr>
              <a:t>Запрос коммерческих предложений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не подтверждает обеспечение конкуренц</a:t>
            </a:r>
            <a:r>
              <a:rPr lang="ru-RU" sz="2400" b="1" dirty="0" smtClean="0">
                <a:solidFill>
                  <a:srgbClr val="FF0000"/>
                </a:solidFill>
              </a:rPr>
              <a:t>ии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616624"/>
          </a:xfrm>
        </p:spPr>
        <p:txBody>
          <a:bodyPr/>
          <a:lstStyle/>
          <a:p>
            <a:pPr marL="0" indent="0">
              <a:buNone/>
            </a:pPr>
            <a:r>
              <a:rPr lang="ru-RU" sz="2200" b="1" kern="50" dirty="0">
                <a:solidFill>
                  <a:srgbClr val="FF0000"/>
                </a:solidFill>
                <a:ea typeface="Andale Sans UI"/>
              </a:rPr>
              <a:t>дела № 100-ВП/2018  от 31.08.2018, </a:t>
            </a:r>
            <a:r>
              <a:rPr lang="ru-RU" sz="2200" b="1" kern="50" dirty="0" smtClean="0">
                <a:solidFill>
                  <a:srgbClr val="FF0000"/>
                </a:solidFill>
                <a:ea typeface="Andale Sans UI"/>
              </a:rPr>
              <a:t>№ </a:t>
            </a:r>
            <a:r>
              <a:rPr lang="ru-RU" sz="2200" b="1" kern="50" dirty="0">
                <a:solidFill>
                  <a:srgbClr val="FF0000"/>
                </a:solidFill>
                <a:ea typeface="Andale Sans UI"/>
              </a:rPr>
              <a:t>116-ВП/2018 от 03.08.2018</a:t>
            </a:r>
            <a:endParaRPr lang="ru-RU" sz="2200" b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000" kern="150" dirty="0" smtClean="0">
                <a:solidFill>
                  <a:srgbClr val="000000"/>
                </a:solidFill>
                <a:ea typeface="Times New Roman"/>
                <a:cs typeface="Tahoma"/>
              </a:rPr>
              <a:t>муниципальный </a:t>
            </a:r>
            <a:r>
              <a:rPr lang="ru-RU" sz="2000" kern="150" dirty="0">
                <a:solidFill>
                  <a:srgbClr val="000000"/>
                </a:solidFill>
                <a:ea typeface="Times New Roman"/>
                <a:cs typeface="Tahoma"/>
              </a:rPr>
              <a:t>контракт на содержание улично-дорожной сети г. Магнитогорска» № 836/17 от 29.12.2017 </a:t>
            </a:r>
            <a:r>
              <a:rPr lang="ru-RU" sz="2000" kern="150" dirty="0" smtClean="0">
                <a:solidFill>
                  <a:srgbClr val="000000"/>
                </a:solidFill>
                <a:ea typeface="Times New Roman"/>
                <a:cs typeface="Tahoma"/>
              </a:rPr>
              <a:t>на </a:t>
            </a:r>
            <a:r>
              <a:rPr lang="ru-RU" sz="2000" kern="150" dirty="0">
                <a:solidFill>
                  <a:srgbClr val="000000"/>
                </a:solidFill>
                <a:ea typeface="Times New Roman"/>
                <a:cs typeface="Tahoma"/>
              </a:rPr>
              <a:t>сумму  </a:t>
            </a:r>
            <a:r>
              <a:rPr lang="ru-RU" sz="2000" b="1" kern="150" dirty="0">
                <a:solidFill>
                  <a:srgbClr val="FF0000"/>
                </a:solidFill>
                <a:ea typeface="Times New Roman"/>
                <a:cs typeface="Tahoma"/>
              </a:rPr>
              <a:t>75 674 </a:t>
            </a:r>
            <a:r>
              <a:rPr lang="ru-RU" sz="2000" b="1" kern="150" dirty="0" smtClean="0">
                <a:solidFill>
                  <a:srgbClr val="FF0000"/>
                </a:solidFill>
                <a:ea typeface="Times New Roman"/>
                <a:cs typeface="Tahoma"/>
              </a:rPr>
              <a:t>693,02 </a:t>
            </a:r>
            <a:r>
              <a:rPr lang="ru-RU" sz="2000" kern="150" dirty="0" smtClean="0">
                <a:solidFill>
                  <a:srgbClr val="000000"/>
                </a:solidFill>
                <a:ea typeface="Times New Roman"/>
                <a:cs typeface="Tahoma"/>
              </a:rPr>
              <a:t>рублей.</a:t>
            </a:r>
          </a:p>
          <a:p>
            <a:pPr>
              <a:buFont typeface="Wingdings" pitchFamily="2" charset="2"/>
              <a:buChar char="ü"/>
            </a:pPr>
            <a:r>
              <a:rPr lang="ru-RU" sz="2000" kern="150" dirty="0">
                <a:solidFill>
                  <a:srgbClr val="000000"/>
                </a:solidFill>
                <a:ea typeface="Times New Roman"/>
                <a:cs typeface="Tahoma"/>
              </a:rPr>
              <a:t> </a:t>
            </a:r>
            <a:r>
              <a:rPr lang="ru-RU" sz="2000" kern="150" dirty="0" smtClean="0">
                <a:solidFill>
                  <a:srgbClr val="000000"/>
                </a:solidFill>
                <a:ea typeface="Times New Roman"/>
                <a:cs typeface="Tahoma"/>
              </a:rPr>
              <a:t>муниципальный </a:t>
            </a:r>
            <a:r>
              <a:rPr lang="ru-RU" sz="2000" kern="150" dirty="0">
                <a:solidFill>
                  <a:srgbClr val="000000"/>
                </a:solidFill>
                <a:ea typeface="Times New Roman"/>
                <a:cs typeface="Tahoma"/>
              </a:rPr>
              <a:t>контракт на содержание улично-дорожной сети г. Магнитогорска» № 15/18 от 31.01.2018 </a:t>
            </a:r>
            <a:r>
              <a:rPr lang="ru-RU" sz="2000" kern="150" dirty="0" smtClean="0">
                <a:solidFill>
                  <a:srgbClr val="000000"/>
                </a:solidFill>
                <a:ea typeface="Times New Roman"/>
                <a:cs typeface="Tahoma"/>
              </a:rPr>
              <a:t>на </a:t>
            </a:r>
            <a:r>
              <a:rPr lang="ru-RU" sz="2000" kern="150" dirty="0">
                <a:solidFill>
                  <a:srgbClr val="000000"/>
                </a:solidFill>
                <a:ea typeface="Times New Roman"/>
                <a:cs typeface="Tahoma"/>
              </a:rPr>
              <a:t>сумму </a:t>
            </a:r>
            <a:r>
              <a:rPr lang="ru-RU" sz="2000" b="1" kern="150" dirty="0">
                <a:solidFill>
                  <a:srgbClr val="FF0000"/>
                </a:solidFill>
                <a:ea typeface="Times New Roman"/>
                <a:cs typeface="Tahoma"/>
              </a:rPr>
              <a:t>68 351 </a:t>
            </a:r>
            <a:r>
              <a:rPr lang="ru-RU" sz="2000" b="1" kern="150" dirty="0" smtClean="0">
                <a:solidFill>
                  <a:srgbClr val="FF0000"/>
                </a:solidFill>
                <a:ea typeface="Times New Roman"/>
                <a:cs typeface="Tahoma"/>
              </a:rPr>
              <a:t>335,63 </a:t>
            </a:r>
            <a:r>
              <a:rPr lang="ru-RU" sz="2000" kern="150" dirty="0" smtClean="0">
                <a:solidFill>
                  <a:srgbClr val="000000"/>
                </a:solidFill>
                <a:ea typeface="Times New Roman"/>
                <a:cs typeface="Tahoma"/>
              </a:rPr>
              <a:t>рублей.</a:t>
            </a:r>
          </a:p>
          <a:p>
            <a:pPr>
              <a:buFont typeface="Wingdings" pitchFamily="2" charset="2"/>
              <a:buChar char="ü"/>
            </a:pPr>
            <a:r>
              <a:rPr lang="ru-RU" sz="2000" kern="150" dirty="0">
                <a:solidFill>
                  <a:srgbClr val="000000"/>
                </a:solidFill>
                <a:ea typeface="Times New Roman"/>
                <a:cs typeface="Tahoma"/>
              </a:rPr>
              <a:t> </a:t>
            </a:r>
            <a:r>
              <a:rPr lang="ru-RU" sz="2000" kern="150" dirty="0" smtClean="0">
                <a:solidFill>
                  <a:srgbClr val="000000"/>
                </a:solidFill>
                <a:ea typeface="Times New Roman"/>
                <a:cs typeface="Tahoma"/>
              </a:rPr>
              <a:t>муниципальный </a:t>
            </a:r>
            <a:r>
              <a:rPr lang="ru-RU" sz="2000" kern="150" dirty="0">
                <a:solidFill>
                  <a:srgbClr val="000000"/>
                </a:solidFill>
                <a:ea typeface="Times New Roman"/>
                <a:cs typeface="Tahoma"/>
              </a:rPr>
              <a:t>контракт на содержание улично-дорожной сети г. Магнитогорска» № 480/17 от 01.11.2017 </a:t>
            </a:r>
            <a:r>
              <a:rPr lang="ru-RU" sz="2000" kern="150" dirty="0" smtClean="0">
                <a:solidFill>
                  <a:srgbClr val="000000"/>
                </a:solidFill>
                <a:ea typeface="Times New Roman"/>
                <a:cs typeface="Tahoma"/>
              </a:rPr>
              <a:t>на </a:t>
            </a:r>
            <a:r>
              <a:rPr lang="ru-RU" sz="2000" kern="150" dirty="0">
                <a:solidFill>
                  <a:srgbClr val="000000"/>
                </a:solidFill>
                <a:ea typeface="Times New Roman"/>
                <a:cs typeface="Tahoma"/>
              </a:rPr>
              <a:t>сумму </a:t>
            </a:r>
            <a:r>
              <a:rPr lang="ru-RU" sz="2000" b="1" kern="150" dirty="0">
                <a:solidFill>
                  <a:srgbClr val="FF0000"/>
                </a:solidFill>
                <a:ea typeface="Times New Roman"/>
                <a:cs typeface="Tahoma"/>
              </a:rPr>
              <a:t>72 790 </a:t>
            </a:r>
            <a:r>
              <a:rPr lang="ru-RU" sz="2000" b="1" kern="150" dirty="0" smtClean="0">
                <a:solidFill>
                  <a:srgbClr val="FF0000"/>
                </a:solidFill>
                <a:ea typeface="Times New Roman"/>
                <a:cs typeface="Tahoma"/>
              </a:rPr>
              <a:t>176,96 </a:t>
            </a:r>
            <a:r>
              <a:rPr lang="ru-RU" sz="2000" kern="150" dirty="0" smtClean="0">
                <a:solidFill>
                  <a:srgbClr val="000000"/>
                </a:solidFill>
                <a:ea typeface="Times New Roman"/>
                <a:cs typeface="Tahoma"/>
              </a:rPr>
              <a:t>рублей.</a:t>
            </a:r>
          </a:p>
          <a:p>
            <a:pPr>
              <a:buFont typeface="Wingdings" pitchFamily="2" charset="2"/>
              <a:buChar char="ü"/>
            </a:pPr>
            <a:r>
              <a:rPr lang="ru-RU" sz="2000" kern="150" dirty="0">
                <a:solidFill>
                  <a:srgbClr val="000000"/>
                </a:solidFill>
                <a:ea typeface="Andale Sans UI"/>
                <a:cs typeface="Tahoma"/>
              </a:rPr>
              <a:t> </a:t>
            </a:r>
            <a:r>
              <a:rPr lang="ru-RU" sz="2000" kern="150" dirty="0" smtClean="0">
                <a:solidFill>
                  <a:srgbClr val="000000"/>
                </a:solidFill>
                <a:ea typeface="Times New Roman"/>
                <a:cs typeface="Tahoma"/>
              </a:rPr>
              <a:t>муниципальный </a:t>
            </a:r>
            <a:r>
              <a:rPr lang="ru-RU" sz="2000" kern="150" dirty="0">
                <a:solidFill>
                  <a:srgbClr val="000000"/>
                </a:solidFill>
                <a:ea typeface="Times New Roman"/>
                <a:cs typeface="Tahoma"/>
              </a:rPr>
              <a:t>контракт на содержание улично-дорожной сети г. Магнитогорска» № 619/17 от 01.12.2017 </a:t>
            </a:r>
            <a:r>
              <a:rPr lang="ru-RU" sz="2000" kern="150" dirty="0" smtClean="0">
                <a:solidFill>
                  <a:srgbClr val="000000"/>
                </a:solidFill>
                <a:ea typeface="Times New Roman"/>
                <a:cs typeface="Tahoma"/>
              </a:rPr>
              <a:t>на </a:t>
            </a:r>
            <a:r>
              <a:rPr lang="ru-RU" sz="2000" kern="150" dirty="0">
                <a:solidFill>
                  <a:srgbClr val="000000"/>
                </a:solidFill>
                <a:ea typeface="Times New Roman"/>
                <a:cs typeface="Tahoma"/>
              </a:rPr>
              <a:t>сумму  </a:t>
            </a:r>
            <a:r>
              <a:rPr lang="ru-RU" sz="2000" b="1" kern="150" dirty="0">
                <a:solidFill>
                  <a:srgbClr val="FF0000"/>
                </a:solidFill>
                <a:ea typeface="Times New Roman"/>
                <a:cs typeface="Tahoma"/>
              </a:rPr>
              <a:t>72 789 </a:t>
            </a:r>
            <a:r>
              <a:rPr lang="ru-RU" sz="2000" b="1" kern="150" dirty="0" smtClean="0">
                <a:solidFill>
                  <a:srgbClr val="FF0000"/>
                </a:solidFill>
                <a:ea typeface="Times New Roman"/>
                <a:cs typeface="Tahoma"/>
              </a:rPr>
              <a:t>949,71 </a:t>
            </a:r>
            <a:r>
              <a:rPr lang="ru-RU" sz="2000" kern="150" dirty="0" smtClean="0">
                <a:solidFill>
                  <a:srgbClr val="000000"/>
                </a:solidFill>
                <a:ea typeface="Times New Roman"/>
                <a:cs typeface="Tahoma"/>
              </a:rPr>
              <a:t>рублей.</a:t>
            </a:r>
            <a:endParaRPr lang="ru-RU" sz="2000" kern="50" dirty="0">
              <a:ea typeface="Andale Sans UI"/>
            </a:endParaRPr>
          </a:p>
          <a:p>
            <a:pPr indent="448310" algn="just">
              <a:spcAft>
                <a:spcPts val="0"/>
              </a:spcAft>
            </a:pPr>
            <a:r>
              <a:rPr lang="ru-RU" sz="1800" i="1" kern="150" dirty="0" smtClean="0">
                <a:ea typeface="Times New Roman"/>
              </a:rPr>
              <a:t>В </a:t>
            </a:r>
            <a:r>
              <a:rPr lang="ru-RU" sz="1800" i="1" kern="150" dirty="0">
                <a:ea typeface="Times New Roman"/>
              </a:rPr>
              <a:t>нарушение части 1 статьи 24, пункта 9 части 1 статьи 93 Закона о контрактной системе заказчиком неправомерно заключены контракты с единственным подрядчиком на содержание улично-дорожной сети г. Магнитогорска ввиду отсутствия обстоятельств непреодолимой силы.</a:t>
            </a:r>
            <a:endParaRPr lang="ru-RU" sz="1800" i="1" kern="50" dirty="0">
              <a:ea typeface="Andale Sans UI"/>
            </a:endParaRPr>
          </a:p>
          <a:p>
            <a:pPr indent="448310" algn="just">
              <a:spcAft>
                <a:spcPts val="0"/>
              </a:spcAft>
            </a:pPr>
            <a:r>
              <a:rPr lang="ru-RU" sz="1800" i="1" kern="150" dirty="0">
                <a:ea typeface="Times New Roman"/>
              </a:rPr>
              <a:t>Доводы представителя Администрации города Магнитогорска, согласно которым заказчиком направлялись запросы о предоставлении коммерческих предложений в части </a:t>
            </a:r>
            <a:r>
              <a:rPr lang="ru-RU" sz="1800" i="1" kern="150" dirty="0" smtClean="0">
                <a:ea typeface="Times New Roman"/>
              </a:rPr>
              <a:t>стоимости </a:t>
            </a:r>
            <a:r>
              <a:rPr lang="ru-RU" sz="1800" i="1" kern="150" dirty="0">
                <a:ea typeface="Times New Roman"/>
              </a:rPr>
              <a:t>выполнения работ, что подтверждает обеспечение конкуренции, являются несостоятельными.</a:t>
            </a:r>
            <a:endParaRPr lang="ru-RU" sz="1800" i="1" kern="50" dirty="0">
              <a:ea typeface="Andale Sans UI"/>
            </a:endParaRP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31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7606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Без проведения торгов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217443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kumimoji="0" lang="ru-RU" altLang="ru-RU" sz="2000" b="1" i="1" kern="1200" dirty="0" smtClean="0">
                <a:solidFill>
                  <a:prstClr val="black"/>
                </a:solidFill>
                <a:ea typeface="+mn-ea"/>
                <a:cs typeface="Times New Roman" pitchFamily="18" charset="0"/>
              </a:rPr>
              <a:t>Примеры </a:t>
            </a:r>
            <a:r>
              <a:rPr kumimoji="0" lang="ru-RU" altLang="ru-RU" sz="2000" b="1" i="1" kern="1200" dirty="0">
                <a:solidFill>
                  <a:prstClr val="black"/>
                </a:solidFill>
                <a:ea typeface="+mn-ea"/>
                <a:cs typeface="Times New Roman" pitchFamily="18" charset="0"/>
              </a:rPr>
              <a:t>закупок у единственного поставщика (подрядчика, исполнителя) по пункту 4 части 1 статьи 93 ФЗ № 44 с нарушением законодательства о контрактной системе (искусственное разделение («дробление») потребности</a:t>
            </a:r>
            <a:r>
              <a:rPr kumimoji="0" lang="ru-RU" altLang="ru-RU" sz="2000" b="1" i="1" kern="1200" dirty="0" smtClean="0">
                <a:solidFill>
                  <a:prstClr val="black"/>
                </a:solidFill>
                <a:ea typeface="+mn-ea"/>
                <a:cs typeface="Times New Roman" pitchFamily="18" charset="0"/>
              </a:rPr>
              <a:t>)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endParaRPr kumimoji="0" lang="ru-RU" altLang="ru-RU" sz="2000" b="1" i="1" kern="1200" dirty="0">
              <a:solidFill>
                <a:prstClr val="black"/>
              </a:solidFill>
              <a:ea typeface="+mn-ea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kumimoji="0" lang="ru-RU" sz="2000" kern="1200" dirty="0">
                <a:ea typeface="+mn-ea"/>
                <a:cs typeface="Times New Roman" panose="02020603050405020304" pitchFamily="18" charset="0"/>
              </a:rPr>
              <a:t>Заключение 4 договоров на выполнение работ по демонтажу здания на сумму </a:t>
            </a:r>
            <a:r>
              <a:rPr kumimoji="0" lang="ru-RU" sz="2000" kern="12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333 244</a:t>
            </a:r>
            <a:r>
              <a:rPr kumimoji="0" lang="ru-RU" sz="2000" kern="1200" dirty="0">
                <a:ea typeface="+mn-ea"/>
                <a:cs typeface="Times New Roman" panose="02020603050405020304" pitchFamily="18" charset="0"/>
              </a:rPr>
              <a:t> рублей с </a:t>
            </a:r>
            <a:r>
              <a:rPr kumimoji="0" lang="ru-RU" sz="2000" kern="1200" dirty="0" smtClean="0">
                <a:ea typeface="+mn-ea"/>
                <a:cs typeface="Times New Roman" panose="02020603050405020304" pitchFamily="18" charset="0"/>
              </a:rPr>
              <a:t>ООО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endParaRPr kumimoji="0" lang="ru-RU" sz="2000" kern="1200" dirty="0">
              <a:ea typeface="+mn-ea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kumimoji="0" lang="ru-RU" sz="2000" kern="1200" dirty="0">
                <a:ea typeface="+mn-ea"/>
                <a:cs typeface="Times New Roman" panose="02020603050405020304" pitchFamily="18" charset="0"/>
              </a:rPr>
              <a:t>Заключение 4 договоров </a:t>
            </a:r>
            <a:r>
              <a:rPr kumimoji="0" lang="ru-RU" sz="2000" kern="1200" dirty="0" smtClean="0">
                <a:ea typeface="+mn-ea"/>
                <a:cs typeface="Times New Roman" panose="02020603050405020304" pitchFamily="18" charset="0"/>
              </a:rPr>
              <a:t>на </a:t>
            </a:r>
            <a:r>
              <a:rPr kumimoji="0" lang="ru-RU" sz="2000" kern="1200" dirty="0">
                <a:ea typeface="+mn-ea"/>
                <a:cs typeface="Times New Roman" panose="02020603050405020304" pitchFamily="18" charset="0"/>
              </a:rPr>
              <a:t>ремонт дорог </a:t>
            </a:r>
            <a:r>
              <a:rPr kumimoji="0" lang="ru-RU" sz="2000" kern="1200" dirty="0" err="1">
                <a:ea typeface="+mn-ea"/>
                <a:cs typeface="Times New Roman" panose="02020603050405020304" pitchFamily="18" charset="0"/>
              </a:rPr>
              <a:t>Вандышевского</a:t>
            </a:r>
            <a:r>
              <a:rPr kumimoji="0" lang="ru-RU" sz="2000" kern="1200" dirty="0">
                <a:ea typeface="+mn-ea"/>
                <a:cs typeface="Times New Roman" panose="02020603050405020304" pitchFamily="18" charset="0"/>
              </a:rPr>
              <a:t> сельского поселения на общую сумму </a:t>
            </a:r>
            <a:r>
              <a:rPr kumimoji="0" lang="ru-RU" sz="2000" kern="12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197 </a:t>
            </a:r>
            <a:r>
              <a:rPr kumimoji="0" lang="ru-RU" sz="2000" kern="1200" dirty="0" smtClean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000</a:t>
            </a:r>
            <a:r>
              <a:rPr kumimoji="0" lang="ru-RU" sz="2000" kern="1200" dirty="0" smtClean="0"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000" kern="1200" dirty="0">
                <a:ea typeface="+mn-ea"/>
                <a:cs typeface="Times New Roman" panose="02020603050405020304" pitchFamily="18" charset="0"/>
              </a:rPr>
              <a:t>рублей с </a:t>
            </a:r>
            <a:r>
              <a:rPr kumimoji="0" lang="ru-RU" sz="2000" kern="1200" dirty="0" smtClean="0">
                <a:ea typeface="+mn-ea"/>
                <a:cs typeface="Times New Roman" panose="02020603050405020304" pitchFamily="18" charset="0"/>
              </a:rPr>
              <a:t>ООО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endParaRPr kumimoji="0" lang="ru-RU" sz="2000" kern="1200" dirty="0">
              <a:ea typeface="+mn-ea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kumimoji="0" lang="ru-RU" sz="2000" kern="1200" dirty="0" smtClean="0">
                <a:ea typeface="+mn-ea"/>
                <a:cs typeface="Times New Roman" panose="02020603050405020304" pitchFamily="18" charset="0"/>
              </a:rPr>
              <a:t>Заключение </a:t>
            </a:r>
            <a:r>
              <a:rPr kumimoji="0" lang="ru-RU" sz="2000" kern="1200" dirty="0">
                <a:ea typeface="+mn-ea"/>
                <a:cs typeface="Times New Roman" panose="02020603050405020304" pitchFamily="18" charset="0"/>
              </a:rPr>
              <a:t>3 контрактов с ИП на устройство пожарного водоёма 50 куб. м. в п. Дубровка на общую сумму </a:t>
            </a:r>
            <a:r>
              <a:rPr kumimoji="0" lang="ru-RU" sz="2000" kern="12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296 </a:t>
            </a:r>
            <a:r>
              <a:rPr kumimoji="0" lang="ru-RU" sz="2000" kern="1200" dirty="0" smtClean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355 </a:t>
            </a:r>
            <a:r>
              <a:rPr kumimoji="0" lang="ru-RU" sz="2000" kern="1200" dirty="0" smtClean="0">
                <a:ea typeface="+mn-ea"/>
                <a:cs typeface="Times New Roman" panose="02020603050405020304" pitchFamily="18" charset="0"/>
              </a:rPr>
              <a:t>рублей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endParaRPr kumimoji="0" lang="ru-RU" sz="2000" kern="1200" dirty="0">
              <a:ea typeface="+mn-ea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kumimoji="0" lang="ru-RU" sz="2000" kern="1200" dirty="0">
                <a:ea typeface="+mn-ea"/>
                <a:cs typeface="Times New Roman" panose="02020603050405020304" pitchFamily="18" charset="0"/>
              </a:rPr>
              <a:t>Заключение 3 договоров на ремонт дорог Соколовского сельского поселения на общую сумму </a:t>
            </a:r>
            <a:r>
              <a:rPr kumimoji="0" lang="ru-RU" sz="2000" kern="12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219 </a:t>
            </a:r>
            <a:r>
              <a:rPr kumimoji="0" lang="ru-RU" sz="2000" kern="1200" dirty="0" smtClean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800 </a:t>
            </a:r>
            <a:r>
              <a:rPr kumimoji="0" lang="ru-RU" sz="2000" kern="1200" dirty="0">
                <a:ea typeface="+mn-ea"/>
                <a:cs typeface="Times New Roman" panose="02020603050405020304" pitchFamily="18" charset="0"/>
              </a:rPr>
              <a:t>рублей с ООО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cs typeface="Times New Roman" pitchFamily="18" charset="0"/>
              </a:rPr>
              <a:t>ДРОБЛЕНИЕ ЗАКУПКИ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289451"/>
          </a:xfrm>
        </p:spPr>
        <p:txBody>
          <a:bodyPr/>
          <a:lstStyle/>
          <a:p>
            <a:pPr marL="0" lvl="0" indent="0" algn="ctr" eaLnBrk="1" hangingPunct="1">
              <a:spcBef>
                <a:spcPct val="0"/>
              </a:spcBef>
              <a:buNone/>
            </a:pPr>
            <a:r>
              <a:rPr kumimoji="0" lang="ru-RU" altLang="ru-RU" sz="1800" b="1" i="1" kern="1200" dirty="0">
                <a:solidFill>
                  <a:prstClr val="black"/>
                </a:solidFill>
                <a:ea typeface="+mn-ea"/>
                <a:cs typeface="Times New Roman" pitchFamily="18" charset="0"/>
              </a:rPr>
              <a:t>Примеры закупок у единственного поставщика (подрядчика, исполнителя) по пунктам  4 и 5 части 1 статьи 93 ФЗ № 44 с нарушением законодательства о контрактной системе (искусственное разделение («дробление») потребности)</a:t>
            </a:r>
          </a:p>
          <a:p>
            <a:pPr lvl="0" algn="just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kumimoji="0" lang="ru-RU" sz="1800" kern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Решения </a:t>
            </a:r>
            <a:r>
              <a:rPr kumimoji="0" lang="ru-RU" sz="1800" kern="1200" dirty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Уйского районного суда Челябинской области </a:t>
            </a:r>
            <a:r>
              <a:rPr kumimoji="0" lang="ru-RU" sz="1800" b="1" kern="1200" dirty="0" smtClean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№ </a:t>
            </a:r>
            <a:r>
              <a:rPr kumimoji="0" lang="ru-RU" sz="1800" b="1" kern="12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12-6/2018 от 28.04.2018, № 12-7/2018 от 17.04.2018, № 12-9/2018 от 25.04.2018</a:t>
            </a:r>
            <a:r>
              <a:rPr kumimoji="0" lang="ru-RU" sz="1800" kern="1200" dirty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.</a:t>
            </a:r>
          </a:p>
          <a:p>
            <a:pPr lvl="0" algn="just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kumimoji="0" lang="ru-RU" sz="1800" kern="1200" dirty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Решение Центрального районного суда г. Челябинска </a:t>
            </a:r>
            <a:r>
              <a:rPr kumimoji="0" lang="ru-RU" sz="1800" b="1" kern="12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№ 12-399/2018 от 10.04.2018</a:t>
            </a:r>
            <a:r>
              <a:rPr kumimoji="0" lang="ru-RU" sz="1800" kern="1200" dirty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.</a:t>
            </a:r>
          </a:p>
          <a:p>
            <a:pPr lvl="0" algn="just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kumimoji="0" lang="ru-RU" sz="1800" kern="1200" dirty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Постановление о наложении штрафа по делу об административном правонарушении </a:t>
            </a:r>
            <a:r>
              <a:rPr kumimoji="0" lang="ru-RU" sz="1800" b="1" kern="12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№ 7.29-1/322-2018 от 26.06.2018</a:t>
            </a:r>
            <a:r>
              <a:rPr kumimoji="0" lang="ru-RU" sz="1800" kern="1200" dirty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.</a:t>
            </a:r>
          </a:p>
          <a:p>
            <a:pPr lvl="0" algn="just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kumimoji="0" lang="ru-RU" sz="1800" kern="1200" dirty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Постановление о наложении штрафа по делу об административном правонарушении </a:t>
            </a:r>
            <a:r>
              <a:rPr kumimoji="0" lang="ru-RU" sz="1800" b="1" kern="12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№ 7.29-1/323-2018 от 26.06.2018</a:t>
            </a:r>
            <a:r>
              <a:rPr kumimoji="0" lang="ru-RU" sz="1800" kern="1200" dirty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lvl="0" indent="0" algn="ctr" eaLnBrk="1" hangingPunct="1">
              <a:spcBef>
                <a:spcPct val="0"/>
              </a:spcBef>
              <a:buNone/>
              <a:defRPr/>
            </a:pPr>
            <a:endParaRPr kumimoji="0" lang="ru-RU" sz="1800" b="1" i="1" kern="1200" dirty="0" smtClean="0">
              <a:solidFill>
                <a:srgbClr val="008000"/>
              </a:solidFill>
              <a:ea typeface="+mn-ea"/>
              <a:cs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  <a:defRPr/>
            </a:pPr>
            <a:r>
              <a:rPr kumimoji="0" lang="ru-RU" sz="1800" b="1" i="1" u="sng" kern="1200" dirty="0" smtClean="0">
                <a:ea typeface="+mn-ea"/>
                <a:cs typeface="Times New Roman" panose="02020603050405020304" pitchFamily="18" charset="0"/>
              </a:rPr>
              <a:t>Признаки </a:t>
            </a:r>
            <a:r>
              <a:rPr kumimoji="0" lang="ru-RU" sz="1800" b="1" i="1" u="sng" kern="1200" dirty="0">
                <a:ea typeface="+mn-ea"/>
                <a:cs typeface="Times New Roman" panose="02020603050405020304" pitchFamily="18" charset="0"/>
              </a:rPr>
              <a:t>«дробления» закупки:</a:t>
            </a:r>
          </a:p>
          <a:p>
            <a:pPr marL="0" lvl="0" indent="0" eaLnBrk="1" hangingPunct="1">
              <a:spcBef>
                <a:spcPct val="0"/>
              </a:spcBef>
              <a:buNone/>
              <a:defRPr/>
            </a:pPr>
            <a:r>
              <a:rPr kumimoji="0" lang="ru-RU" sz="1600" i="1" kern="1200" dirty="0">
                <a:ea typeface="+mn-ea"/>
                <a:cs typeface="Times New Roman" panose="02020603050405020304" pitchFamily="18" charset="0"/>
              </a:rPr>
              <a:t>1) договоры образуют </a:t>
            </a:r>
            <a:r>
              <a:rPr kumimoji="0" lang="ru-RU" sz="1600" b="1" i="1" kern="12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единую сделку</a:t>
            </a:r>
            <a:r>
              <a:rPr kumimoji="0" lang="ru-RU" sz="1600" i="1" kern="1200" dirty="0">
                <a:ea typeface="+mn-ea"/>
                <a:cs typeface="Times New Roman" panose="02020603050405020304" pitchFamily="18" charset="0"/>
              </a:rPr>
              <a:t>, искусственно раздробленную и оформленную несколькими самостоятельными договорами (контрактами); </a:t>
            </a:r>
          </a:p>
          <a:p>
            <a:pPr marL="0" lvl="0" indent="0" eaLnBrk="1" hangingPunct="1">
              <a:spcBef>
                <a:spcPct val="0"/>
              </a:spcBef>
              <a:buNone/>
              <a:defRPr/>
            </a:pPr>
            <a:r>
              <a:rPr kumimoji="0" lang="ru-RU" sz="1600" i="1" kern="1200" dirty="0">
                <a:ea typeface="+mn-ea"/>
                <a:cs typeface="Times New Roman" panose="02020603050405020304" pitchFamily="18" charset="0"/>
              </a:rPr>
              <a:t>2)  договоры (контракты) заключены в незначительный промежуток времени;</a:t>
            </a:r>
          </a:p>
          <a:p>
            <a:pPr marL="0" lvl="0" indent="0" eaLnBrk="1" hangingPunct="1">
              <a:spcBef>
                <a:spcPct val="0"/>
              </a:spcBef>
              <a:buNone/>
              <a:defRPr/>
            </a:pPr>
            <a:r>
              <a:rPr kumimoji="0" lang="ru-RU" sz="1600" i="1" kern="1200" dirty="0">
                <a:ea typeface="+mn-ea"/>
                <a:cs typeface="Times New Roman" panose="02020603050405020304" pitchFamily="18" charset="0"/>
              </a:rPr>
              <a:t>3) условия договоров (контрактов) идентичны, имеют фактическую направленность на достижение единой хозяйственной цели;</a:t>
            </a:r>
          </a:p>
          <a:p>
            <a:pPr marL="0" lvl="0" indent="0" eaLnBrk="1" hangingPunct="1">
              <a:spcBef>
                <a:spcPct val="0"/>
              </a:spcBef>
              <a:buNone/>
              <a:defRPr/>
            </a:pPr>
            <a:r>
              <a:rPr kumimoji="0" lang="ru-RU" sz="1600" i="1" kern="1200" dirty="0">
                <a:ea typeface="+mn-ea"/>
                <a:cs typeface="Times New Roman" panose="02020603050405020304" pitchFamily="18" charset="0"/>
              </a:rPr>
              <a:t>4)  продавцом и покупателем по договорам (контрактам) являются одни и те же лица;</a:t>
            </a:r>
          </a:p>
          <a:p>
            <a:pPr marL="0" lvl="0" indent="0" eaLnBrk="1" hangingPunct="1">
              <a:spcBef>
                <a:spcPct val="0"/>
              </a:spcBef>
              <a:buNone/>
              <a:defRPr/>
            </a:pPr>
            <a:r>
              <a:rPr kumimoji="0" lang="ru-RU" sz="1600" i="1" kern="1200" dirty="0">
                <a:ea typeface="+mn-ea"/>
                <a:cs typeface="Times New Roman" panose="02020603050405020304" pitchFamily="18" charset="0"/>
              </a:rPr>
              <a:t>5) единая форма договоров (контрактов</a:t>
            </a:r>
            <a:r>
              <a:rPr kumimoji="0" lang="ru-RU" sz="1600" i="1" kern="1200" dirty="0" smtClean="0">
                <a:ea typeface="+mn-ea"/>
                <a:cs typeface="Times New Roman" panose="02020603050405020304" pitchFamily="18" charset="0"/>
              </a:rPr>
              <a:t>)…</a:t>
            </a:r>
            <a:endParaRPr kumimoji="0" lang="ru-RU" sz="1600" i="1" kern="1200" dirty="0">
              <a:ea typeface="+mn-ea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84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  <a:cs typeface="Times New Roman" pitchFamily="18" charset="0"/>
              </a:rPr>
              <a:t>Обзор судебной практики применения законодательства о контрактной системе, </a:t>
            </a:r>
            <a:r>
              <a:rPr lang="ru-RU" sz="2400" b="1" dirty="0" smtClean="0">
                <a:solidFill>
                  <a:schemeClr val="tx1"/>
                </a:solidFill>
                <a:cs typeface="Times New Roman" pitchFamily="18" charset="0"/>
              </a:rPr>
              <a:t>утвержденный Президиумом Верховного суда РФ от 28.06.2017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824536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2000" dirty="0" smtClean="0"/>
              <a:t>П.5 …Характеристики для выполнения подрядных работ на строительство здания, которые </a:t>
            </a:r>
            <a:r>
              <a:rPr lang="ru-RU" sz="2000" dirty="0" err="1" smtClean="0"/>
              <a:t>явл</a:t>
            </a:r>
            <a:r>
              <a:rPr lang="ru-RU" sz="2000" dirty="0" smtClean="0"/>
              <a:t>. предметом закупки, </a:t>
            </a:r>
            <a:r>
              <a:rPr lang="ru-RU" sz="2000" b="1" u="sng" dirty="0" smtClean="0"/>
              <a:t>должны</a:t>
            </a:r>
            <a:r>
              <a:rPr lang="ru-RU" sz="2000" dirty="0" smtClean="0"/>
              <a:t> с учетом требования части 1 статьи 743 ГК РФ, части 6 статьи 52 </a:t>
            </a:r>
            <a:r>
              <a:rPr lang="ru-RU" sz="2000" dirty="0" err="1" smtClean="0"/>
              <a:t>ГрК</a:t>
            </a:r>
            <a:r>
              <a:rPr lang="ru-RU" sz="2000" dirty="0" smtClean="0"/>
              <a:t> РФ </a:t>
            </a:r>
            <a:r>
              <a:rPr lang="ru-RU" sz="2000" b="1" u="sng" dirty="0" smtClean="0"/>
              <a:t>содержаться в проектной документации</a:t>
            </a:r>
            <a:r>
              <a:rPr lang="ru-RU" sz="2000" dirty="0" smtClean="0"/>
              <a:t>. </a:t>
            </a:r>
            <a:r>
              <a:rPr lang="ru-RU" sz="2000" dirty="0" smtClean="0">
                <a:solidFill>
                  <a:srgbClr val="FF0000"/>
                </a:solidFill>
              </a:rPr>
              <a:t>Проектной документацией определяются объем, содержание работ,</a:t>
            </a:r>
            <a:r>
              <a:rPr lang="ru-RU" sz="2000" dirty="0" smtClean="0"/>
              <a:t> в частности, </a:t>
            </a:r>
            <a:r>
              <a:rPr lang="ru-RU" sz="2000" dirty="0" smtClean="0">
                <a:solidFill>
                  <a:srgbClr val="FF0000"/>
                </a:solidFill>
              </a:rPr>
              <a:t>архитектурные, функционально-технологические, конструктивные и инженерно-технические решения для обеспечения строительства</a:t>
            </a:r>
            <a:r>
              <a:rPr lang="ru-RU" sz="2000" dirty="0" smtClean="0"/>
              <a:t>, характеристики надежности и безопасности объектов капитального строительства (ч.2 ст.48 </a:t>
            </a:r>
            <a:r>
              <a:rPr lang="ru-RU" sz="2000" dirty="0" err="1" smtClean="0"/>
              <a:t>ГрК</a:t>
            </a:r>
            <a:r>
              <a:rPr lang="ru-RU" sz="2000" dirty="0" smtClean="0"/>
              <a:t> РФ).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Отсутствие в документации информации </a:t>
            </a:r>
            <a:r>
              <a:rPr lang="ru-RU" sz="2000" b="1" u="sng" dirty="0" smtClean="0"/>
              <a:t>о технических характеристиках работ, требованиях к их безопасности, результату работ</a:t>
            </a:r>
            <a:r>
              <a:rPr lang="ru-RU" sz="2000" dirty="0" smtClean="0"/>
              <a:t>, в том числе </a:t>
            </a:r>
            <a:r>
              <a:rPr lang="ru-RU" sz="2000" b="1" dirty="0" smtClean="0">
                <a:solidFill>
                  <a:srgbClr val="FF0000"/>
                </a:solidFill>
              </a:rPr>
              <a:t>отсутствие проектной документации в полном объеме, не позволяет определить потребности заказчика </a:t>
            </a:r>
            <a:r>
              <a:rPr lang="ru-RU" sz="2000" dirty="0" smtClean="0"/>
              <a:t>и приводит к невозможности формирования участником закупки предложения по исполнению государственного (муниципального) контракта…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Укрупнение лота</a:t>
            </a:r>
            <a:r>
              <a:rPr lang="ru-RU" sz="3600" b="1" dirty="0" smtClean="0">
                <a:solidFill>
                  <a:schemeClr val="tx1"/>
                </a:solidFill>
              </a:rPr>
              <a:t/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№ А76-6736/2015, № А76-6837/2015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073427"/>
          </a:xfrm>
        </p:spPr>
        <p:txBody>
          <a:bodyPr/>
          <a:lstStyle/>
          <a:p>
            <a:pPr lvl="0"/>
            <a:r>
              <a:rPr lang="ru-RU" sz="1800" dirty="0" smtClean="0"/>
              <a:t>Деятельность </a:t>
            </a:r>
            <a:r>
              <a:rPr lang="ru-RU" sz="1800" u="sng" dirty="0" smtClean="0"/>
              <a:t>по обслуживанию систем </a:t>
            </a:r>
            <a:r>
              <a:rPr lang="ru-RU" sz="1800" dirty="0" smtClean="0"/>
              <a:t>теплоснабжения, водоснабжения и водоотведения технологически и функционально не связана с деятельностью по обслуживанию </a:t>
            </a:r>
            <a:r>
              <a:rPr lang="ru-RU" sz="1800" dirty="0" err="1" smtClean="0"/>
              <a:t>элек-ких</a:t>
            </a:r>
            <a:r>
              <a:rPr lang="ru-RU" sz="1800" dirty="0" smtClean="0"/>
              <a:t> систем, систем охранной и пожарного сигнализации, указанные виды </a:t>
            </a:r>
            <a:r>
              <a:rPr lang="ru-RU" sz="1800" dirty="0" err="1" smtClean="0"/>
              <a:t>деят-ти</a:t>
            </a:r>
            <a:r>
              <a:rPr lang="ru-RU" sz="1800" dirty="0" smtClean="0"/>
              <a:t> также технологически и функционально не связаны с деятельностью </a:t>
            </a:r>
            <a:r>
              <a:rPr lang="ru-RU" sz="1800" u="sng" dirty="0" smtClean="0"/>
              <a:t>по уборке помещений </a:t>
            </a:r>
            <a:r>
              <a:rPr lang="ru-RU" sz="1800" dirty="0" smtClean="0"/>
              <a:t>и благоустройству территорий, вывозом мусора, а также с деятельностью </a:t>
            </a:r>
            <a:r>
              <a:rPr lang="ru-RU" sz="1800" u="sng" dirty="0" smtClean="0"/>
              <a:t>по дератизации и дезинсекции, деятельностью по страхованию гражданской ответственности организаций, эксплуатирующих опасные производственные объекты за причинение вреда жизни, здоровью </a:t>
            </a:r>
            <a:r>
              <a:rPr lang="ru-RU" sz="1800" dirty="0" smtClean="0"/>
              <a:t>или имуществу третьих лиц и окружающей природной среде в результате аварии на опасном производственном объекте</a:t>
            </a:r>
            <a:r>
              <a:rPr lang="ru-RU" sz="1800" dirty="0" smtClean="0">
                <a:solidFill>
                  <a:srgbClr val="008000"/>
                </a:solidFill>
              </a:rPr>
              <a:t>. Указанные виды деятельности выполняются с  различной периодичностью, различными специалистами</a:t>
            </a:r>
            <a:r>
              <a:rPr lang="ru-RU" sz="1800" dirty="0" smtClean="0">
                <a:solidFill>
                  <a:srgbClr val="008000"/>
                </a:solidFill>
              </a:rPr>
              <a:t>.</a:t>
            </a:r>
            <a:r>
              <a:rPr lang="ru-RU" sz="1800" dirty="0"/>
              <a:t> </a:t>
            </a:r>
            <a:endParaRPr lang="ru-RU" sz="1800" dirty="0" smtClean="0"/>
          </a:p>
          <a:p>
            <a:pPr lvl="0"/>
            <a:r>
              <a:rPr lang="ru-RU" sz="1800" dirty="0" smtClean="0"/>
              <a:t>Заказчику </a:t>
            </a:r>
            <a:r>
              <a:rPr lang="ru-RU" sz="1800" dirty="0"/>
              <a:t>требуется, в том числе </a:t>
            </a:r>
            <a:r>
              <a:rPr lang="ru-RU" sz="1800" b="1" dirty="0">
                <a:solidFill>
                  <a:srgbClr val="FF0000"/>
                </a:solidFill>
              </a:rPr>
              <a:t>замена расходных материалов</a:t>
            </a:r>
            <a:r>
              <a:rPr lang="ru-RU" sz="1800" dirty="0"/>
              <a:t>, а также вышедших из строя запасных частей, однако сведений о том, </a:t>
            </a:r>
            <a:r>
              <a:rPr lang="ru-RU" sz="1800" b="1" dirty="0">
                <a:solidFill>
                  <a:srgbClr val="FF0000"/>
                </a:solidFill>
              </a:rPr>
              <a:t>на кого именно будет возложена обязанность </a:t>
            </a:r>
            <a:r>
              <a:rPr lang="ru-RU" sz="1800" dirty="0"/>
              <a:t>по приобретению указанных запасных частей и расходных материалов, документация </a:t>
            </a:r>
            <a:r>
              <a:rPr lang="ru-RU" sz="1800" b="1" dirty="0">
                <a:solidFill>
                  <a:srgbClr val="FF0000"/>
                </a:solidFill>
              </a:rPr>
              <a:t>не содержит</a:t>
            </a:r>
            <a:r>
              <a:rPr lang="ru-RU" sz="1800" dirty="0"/>
              <a:t>. </a:t>
            </a:r>
          </a:p>
          <a:p>
            <a:pPr lvl="0"/>
            <a:r>
              <a:rPr lang="ru-RU" sz="1800" b="1" dirty="0">
                <a:solidFill>
                  <a:srgbClr val="FF0000"/>
                </a:solidFill>
              </a:rPr>
              <a:t>отсутствует информация относительно периодичности услуг</a:t>
            </a:r>
            <a:r>
              <a:rPr lang="ru-RU" sz="1800" dirty="0"/>
              <a:t>, по ряду позиций ТЗ периодичность </a:t>
            </a:r>
            <a:r>
              <a:rPr lang="ru-RU" sz="1800" dirty="0">
                <a:solidFill>
                  <a:srgbClr val="FF0000"/>
                </a:solidFill>
              </a:rPr>
              <a:t>определена лишь в виде «по мере необходимости». </a:t>
            </a:r>
          </a:p>
          <a:p>
            <a:endParaRPr lang="ru-RU" sz="2000" dirty="0" smtClean="0">
              <a:solidFill>
                <a:srgbClr val="008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20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48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3460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3000" b="1" dirty="0" smtClean="0">
                <a:solidFill>
                  <a:srgbClr val="FF0000"/>
                </a:solidFill>
              </a:rPr>
              <a:t>Ограничение </a:t>
            </a:r>
            <a:r>
              <a:rPr lang="ru-RU" sz="3000" b="1" dirty="0">
                <a:solidFill>
                  <a:srgbClr val="FF0000"/>
                </a:solidFill>
              </a:rPr>
              <a:t>количества участников закупки</a:t>
            </a:r>
            <a:endParaRPr lang="ru-RU" sz="3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4929411"/>
          </a:xfrm>
        </p:spPr>
        <p:txBody>
          <a:bodyPr/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</a:rPr>
              <a:t>А76-11197/2017 </a:t>
            </a:r>
            <a:r>
              <a:rPr lang="ru-RU" sz="1800" dirty="0" smtClean="0"/>
              <a:t>о </a:t>
            </a:r>
            <a:r>
              <a:rPr lang="ru-RU" sz="1800" dirty="0"/>
              <a:t>признании недействительными </a:t>
            </a:r>
            <a:r>
              <a:rPr lang="ru-RU" sz="1800" dirty="0" smtClean="0"/>
              <a:t>решения и предписания от </a:t>
            </a:r>
            <a:r>
              <a:rPr lang="ru-RU" sz="1800" dirty="0"/>
              <a:t>19.04.2017 по делу № 184, 185, 186- ж/2017, </a:t>
            </a:r>
            <a:r>
              <a:rPr lang="ru-RU" sz="1800" dirty="0" smtClean="0"/>
              <a:t>109-ВП/2017.</a:t>
            </a:r>
          </a:p>
          <a:p>
            <a:pPr algn="just"/>
            <a:r>
              <a:rPr lang="ru-RU" sz="1800" dirty="0"/>
              <a:t>Из документации о закупке (ведомость объемов и стоимости </a:t>
            </a:r>
            <a:r>
              <a:rPr lang="ru-RU" sz="1800" dirty="0" smtClean="0"/>
              <a:t>работ, техническое </a:t>
            </a:r>
            <a:r>
              <a:rPr lang="ru-RU" sz="1800" dirty="0"/>
              <a:t>описание, проектно-сметная документация) следует, что </a:t>
            </a:r>
            <a:r>
              <a:rPr lang="ru-RU" sz="1800" dirty="0" smtClean="0"/>
              <a:t>заказчику требуется </a:t>
            </a:r>
            <a:r>
              <a:rPr lang="ru-RU" sz="1800" dirty="0"/>
              <a:t>выполнить работы по реконструкции автомобильных дорог </a:t>
            </a:r>
            <a:r>
              <a:rPr lang="ru-RU" sz="1800" dirty="0" smtClean="0"/>
              <a:t>на следующих </a:t>
            </a:r>
            <a:r>
              <a:rPr lang="ru-RU" sz="1800" dirty="0"/>
              <a:t>четырех </a:t>
            </a:r>
            <a:r>
              <a:rPr lang="ru-RU" sz="1800" dirty="0" smtClean="0"/>
              <a:t>участках: в </a:t>
            </a:r>
            <a:r>
              <a:rPr lang="ru-RU" sz="1800" dirty="0" err="1" smtClean="0"/>
              <a:t>Саткинском</a:t>
            </a:r>
            <a:r>
              <a:rPr lang="ru-RU" sz="1800" dirty="0" smtClean="0"/>
              <a:t>, Увельском, Троицком муниципальных районах, </a:t>
            </a:r>
            <a:r>
              <a:rPr lang="ru-RU" sz="1800" dirty="0" err="1" smtClean="0"/>
              <a:t>Южноуральском</a:t>
            </a:r>
            <a:r>
              <a:rPr lang="ru-RU" sz="1800" dirty="0" smtClean="0"/>
              <a:t> городском округе.</a:t>
            </a:r>
          </a:p>
          <a:p>
            <a:pPr algn="just"/>
            <a:r>
              <a:rPr lang="ru-RU" sz="1800" dirty="0" smtClean="0"/>
              <a:t> Рассматриваемые </a:t>
            </a:r>
            <a:r>
              <a:rPr lang="ru-RU" sz="1800" dirty="0"/>
              <a:t>участки автомобильной дороги различны </a:t>
            </a:r>
            <a:r>
              <a:rPr lang="ru-RU" sz="1800" dirty="0" smtClean="0"/>
              <a:t>с точки </a:t>
            </a:r>
            <a:r>
              <a:rPr lang="ru-RU" sz="1800" dirty="0"/>
              <a:t>зрения взаимного расположения и технологической </a:t>
            </a:r>
            <a:r>
              <a:rPr lang="ru-RU" sz="1800" dirty="0" smtClean="0"/>
              <a:t>классификации дорожных </a:t>
            </a:r>
            <a:r>
              <a:rPr lang="ru-RU" sz="1800" dirty="0"/>
              <a:t>одежд и дорожного покрытия</a:t>
            </a:r>
            <a:r>
              <a:rPr lang="ru-RU" sz="1800" dirty="0" smtClean="0"/>
              <a:t>.</a:t>
            </a:r>
            <a:r>
              <a:rPr lang="ru-RU" sz="1800" dirty="0"/>
              <a:t> Взаимная зависимость работ по реконструкции каждого участка дорог </a:t>
            </a:r>
            <a:r>
              <a:rPr lang="ru-RU" sz="1800" dirty="0" smtClean="0"/>
              <a:t>не подтверждена. </a:t>
            </a:r>
          </a:p>
          <a:p>
            <a:pPr algn="just"/>
            <a:r>
              <a:rPr lang="ru-RU" sz="1800" dirty="0" smtClean="0"/>
              <a:t>Суд согласился </a:t>
            </a:r>
            <a:r>
              <a:rPr lang="ru-RU" sz="1800" dirty="0"/>
              <a:t>с </a:t>
            </a:r>
            <a:r>
              <a:rPr lang="ru-RU" sz="1800" dirty="0" smtClean="0"/>
              <a:t>выводом  антимонопольного </a:t>
            </a:r>
            <a:r>
              <a:rPr lang="ru-RU" sz="1800" dirty="0"/>
              <a:t>органа о необоснованном объединении заявителем в </a:t>
            </a:r>
            <a:r>
              <a:rPr lang="ru-RU" sz="1800" dirty="0" smtClean="0"/>
              <a:t>один лот </a:t>
            </a:r>
            <a:r>
              <a:rPr lang="ru-RU" sz="1800" dirty="0"/>
              <a:t>работ по реконструкции указанных дорог, </a:t>
            </a:r>
            <a:r>
              <a:rPr lang="ru-RU" sz="1800" dirty="0" smtClean="0"/>
              <a:t>в нарушение ч.2 </a:t>
            </a:r>
            <a:r>
              <a:rPr lang="ru-RU" sz="1800" dirty="0"/>
              <a:t>ст.8, п.1 ч.1 ст.33 Закона №44-ФЗ, ч.ч.1, 2, 3 ст.17 Закона №135-ФЗ и (</a:t>
            </a:r>
            <a:r>
              <a:rPr lang="ru-RU" sz="1800" dirty="0" smtClean="0"/>
              <a:t>с учетом </a:t>
            </a:r>
            <a:r>
              <a:rPr lang="ru-RU" sz="1800" dirty="0"/>
              <a:t>жалоб ИП Малявкина И.А., ИП Платонова Т.В.) </a:t>
            </a:r>
            <a:r>
              <a:rPr lang="ru-RU" sz="1800" b="1" dirty="0">
                <a:solidFill>
                  <a:srgbClr val="FF0000"/>
                </a:solidFill>
              </a:rPr>
              <a:t>фактически привело </a:t>
            </a:r>
            <a:r>
              <a:rPr lang="ru-RU" sz="1800" b="1" dirty="0" smtClean="0">
                <a:solidFill>
                  <a:srgbClr val="FF0000"/>
                </a:solidFill>
              </a:rPr>
              <a:t>к ограничению </a:t>
            </a:r>
            <a:r>
              <a:rPr lang="ru-RU" sz="1800" b="1" dirty="0">
                <a:solidFill>
                  <a:srgbClr val="FF0000"/>
                </a:solidFill>
              </a:rPr>
              <a:t>количества участников </a:t>
            </a:r>
            <a:r>
              <a:rPr lang="ru-RU" sz="1800" b="1" dirty="0" smtClean="0">
                <a:solidFill>
                  <a:srgbClr val="FF0000"/>
                </a:solidFill>
              </a:rPr>
              <a:t>закупки.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84976" cy="14176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2800" b="1" dirty="0" smtClean="0">
                <a:hlinkClick r:id="rId2"/>
              </a:rPr>
              <a:t>Дополнение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статьи 34 частью 29 44-ФЗ.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400" b="1" dirty="0" smtClean="0"/>
              <a:t>Редакция </a:t>
            </a:r>
            <a:r>
              <a:rPr lang="ru-RU" sz="2400" b="1" dirty="0" smtClean="0"/>
              <a:t>от 31.12.2017</a:t>
            </a:r>
            <a:r>
              <a:rPr lang="ru-RU" sz="2400" b="1" dirty="0" smtClean="0"/>
              <a:t>, </a:t>
            </a:r>
            <a:r>
              <a:rPr lang="ru-RU" sz="2400" b="1" dirty="0" smtClean="0"/>
              <a:t>вступ. в силу с 01.07.2018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29. Правительство Российской Федерации вправе определить</a:t>
            </a:r>
            <a:r>
              <a:rPr lang="ru-RU" sz="2800" dirty="0" smtClean="0">
                <a:solidFill>
                  <a:srgbClr val="FF0000"/>
                </a:solidFill>
              </a:rPr>
              <a:t>: 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1) порядок определения </a:t>
            </a:r>
            <a:r>
              <a:rPr lang="ru-RU" sz="2800" b="1" dirty="0" smtClean="0">
                <a:solidFill>
                  <a:srgbClr val="FF0000"/>
                </a:solidFill>
              </a:rPr>
              <a:t>минимального срока </a:t>
            </a:r>
            <a:r>
              <a:rPr lang="ru-RU" sz="2800" dirty="0" smtClean="0">
                <a:solidFill>
                  <a:srgbClr val="FF0000"/>
                </a:solidFill>
              </a:rPr>
              <a:t>исполнения поставщиком (подрядчиком, исполнителем) контракта; 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2) требования </a:t>
            </a:r>
            <a:r>
              <a:rPr lang="ru-RU" sz="2800" b="1" dirty="0" smtClean="0">
                <a:solidFill>
                  <a:srgbClr val="FF0000"/>
                </a:solidFill>
              </a:rPr>
              <a:t>к формированию лотов </a:t>
            </a:r>
            <a:r>
              <a:rPr lang="ru-RU" sz="2800" dirty="0" smtClean="0">
                <a:solidFill>
                  <a:srgbClr val="FF0000"/>
                </a:solidFill>
              </a:rPr>
              <a:t>при осуществлении закупок отдельных видов товаров, работ, услуг.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22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5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Нарушение сроков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496" y="836712"/>
            <a:ext cx="9108504" cy="5361459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kumimoji="0" lang="ru-RU" sz="2800" b="1" kern="12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Дело № А76-7758/2017</a:t>
            </a:r>
            <a:endParaRPr lang="ru-RU" sz="2800" dirty="0"/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kumimoji="0" lang="ru-RU" sz="2000" b="1" kern="1200" dirty="0" smtClean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Постановление </a:t>
            </a:r>
            <a:r>
              <a:rPr kumimoji="0" lang="ru-RU" sz="2000" b="1" kern="12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Арбитражного суда Уральского округа от 26.06.2018. </a:t>
            </a:r>
          </a:p>
          <a:p>
            <a:pPr algn="just" eaLnBrk="1" hangingPunct="1">
              <a:spcBef>
                <a:spcPct val="0"/>
              </a:spcBef>
              <a:defRPr/>
            </a:pPr>
            <a:r>
              <a:rPr kumimoji="0" lang="ru-RU" sz="2000" b="1" i="1" kern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Принятие </a:t>
            </a:r>
            <a:r>
              <a:rPr kumimoji="0" lang="ru-RU" sz="2000" b="1" i="1" kern="1200" dirty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решения об отмене определения подрядчика с нарушением сроков, установленных статьёй 36 ФЗ № </a:t>
            </a:r>
            <a:r>
              <a:rPr kumimoji="0" lang="ru-RU" sz="2000" b="1" i="1" kern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44</a:t>
            </a:r>
          </a:p>
          <a:p>
            <a:pPr marL="0" indent="0" algn="just" eaLnBrk="1" hangingPunct="1">
              <a:spcBef>
                <a:spcPct val="0"/>
              </a:spcBef>
              <a:buNone/>
              <a:defRPr/>
            </a:pPr>
            <a:r>
              <a:rPr kumimoji="0" lang="ru-RU" sz="2000" b="1" i="1" kern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    </a:t>
            </a:r>
            <a:r>
              <a:rPr kumimoji="0" lang="ru-RU" sz="2000" b="1" i="1" kern="1200" dirty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(часть 8 статьи 7.30 КоАП РФ – штраф 30 000 рублей</a:t>
            </a:r>
            <a:r>
              <a:rPr kumimoji="0" lang="ru-RU" sz="2000" b="1" i="1" kern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).</a:t>
            </a:r>
          </a:p>
          <a:p>
            <a:pPr algn="just" eaLnBrk="1" hangingPunct="1">
              <a:spcBef>
                <a:spcPct val="0"/>
              </a:spcBef>
              <a:defRPr/>
            </a:pPr>
            <a:endParaRPr kumimoji="0" lang="ru-RU" sz="2000" b="1" i="1" kern="1200" dirty="0" smtClean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kumimoji="0" lang="ru-RU" sz="2000" b="1" i="1" kern="1200" dirty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Сокращение сроков подачи заявок на участие в закупке </a:t>
            </a:r>
          </a:p>
          <a:p>
            <a:pPr marL="0" indent="0" algn="just" eaLnBrk="1" hangingPunct="1">
              <a:spcBef>
                <a:spcPct val="0"/>
              </a:spcBef>
              <a:buNone/>
              <a:defRPr/>
            </a:pPr>
            <a:r>
              <a:rPr kumimoji="0" lang="ru-RU" sz="2000" b="1" i="1" kern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     </a:t>
            </a:r>
            <a:r>
              <a:rPr kumimoji="0" lang="ru-RU" sz="2000" b="1" kern="12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постановления о наложении штрафов по делам </a:t>
            </a:r>
            <a:endParaRPr kumimoji="0" lang="ru-RU" sz="2000" b="1" kern="1200" dirty="0" smtClean="0">
              <a:solidFill>
                <a:srgbClr val="FF0000"/>
              </a:solidFill>
              <a:ea typeface="+mn-ea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defRPr/>
            </a:pPr>
            <a:r>
              <a:rPr kumimoji="0" lang="ru-RU" sz="2000" b="1" kern="1200" dirty="0" smtClean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№ </a:t>
            </a:r>
            <a:r>
              <a:rPr kumimoji="0" lang="ru-RU" sz="2000" b="1" kern="12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7.30-4.2/260-2018 от 24.05.2018</a:t>
            </a:r>
            <a:r>
              <a:rPr kumimoji="0" lang="ru-RU" sz="2000" kern="12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, </a:t>
            </a:r>
            <a:endParaRPr kumimoji="0" lang="ru-RU" sz="2000" kern="1200" dirty="0" smtClean="0">
              <a:solidFill>
                <a:srgbClr val="FF0000"/>
              </a:solidFill>
              <a:ea typeface="+mn-ea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defRPr/>
            </a:pPr>
            <a:r>
              <a:rPr kumimoji="0" lang="ru-RU" sz="2000" b="1" kern="1200" dirty="0" smtClean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№ </a:t>
            </a:r>
            <a:r>
              <a:rPr kumimoji="0" lang="ru-RU" sz="2000" b="1" kern="12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7.30-4.2/334-2018 от </a:t>
            </a:r>
            <a:r>
              <a:rPr kumimoji="0" lang="ru-RU" sz="2000" b="1" kern="1200" dirty="0" smtClean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24.07.2018</a:t>
            </a:r>
          </a:p>
          <a:p>
            <a:pPr>
              <a:buFont typeface="Wingdings" pitchFamily="2" charset="2"/>
              <a:buChar char="ü"/>
            </a:pPr>
            <a:r>
              <a:rPr lang="ru-RU" sz="2000" b="1" u="sng" dirty="0" smtClean="0">
                <a:solidFill>
                  <a:schemeClr val="tx1"/>
                </a:solidFill>
              </a:rPr>
              <a:t>№ 572-ж/2018 от 11.09.2018 </a:t>
            </a:r>
            <a:r>
              <a:rPr lang="ru-RU" sz="2000" dirty="0" smtClean="0"/>
              <a:t>Аукциона на выполнение работ по строительству объекта "Общежитие (жилой дом специализированного назначения) со встроенно-пристроенными помещениями социально-бытового назначения" , </a:t>
            </a:r>
            <a:r>
              <a:rPr lang="ru-RU" sz="2000" b="1" dirty="0" smtClean="0">
                <a:solidFill>
                  <a:schemeClr val="tx1"/>
                </a:solidFill>
              </a:rPr>
              <a:t>НМЦК – 741 571 927, 63 рублей.</a:t>
            </a:r>
            <a:r>
              <a:rPr lang="ru-RU" sz="2000" b="1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ru-RU" sz="1800" b="1" dirty="0" smtClean="0">
                <a:solidFill>
                  <a:schemeClr val="tx1"/>
                </a:solidFill>
              </a:rPr>
              <a:t>заказчик, в нарушение части 3 статьи 63 Закона о контрактной системе, установил срок подачи заявок </a:t>
            </a:r>
            <a:r>
              <a:rPr lang="ru-RU" sz="1800" b="1" dirty="0" smtClean="0">
                <a:solidFill>
                  <a:srgbClr val="FF0000"/>
                </a:solidFill>
              </a:rPr>
              <a:t>менее 15 дней </a:t>
            </a:r>
            <a:r>
              <a:rPr lang="ru-RU" sz="1800" b="1" dirty="0" err="1" smtClean="0">
                <a:solidFill>
                  <a:schemeClr val="tx1"/>
                </a:solidFill>
              </a:rPr>
              <a:t>c</a:t>
            </a:r>
            <a:r>
              <a:rPr lang="ru-RU" sz="1800" b="1" dirty="0" smtClean="0">
                <a:solidFill>
                  <a:schemeClr val="tx1"/>
                </a:solidFill>
              </a:rPr>
              <a:t> момента размещения извещения до даты окончания срока подачи заявок на участие в аукционе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endParaRPr kumimoji="0" lang="ru-RU" sz="1800" b="1" kern="1200" dirty="0">
              <a:solidFill>
                <a:schemeClr val="tx1"/>
              </a:solidFill>
              <a:ea typeface="+mn-ea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3000" b="1" dirty="0" smtClean="0">
                <a:solidFill>
                  <a:srgbClr val="FF0000"/>
                </a:solidFill>
              </a:rPr>
              <a:t>Особенности заключения - </a:t>
            </a:r>
            <a:r>
              <a:rPr lang="ru-RU" sz="3000" b="1" dirty="0" smtClean="0">
                <a:solidFill>
                  <a:srgbClr val="FF0000"/>
                </a:solidFill>
              </a:rPr>
              <a:t>Ч.2 ст.110.2 44-ФЗ</a:t>
            </a:r>
            <a:endParaRPr lang="ru-RU" sz="3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472608"/>
          </a:xfrm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</a:rPr>
              <a:t>Правительство РФ вправе установить </a:t>
            </a:r>
            <a:r>
              <a:rPr lang="ru-RU" sz="2400" b="1" dirty="0" smtClean="0">
                <a:solidFill>
                  <a:srgbClr val="FF0000"/>
                </a:solidFill>
              </a:rPr>
              <a:t>виды и объем работ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по строительству, реконструкции объектов капитального строительства, </a:t>
            </a:r>
            <a:r>
              <a:rPr lang="ru-RU" sz="2400" dirty="0" smtClean="0">
                <a:solidFill>
                  <a:srgbClr val="FF0000"/>
                </a:solidFill>
              </a:rPr>
              <a:t>которые подрядчик </a:t>
            </a:r>
            <a:r>
              <a:rPr lang="ru-RU" sz="2400" b="1" dirty="0" smtClean="0">
                <a:solidFill>
                  <a:srgbClr val="FF0000"/>
                </a:solidFill>
              </a:rPr>
              <a:t>обязан выполнить самостоятельно</a:t>
            </a:r>
            <a:r>
              <a:rPr lang="ru-RU" sz="2400" dirty="0" smtClean="0">
                <a:solidFill>
                  <a:srgbClr val="FF0000"/>
                </a:solidFill>
              </a:rPr>
              <a:t> без привлечения других лиц к исполнению своих обязательств по контракту.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Постановление Правительства РФ от 15.05.2017 N 570 </a:t>
            </a:r>
          </a:p>
          <a:p>
            <a:r>
              <a:rPr lang="ru-RU" sz="2000" dirty="0" smtClean="0"/>
              <a:t>"Об установлении </a:t>
            </a:r>
            <a:r>
              <a:rPr lang="ru-RU" sz="2000" b="1" dirty="0" smtClean="0">
                <a:solidFill>
                  <a:srgbClr val="FF0000"/>
                </a:solidFill>
              </a:rPr>
              <a:t>видов и объемов </a:t>
            </a:r>
            <a:r>
              <a:rPr lang="ru-RU" sz="2000" dirty="0" smtClean="0">
                <a:solidFill>
                  <a:srgbClr val="FF0000"/>
                </a:solidFill>
              </a:rPr>
              <a:t>работ </a:t>
            </a:r>
            <a:r>
              <a:rPr lang="ru-RU" sz="2000" dirty="0" smtClean="0"/>
              <a:t>по строительству, реконструкции объектов капитального строительства, </a:t>
            </a:r>
            <a:r>
              <a:rPr lang="ru-RU" sz="2000" b="1" dirty="0" smtClean="0">
                <a:solidFill>
                  <a:srgbClr val="FF0000"/>
                </a:solidFill>
              </a:rPr>
              <a:t>которые подрядчик обязан выполнить самостоятельно </a:t>
            </a:r>
            <a:r>
              <a:rPr lang="ru-RU" sz="2000" dirty="0" smtClean="0"/>
              <a:t>без привлечения других лиц к исполнению своих обязательств по государственному и (или) муниципальному контрактам, </a:t>
            </a:r>
            <a:r>
              <a:rPr lang="ru-RU" sz="1800" dirty="0" smtClean="0"/>
              <a:t>и о внесении изменений в Правила определения размера штрафа, начисляемого в случае ненадлежащего исполнения заказчиком, поставщиком (подрядчиком, исполнителем) обязательств, предусмотренных контрактом…, и размера пени, начисляемой за каждый день просрочки исполнения поставщиком (подрядчиком, исполнителем) обязательства</a:t>
            </a:r>
            <a:r>
              <a:rPr lang="ru-RU" sz="1800" b="1" dirty="0" smtClean="0"/>
              <a:t>, </a:t>
            </a:r>
            <a:r>
              <a:rPr lang="ru-RU" sz="1800" dirty="0" smtClean="0"/>
              <a:t>предусмотренного контрактом"</a:t>
            </a:r>
          </a:p>
          <a:p>
            <a:r>
              <a:rPr lang="ru-RU" sz="2000" dirty="0" smtClean="0"/>
              <a:t> </a:t>
            </a:r>
          </a:p>
          <a:p>
            <a:endParaRPr lang="ru-RU" sz="2000" dirty="0" smtClean="0"/>
          </a:p>
          <a:p>
            <a:endParaRPr lang="ru-RU" sz="2000" dirty="0" smtClean="0">
              <a:solidFill>
                <a:srgbClr val="FF0000"/>
              </a:solidFill>
            </a:endParaRPr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Постановление Правительства РФ № 570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616624"/>
          </a:xfrm>
        </p:spPr>
        <p:txBody>
          <a:bodyPr/>
          <a:lstStyle/>
          <a:p>
            <a:r>
              <a:rPr lang="ru-RU" sz="2000" dirty="0" smtClean="0"/>
              <a:t>в случае, если работы по </a:t>
            </a:r>
            <a:r>
              <a:rPr lang="ru-RU" sz="2000" b="1" dirty="0" smtClean="0">
                <a:solidFill>
                  <a:srgbClr val="FF0000"/>
                </a:solidFill>
              </a:rPr>
              <a:t>строительству, реконструкции </a:t>
            </a:r>
            <a:r>
              <a:rPr lang="ru-RU" sz="2000" dirty="0" smtClean="0"/>
              <a:t>объектов капитального строительства, являющиеся объектом закупки, указаны в перечне работ согласно Постановлению № 570, то </a:t>
            </a:r>
            <a:r>
              <a:rPr lang="ru-RU" sz="2000" b="1" dirty="0" smtClean="0">
                <a:solidFill>
                  <a:srgbClr val="FF0000"/>
                </a:solidFill>
              </a:rPr>
              <a:t>заказчик обязан </a:t>
            </a:r>
            <a:r>
              <a:rPr lang="ru-RU" sz="2000" u="sng" dirty="0" smtClean="0">
                <a:solidFill>
                  <a:srgbClr val="FF0000"/>
                </a:solidFill>
              </a:rPr>
              <a:t>в документации о закупке, в том числе проекте контракта</a:t>
            </a:r>
            <a:r>
              <a:rPr lang="ru-RU" sz="2000" dirty="0" smtClean="0"/>
              <a:t>, предусмотреть следующие условия согласно подпунктам пункта 2 ПП № 570:</a:t>
            </a:r>
          </a:p>
          <a:p>
            <a:r>
              <a:rPr lang="ru-RU" sz="2000" dirty="0" smtClean="0"/>
              <a:t>- </a:t>
            </a:r>
            <a:r>
              <a:rPr lang="ru-RU" sz="2000" b="1" dirty="0" smtClean="0">
                <a:solidFill>
                  <a:srgbClr val="FF0000"/>
                </a:solidFill>
              </a:rPr>
              <a:t>возможные виды и объемы работ </a:t>
            </a:r>
            <a:r>
              <a:rPr lang="ru-RU" sz="2000" dirty="0" smtClean="0"/>
              <a:t>по строительству, реконструкции объектов капитального строительства из числа видов работ, утвержденных настоящим постановлением, </a:t>
            </a:r>
            <a:r>
              <a:rPr lang="ru-RU" sz="2000" b="1" dirty="0" smtClean="0">
                <a:solidFill>
                  <a:srgbClr val="FF0000"/>
                </a:solidFill>
              </a:rPr>
              <a:t>которые подрядчик обязан выполнить самостоятельно</a:t>
            </a:r>
            <a:r>
              <a:rPr lang="ru-RU" sz="2000" dirty="0" smtClean="0"/>
              <a:t> без привлечения других лиц к исполнению своих обязательств по </a:t>
            </a:r>
            <a:r>
              <a:rPr lang="ru-RU" sz="2000" dirty="0" err="1" smtClean="0"/>
              <a:t>гос-ному</a:t>
            </a:r>
            <a:r>
              <a:rPr lang="ru-RU" sz="2000" dirty="0" smtClean="0"/>
              <a:t> и (или) </a:t>
            </a:r>
            <a:r>
              <a:rPr lang="ru-RU" sz="2000" dirty="0" err="1" smtClean="0"/>
              <a:t>мун-му</a:t>
            </a:r>
            <a:r>
              <a:rPr lang="ru-RU" sz="2000" dirty="0" smtClean="0"/>
              <a:t> контрактам, подлежат включению заказчиком в документацию о закупке;</a:t>
            </a:r>
          </a:p>
          <a:p>
            <a:r>
              <a:rPr lang="ru-RU" sz="2000" dirty="0" smtClean="0"/>
              <a:t>- </a:t>
            </a:r>
            <a:r>
              <a:rPr lang="ru-RU" sz="2000" b="1" dirty="0" smtClean="0">
                <a:solidFill>
                  <a:srgbClr val="FF0000"/>
                </a:solidFill>
              </a:rPr>
              <a:t>конкретные виды и объемы работ </a:t>
            </a:r>
            <a:r>
              <a:rPr lang="ru-RU" sz="2000" dirty="0" smtClean="0"/>
              <a:t>из числа видов и объемов работ, предусмотренных подпунктом «а» настоящего пункта, </a:t>
            </a:r>
            <a:r>
              <a:rPr lang="ru-RU" sz="2000" b="1" dirty="0" smtClean="0">
                <a:solidFill>
                  <a:srgbClr val="FF0000"/>
                </a:solidFill>
              </a:rPr>
              <a:t>определенные по предложению подрядчика</a:t>
            </a:r>
            <a:r>
              <a:rPr lang="ru-RU" sz="2000" dirty="0" smtClean="0"/>
              <a:t>, включаются в </a:t>
            </a:r>
            <a:r>
              <a:rPr lang="ru-RU" sz="2000" dirty="0" err="1" smtClean="0"/>
              <a:t>гос-ный</a:t>
            </a:r>
            <a:r>
              <a:rPr lang="ru-RU" sz="2000" dirty="0" smtClean="0"/>
              <a:t> и (или) </a:t>
            </a:r>
            <a:r>
              <a:rPr lang="ru-RU" sz="2000" dirty="0" err="1" smtClean="0"/>
              <a:t>мун-ный</a:t>
            </a:r>
            <a:r>
              <a:rPr lang="ru-RU" sz="2000" dirty="0" smtClean="0"/>
              <a:t> контракт и исходя из сметной стоимости этих работ, предусмотренной проектной документацией,</a:t>
            </a:r>
            <a:r>
              <a:rPr lang="ru-RU" sz="2000" b="1" dirty="0" smtClean="0">
                <a:solidFill>
                  <a:srgbClr val="FF0000"/>
                </a:solidFill>
              </a:rPr>
              <a:t> в совокупном стоимостном выражении </a:t>
            </a:r>
            <a:r>
              <a:rPr lang="ru-RU" sz="2000" dirty="0" smtClean="0"/>
              <a:t>должны составлять …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0"/>
            <a:ext cx="9252520" cy="6926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Постановление Правительства РФ № 570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400600"/>
          </a:xfrm>
        </p:spPr>
        <p:txBody>
          <a:bodyPr/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не менее 25 % </a:t>
            </a:r>
            <a:r>
              <a:rPr lang="ru-RU" sz="2000" dirty="0" smtClean="0"/>
              <a:t>цены </a:t>
            </a:r>
            <a:r>
              <a:rPr lang="ru-RU" sz="2000" dirty="0" err="1" smtClean="0"/>
              <a:t>гос</a:t>
            </a:r>
            <a:r>
              <a:rPr lang="ru-RU" sz="2000" dirty="0" smtClean="0"/>
              <a:t> и (или) </a:t>
            </a:r>
            <a:r>
              <a:rPr lang="ru-RU" sz="2000" dirty="0" err="1" smtClean="0"/>
              <a:t>мун</a:t>
            </a:r>
            <a:r>
              <a:rPr lang="ru-RU" sz="2000" dirty="0" smtClean="0"/>
              <a:t> контракта - </a:t>
            </a:r>
            <a:r>
              <a:rPr lang="ru-RU" sz="2000" b="1" dirty="0" smtClean="0">
                <a:solidFill>
                  <a:srgbClr val="FF0000"/>
                </a:solidFill>
              </a:rPr>
              <a:t>с 1 июля 2018 г.</a:t>
            </a:r>
          </a:p>
          <a:p>
            <a:r>
              <a:rPr lang="ru-RU" sz="2000" dirty="0" smtClean="0"/>
              <a:t>- </a:t>
            </a:r>
            <a:r>
              <a:rPr lang="ru-RU" sz="2000" b="1" dirty="0" smtClean="0">
                <a:solidFill>
                  <a:srgbClr val="FF0000"/>
                </a:solidFill>
              </a:rPr>
              <a:t>ответственность</a:t>
            </a:r>
            <a:r>
              <a:rPr lang="ru-RU" sz="2000" dirty="0" smtClean="0"/>
              <a:t> за ненадлежащее исполнение подрядчиком обязательств по выполнению видов и объемов работ по строительству, реконструкции объектов капитального строительства, которые он обязан выполнить самостоятельно без привлечения других лиц к исполнению своих обязательств по контракту, </a:t>
            </a:r>
            <a:r>
              <a:rPr lang="ru-RU" sz="2000" dirty="0" err="1" smtClean="0"/>
              <a:t>ввиде</a:t>
            </a:r>
            <a:r>
              <a:rPr lang="ru-RU" sz="2000" dirty="0" smtClean="0"/>
              <a:t> штрафа, размер которого составляет </a:t>
            </a:r>
            <a:r>
              <a:rPr lang="ru-RU" sz="2000" b="1" dirty="0" smtClean="0">
                <a:solidFill>
                  <a:srgbClr val="FF0000"/>
                </a:solidFill>
              </a:rPr>
              <a:t>5 % стоимости указанных работ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pPr lvl="0">
              <a:buFont typeface="Wingdings" pitchFamily="2" charset="2"/>
              <a:buChar char="ü"/>
            </a:pPr>
            <a:r>
              <a:rPr kumimoji="0" lang="ru-RU" altLang="ru-RU" sz="2000" kern="1200" dirty="0" smtClean="0">
                <a:solidFill>
                  <a:prstClr val="black"/>
                </a:solidFill>
                <a:cs typeface="Times New Roman" pitchFamily="18" charset="0"/>
              </a:rPr>
              <a:t>неисполнение заказчиками  Постановления Правительства РФ от 15.05.2017 № 570 об указании в документации о закупке на строительство, реконструкцию объектов капитального строительства возможных видов и объемов работ из числа видов работ, утвержденных указанным постановлением, которые подрядчик обязан выполнить самостоятельно без привлечения других лиц к исполнению своих обязательств по контракту </a:t>
            </a:r>
            <a:r>
              <a:rPr kumimoji="0" lang="ru-RU" altLang="ru-RU" sz="2000" b="1" kern="1200" dirty="0" smtClean="0">
                <a:solidFill>
                  <a:srgbClr val="FF0000"/>
                </a:solidFill>
                <a:cs typeface="Times New Roman" pitchFamily="18" charset="0"/>
              </a:rPr>
              <a:t>(постановления о наложении штрафов по делам № 7.30-4.2/216-2018 от 16.05.2018, № 7.30-4.2/267-2018 от 24.05.2018)</a:t>
            </a:r>
            <a:r>
              <a:rPr kumimoji="0" lang="ru-RU" altLang="ru-RU" sz="2000" kern="1200" dirty="0" smtClean="0">
                <a:solidFill>
                  <a:prstClr val="black"/>
                </a:solidFill>
                <a:cs typeface="Times New Roman" pitchFamily="18" charset="0"/>
              </a:rPr>
              <a:t>;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2800" b="1" u="sng" dirty="0" smtClean="0">
                <a:solidFill>
                  <a:srgbClr val="FF0000"/>
                </a:solidFill>
              </a:rPr>
              <a:t>Исключительные права на результаты </a:t>
            </a:r>
            <a:r>
              <a:rPr lang="ru-RU" sz="2800" b="1" dirty="0" smtClean="0">
                <a:solidFill>
                  <a:srgbClr val="FF0000"/>
                </a:solidFill>
              </a:rPr>
              <a:t>выполненных проектных и (или) изыскательских работ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929411"/>
          </a:xfrm>
        </p:spPr>
        <p:txBody>
          <a:bodyPr/>
          <a:lstStyle/>
          <a:p>
            <a:r>
              <a:rPr lang="ru-RU" sz="2400" b="1" dirty="0" smtClean="0"/>
              <a:t>Ч.1 Ст. 110.1. </a:t>
            </a:r>
          </a:p>
          <a:p>
            <a:r>
              <a:rPr lang="ru-RU" sz="1800" dirty="0" smtClean="0"/>
              <a:t>1. </a:t>
            </a:r>
            <a:r>
              <a:rPr lang="ru-RU" sz="1800" dirty="0" smtClean="0">
                <a:solidFill>
                  <a:srgbClr val="FF0000"/>
                </a:solidFill>
              </a:rPr>
              <a:t>Контракт,</a:t>
            </a:r>
            <a:r>
              <a:rPr lang="ru-RU" sz="1800" dirty="0" smtClean="0"/>
              <a:t> предметом которого являются создание произведения архитектуры, градостроительства или садово-паркового искусства и (или) разработка на его основе проектной документации объектов капитального строительства, </a:t>
            </a:r>
            <a:r>
              <a:rPr lang="ru-RU" sz="1800" dirty="0" smtClean="0">
                <a:solidFill>
                  <a:srgbClr val="FF0000"/>
                </a:solidFill>
              </a:rPr>
              <a:t>должен содержать условия</a:t>
            </a:r>
            <a:r>
              <a:rPr lang="ru-RU" sz="1800" dirty="0" smtClean="0"/>
              <a:t>, согласно которым:</a:t>
            </a:r>
          </a:p>
          <a:p>
            <a:r>
              <a:rPr lang="ru-RU" sz="1800" dirty="0" smtClean="0"/>
              <a:t> 1</a:t>
            </a:r>
            <a:r>
              <a:rPr lang="ru-RU" sz="1800" b="1" dirty="0" smtClean="0">
                <a:solidFill>
                  <a:srgbClr val="FF0000"/>
                </a:solidFill>
              </a:rPr>
              <a:t>) РФ, субъекту РФ, муниципальному образованию</a:t>
            </a:r>
            <a:r>
              <a:rPr lang="ru-RU" sz="1800" dirty="0" smtClean="0"/>
              <a:t>, от имени которых заключен контракт, </a:t>
            </a:r>
            <a:r>
              <a:rPr lang="ru-RU" sz="1800" b="1" dirty="0" smtClean="0">
                <a:solidFill>
                  <a:srgbClr val="FF0000"/>
                </a:solidFill>
              </a:rPr>
              <a:t>принадлежит исключительное право </a:t>
            </a:r>
            <a:r>
              <a:rPr lang="ru-RU" sz="1800" dirty="0" smtClean="0"/>
              <a:t>использовать произведение архитектуры, градостроительства или садово-паркового искусства…; </a:t>
            </a:r>
          </a:p>
          <a:p>
            <a:r>
              <a:rPr lang="ru-RU" sz="2400" b="1" dirty="0" smtClean="0"/>
              <a:t>Ч. 1 Ст. 110.2.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Контракт,</a:t>
            </a:r>
            <a:r>
              <a:rPr lang="ru-RU" sz="2000" dirty="0" smtClean="0"/>
              <a:t> предметом которого является выполнение проектных и (или) изыскательских работ, </a:t>
            </a:r>
            <a:r>
              <a:rPr lang="ru-RU" sz="2000" dirty="0" smtClean="0">
                <a:solidFill>
                  <a:srgbClr val="FF0000"/>
                </a:solidFill>
              </a:rPr>
              <a:t>должен содержать условие</a:t>
            </a:r>
            <a:r>
              <a:rPr lang="ru-RU" sz="2000" dirty="0" smtClean="0"/>
              <a:t>, согласно которому </a:t>
            </a:r>
            <a:r>
              <a:rPr lang="ru-RU" sz="2000" dirty="0" smtClean="0">
                <a:solidFill>
                  <a:srgbClr val="FF0000"/>
                </a:solidFill>
              </a:rPr>
              <a:t>с даты приемки результатов </a:t>
            </a:r>
            <a:r>
              <a:rPr lang="ru-RU" sz="2000" dirty="0" smtClean="0"/>
              <a:t>выполнения проектных и (или) изыскательских работ </a:t>
            </a:r>
            <a:r>
              <a:rPr lang="ru-RU" sz="2000" b="1" dirty="0" smtClean="0">
                <a:solidFill>
                  <a:srgbClr val="FF0000"/>
                </a:solidFill>
              </a:rPr>
              <a:t>исключительные права </a:t>
            </a:r>
            <a:r>
              <a:rPr lang="ru-RU" sz="2000" dirty="0" smtClean="0"/>
              <a:t>на результаты выполненных проектных и (или) изыскательских работ </a:t>
            </a:r>
            <a:r>
              <a:rPr lang="ru-RU" sz="2000" dirty="0" smtClean="0">
                <a:solidFill>
                  <a:srgbClr val="FF0000"/>
                </a:solidFill>
              </a:rPr>
              <a:t>принадлежат РФ, субъекту РФ, муниципальному образованию</a:t>
            </a:r>
            <a:r>
              <a:rPr lang="ru-RU" sz="2000" dirty="0" smtClean="0"/>
              <a:t>, от имени которых выступает государственный или муниципальный заказчик.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A2F4BD-D77C-4BE2-BD22-B1DA796BF1BA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71400"/>
            <a:ext cx="9144000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3000" b="1" dirty="0" smtClean="0">
                <a:solidFill>
                  <a:srgbClr val="FF0000"/>
                </a:solidFill>
              </a:rPr>
              <a:t>Результат проектных работ (Ч. 3 ст.110.2)</a:t>
            </a:r>
            <a:endParaRPr lang="ru-RU" sz="3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217443"/>
          </a:xfrm>
        </p:spPr>
        <p:txBody>
          <a:bodyPr/>
          <a:lstStyle/>
          <a:p>
            <a:r>
              <a:rPr lang="ru-RU" sz="2000" dirty="0" smtClean="0"/>
              <a:t>3. </a:t>
            </a:r>
            <a:r>
              <a:rPr lang="ru-RU" sz="2000" dirty="0" smtClean="0">
                <a:solidFill>
                  <a:srgbClr val="FF0000"/>
                </a:solidFill>
              </a:rPr>
              <a:t>Результатом </a:t>
            </a:r>
            <a:r>
              <a:rPr lang="ru-RU" sz="2000" dirty="0" smtClean="0"/>
              <a:t>выполненной работы по контракту, предметом которого в соответствии с Гражданским </a:t>
            </a:r>
            <a:r>
              <a:rPr lang="ru-RU" sz="2000" u="sng" dirty="0" smtClean="0"/>
              <a:t>кодексом</a:t>
            </a:r>
            <a:r>
              <a:rPr lang="ru-RU" sz="2000" dirty="0" smtClean="0"/>
              <a:t> РФ </a:t>
            </a:r>
            <a:r>
              <a:rPr lang="ru-RU" sz="2000" dirty="0" smtClean="0">
                <a:solidFill>
                  <a:srgbClr val="FF0000"/>
                </a:solidFill>
              </a:rPr>
              <a:t>является выполнение проектных и (или) изыскательских работ</a:t>
            </a:r>
            <a:r>
              <a:rPr lang="ru-RU" sz="2000" dirty="0" smtClean="0"/>
              <a:t>, являются проектная документация и (или) документ, содержащий результаты инженерных изысканий. В случае, если в соответствии с Градостроительным </a:t>
            </a:r>
            <a:r>
              <a:rPr lang="ru-RU" sz="2000" u="sng" dirty="0" smtClean="0"/>
              <a:t>кодексом</a:t>
            </a:r>
            <a:r>
              <a:rPr lang="ru-RU" sz="2000" dirty="0" smtClean="0"/>
              <a:t> РФ </a:t>
            </a:r>
            <a:r>
              <a:rPr lang="ru-RU" sz="2000" dirty="0" smtClean="0">
                <a:solidFill>
                  <a:srgbClr val="FF0000"/>
                </a:solidFill>
              </a:rPr>
              <a:t>проведение экспертизы </a:t>
            </a:r>
            <a:r>
              <a:rPr lang="ru-RU" sz="2000" dirty="0" smtClean="0"/>
              <a:t>проектной документации и (или) результатов инженерных изысканий </a:t>
            </a:r>
            <a:r>
              <a:rPr lang="ru-RU" sz="2000" dirty="0" smtClean="0">
                <a:solidFill>
                  <a:srgbClr val="FF0000"/>
                </a:solidFill>
              </a:rPr>
              <a:t>является обязательным,</a:t>
            </a:r>
            <a:r>
              <a:rPr lang="ru-RU" sz="2000" dirty="0" smtClean="0"/>
              <a:t> проектная документация и (или) документ, содержащий результаты инженерных изысканий, признаются результатом выполненных проектных и (или) изыскательских работ по такому контракту при наличии положительного заключения экспертизы проектной документации и (или) результатов инженерных изысканий.</a:t>
            </a:r>
          </a:p>
          <a:p>
            <a:pPr lvl="0">
              <a:buFont typeface="Wingdings" pitchFamily="2" charset="2"/>
              <a:buChar char="ü"/>
            </a:pPr>
            <a:r>
              <a:rPr kumimoji="0" lang="ru-RU" altLang="ru-RU" sz="2000" kern="1200" dirty="0" smtClean="0">
                <a:solidFill>
                  <a:prstClr val="black"/>
                </a:solidFill>
                <a:cs typeface="Times New Roman" pitchFamily="18" charset="0"/>
              </a:rPr>
              <a:t>отсутствие в проекте контракта на строительство, реконструкцию объектов капитального строительства требования, предусмотренного частью 3, 4 статьи 110.2 ФЗ № 44 </a:t>
            </a:r>
            <a:r>
              <a:rPr kumimoji="0" lang="ru-RU" altLang="ru-RU" sz="2000" b="1" kern="1200" dirty="0" smtClean="0">
                <a:solidFill>
                  <a:srgbClr val="FF0000"/>
                </a:solidFill>
                <a:cs typeface="Times New Roman" pitchFamily="18" charset="0"/>
              </a:rPr>
              <a:t>(Постановление Арбитражного суда Уральского округа по делу № А76-21369/2017 от 12.10.2018, постановление о наложении штрафа по делу № 7.30-4.2/216-2018 от 16.05.2018).</a:t>
            </a:r>
            <a:r>
              <a:rPr kumimoji="0" lang="ru-RU" altLang="ru-RU" sz="2000" b="1" kern="12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</a:p>
          <a:p>
            <a:endParaRPr lang="ru-RU" sz="2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57606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3000" b="1" dirty="0" smtClean="0">
                <a:solidFill>
                  <a:srgbClr val="FF0000"/>
                </a:solidFill>
              </a:rPr>
              <a:t>Результат строительных работ </a:t>
            </a:r>
            <a:r>
              <a:rPr lang="ru-RU" sz="2800" b="1" dirty="0" smtClean="0">
                <a:solidFill>
                  <a:srgbClr val="FF0000"/>
                </a:solidFill>
              </a:rPr>
              <a:t>(Ч. 4 Ст.110.2)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8964488" cy="5616624"/>
          </a:xfrm>
        </p:spPr>
        <p:txBody>
          <a:bodyPr/>
          <a:lstStyle/>
          <a:p>
            <a:r>
              <a:rPr lang="ru-RU" sz="2200" dirty="0" smtClean="0"/>
              <a:t>4</a:t>
            </a:r>
            <a:r>
              <a:rPr lang="ru-RU" sz="2200" dirty="0" smtClean="0">
                <a:solidFill>
                  <a:srgbClr val="FF0000"/>
                </a:solidFill>
              </a:rPr>
              <a:t>. Результатом </a:t>
            </a:r>
            <a:r>
              <a:rPr lang="ru-RU" sz="2200" dirty="0" smtClean="0"/>
              <a:t>выполненной работы по контракту, предметом которого являются </a:t>
            </a:r>
            <a:r>
              <a:rPr lang="ru-RU" sz="2200" dirty="0" smtClean="0">
                <a:solidFill>
                  <a:srgbClr val="FF0000"/>
                </a:solidFill>
              </a:rPr>
              <a:t>строительство, реконструкция </a:t>
            </a:r>
            <a:r>
              <a:rPr lang="ru-RU" sz="2200" dirty="0" smtClean="0"/>
              <a:t>объекта капитального строительства, является построенный и (или) реконструированный </a:t>
            </a:r>
            <a:r>
              <a:rPr lang="ru-RU" sz="2200" dirty="0" smtClean="0">
                <a:solidFill>
                  <a:srgbClr val="FF0000"/>
                </a:solidFill>
              </a:rPr>
              <a:t>объект</a:t>
            </a:r>
            <a:r>
              <a:rPr lang="ru-RU" sz="2200" dirty="0" smtClean="0"/>
              <a:t> капитального строительства, в отношении которого </a:t>
            </a:r>
            <a:r>
              <a:rPr lang="ru-RU" sz="2200" dirty="0" smtClean="0">
                <a:solidFill>
                  <a:srgbClr val="FF0000"/>
                </a:solidFill>
              </a:rPr>
              <a:t>получено заключение органа государственного строительного надзора</a:t>
            </a:r>
            <a:r>
              <a:rPr lang="ru-RU" sz="2200" dirty="0" smtClean="0"/>
              <a:t> о соответствии построенного и (или) реконструированного объекта капитального строительства </a:t>
            </a:r>
            <a:r>
              <a:rPr lang="ru-RU" sz="2200" dirty="0" smtClean="0">
                <a:solidFill>
                  <a:srgbClr val="FF0000"/>
                </a:solidFill>
              </a:rPr>
              <a:t>требованиям технических регламентов и проектной документации, в том числе требованиям энергетической эффективности и требованиям оснащенности объекта капитального строительства </a:t>
            </a:r>
            <a:r>
              <a:rPr lang="ru-RU" sz="2200" dirty="0" smtClean="0"/>
              <a:t>приборами учета используемых энергетических ресурсов, и </a:t>
            </a:r>
            <a:r>
              <a:rPr lang="ru-RU" sz="2200" dirty="0" smtClean="0">
                <a:solidFill>
                  <a:srgbClr val="FF0000"/>
                </a:solidFill>
              </a:rPr>
              <a:t>заключение</a:t>
            </a:r>
            <a:r>
              <a:rPr lang="ru-RU" sz="2200" dirty="0" smtClean="0"/>
              <a:t> федерального государственного </a:t>
            </a:r>
            <a:r>
              <a:rPr lang="ru-RU" sz="2200" dirty="0" smtClean="0">
                <a:solidFill>
                  <a:srgbClr val="FF0000"/>
                </a:solidFill>
              </a:rPr>
              <a:t>экологического</a:t>
            </a:r>
            <a:r>
              <a:rPr lang="ru-RU" sz="2200" dirty="0" smtClean="0"/>
              <a:t> </a:t>
            </a:r>
            <a:r>
              <a:rPr lang="ru-RU" sz="2200" dirty="0" smtClean="0">
                <a:solidFill>
                  <a:srgbClr val="FF0000"/>
                </a:solidFill>
              </a:rPr>
              <a:t>надзора</a:t>
            </a:r>
            <a:r>
              <a:rPr lang="ru-RU" sz="2200" dirty="0" smtClean="0"/>
              <a:t> в случаях, предусмотренных </a:t>
            </a:r>
            <a:r>
              <a:rPr lang="ru-RU" sz="2200" u="sng" dirty="0" smtClean="0"/>
              <a:t>частью 7 статьи 54</a:t>
            </a:r>
            <a:r>
              <a:rPr lang="ru-RU" sz="2200" dirty="0" smtClean="0"/>
              <a:t> Градостроительного кодекса РФ.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Размещение ПСД в форматах,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не предусмотренных Порядком пользования ЕИС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496" y="908720"/>
            <a:ext cx="9073008" cy="5318051"/>
          </a:xfrm>
        </p:spPr>
        <p:txBody>
          <a:bodyPr/>
          <a:lstStyle/>
          <a:p>
            <a:pPr marL="0" lvl="0" indent="0"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kumimoji="0" lang="ru-RU" altLang="ru-RU" sz="2000" kern="1200" dirty="0" smtClean="0">
                <a:solidFill>
                  <a:prstClr val="black"/>
                </a:solidFill>
                <a:cs typeface="Times New Roman" pitchFamily="18" charset="0"/>
              </a:rPr>
              <a:t>отсутствие ПСД в составе документации о закупке и в приложении к проекту контракта </a:t>
            </a:r>
            <a:r>
              <a:rPr kumimoji="0" lang="ru-RU" altLang="ru-RU" sz="2000" b="1" kern="1200" dirty="0" smtClean="0">
                <a:solidFill>
                  <a:srgbClr val="FF0000"/>
                </a:solidFill>
                <a:cs typeface="Times New Roman" pitchFamily="18" charset="0"/>
              </a:rPr>
              <a:t>(п. 5 Обзора судебной практики применения законодательства о контрактной системе, утвержденного Президиумом Верховного суда РФ от 28.06.2017, постановления о наложении штрафов по делам № 7.30-4.2/216-2018 от 16.05.2018, № 7.30-4.2/438-2018 от  17.09.2018, № 7.30-4.2/427-2018 от 26.09.2018)</a:t>
            </a:r>
            <a:r>
              <a:rPr kumimoji="0" lang="ru-RU" altLang="ru-RU" sz="2000" kern="1200" dirty="0" smtClean="0">
                <a:solidFill>
                  <a:prstClr val="black"/>
                </a:solidFill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 - 122-ВП </a:t>
            </a:r>
            <a:r>
              <a:rPr lang="ru-RU" sz="2000" b="1" dirty="0" smtClean="0">
                <a:solidFill>
                  <a:schemeClr val="tx1"/>
                </a:solidFill>
              </a:rPr>
              <a:t>/2018 от </a:t>
            </a:r>
            <a:r>
              <a:rPr lang="ru-RU" sz="2000" b="1" dirty="0" smtClean="0">
                <a:solidFill>
                  <a:schemeClr val="tx1"/>
                </a:solidFill>
              </a:rPr>
              <a:t>05.10.2018 </a:t>
            </a:r>
            <a:r>
              <a:rPr lang="ru-RU" sz="1800" dirty="0" smtClean="0">
                <a:ea typeface="Times New Roman"/>
              </a:rPr>
              <a:t>выполнение </a:t>
            </a:r>
            <a:r>
              <a:rPr lang="ru-RU" sz="1800" dirty="0">
                <a:ea typeface="Times New Roman"/>
              </a:rPr>
              <a:t>работ по ремонту </a:t>
            </a:r>
            <a:r>
              <a:rPr lang="ru-RU" sz="1800" dirty="0" smtClean="0">
                <a:ea typeface="Times New Roman"/>
              </a:rPr>
              <a:t>автомобильных </a:t>
            </a:r>
            <a:r>
              <a:rPr lang="ru-RU" sz="1800" dirty="0">
                <a:ea typeface="Times New Roman"/>
              </a:rPr>
              <a:t>дорог общего пользования регионального или межмуниципального значения Челябинской </a:t>
            </a:r>
            <a:r>
              <a:rPr lang="ru-RU" sz="1800" dirty="0" smtClean="0">
                <a:ea typeface="Times New Roman"/>
              </a:rPr>
              <a:t>области, </a:t>
            </a:r>
            <a:r>
              <a:rPr lang="ru-RU" sz="1800" b="1" dirty="0" smtClean="0">
                <a:solidFill>
                  <a:schemeClr val="tx1"/>
                </a:solidFill>
                <a:ea typeface="Times New Roman"/>
              </a:rPr>
              <a:t>НМЦК - 984</a:t>
            </a:r>
            <a:r>
              <a:rPr lang="ru-RU" sz="1800" b="1" dirty="0">
                <a:solidFill>
                  <a:schemeClr val="tx1"/>
                </a:solidFill>
                <a:ea typeface="Times New Roman"/>
              </a:rPr>
              <a:t> 053 280 рублей </a:t>
            </a:r>
            <a:r>
              <a:rPr lang="ru-RU" sz="1800" b="1" dirty="0" smtClean="0">
                <a:solidFill>
                  <a:schemeClr val="tx1"/>
                </a:solidFill>
                <a:ea typeface="Times New Roman"/>
              </a:rPr>
              <a:t>.</a:t>
            </a:r>
            <a:endParaRPr lang="en-US" sz="1800" b="1" dirty="0" smtClean="0">
              <a:solidFill>
                <a:schemeClr val="tx1"/>
              </a:solidFill>
              <a:ea typeface="Times New Roman"/>
            </a:endParaRPr>
          </a:p>
          <a:p>
            <a:pPr marL="0" indent="0" algn="just">
              <a:buNone/>
            </a:pPr>
            <a:r>
              <a:rPr lang="ru-RU" sz="1600" b="1" kern="50" dirty="0" smtClean="0">
                <a:solidFill>
                  <a:schemeClr val="tx1"/>
                </a:solidFill>
                <a:ea typeface="Times New Roman"/>
                <a:cs typeface="Times New Roman"/>
              </a:rPr>
              <a:t>- </a:t>
            </a:r>
            <a:r>
              <a:rPr lang="ru-RU" sz="1600" kern="50" dirty="0" smtClean="0">
                <a:ea typeface="Times New Roman"/>
                <a:cs typeface="Times New Roman"/>
              </a:rPr>
              <a:t>Приказом </a:t>
            </a:r>
            <a:r>
              <a:rPr lang="ru-RU" sz="1600" kern="50" dirty="0">
                <a:ea typeface="Times New Roman"/>
                <a:cs typeface="Times New Roman"/>
              </a:rPr>
              <a:t>Казначейства России от 30.12.2015 N 26н утвержден </a:t>
            </a:r>
            <a:r>
              <a:rPr lang="ru-RU" sz="1600" b="1" kern="50" dirty="0">
                <a:solidFill>
                  <a:srgbClr val="FF0000"/>
                </a:solidFill>
                <a:ea typeface="Times New Roman"/>
                <a:cs typeface="Times New Roman"/>
              </a:rPr>
              <a:t>Порядок пользования </a:t>
            </a:r>
            <a:r>
              <a:rPr lang="ru-RU" sz="1600" kern="50" dirty="0" smtClean="0">
                <a:ea typeface="Times New Roman"/>
                <a:cs typeface="Times New Roman"/>
              </a:rPr>
              <a:t>ЕИС в </a:t>
            </a:r>
            <a:r>
              <a:rPr lang="ru-RU" sz="1600" kern="50" dirty="0">
                <a:ea typeface="Times New Roman"/>
                <a:cs typeface="Times New Roman"/>
              </a:rPr>
              <a:t>сфере </a:t>
            </a:r>
            <a:r>
              <a:rPr lang="ru-RU" sz="1600" kern="50" dirty="0" smtClean="0">
                <a:ea typeface="Times New Roman"/>
                <a:cs typeface="Times New Roman"/>
              </a:rPr>
              <a:t>закупок.</a:t>
            </a:r>
            <a:r>
              <a:rPr lang="ru-RU" sz="1600" dirty="0" smtClean="0">
                <a:ea typeface="Lucida Sans Unicode"/>
              </a:rPr>
              <a:t> В нарушение </a:t>
            </a:r>
            <a:r>
              <a:rPr lang="ru-RU" sz="1600" dirty="0" smtClean="0">
                <a:ea typeface="Times New Roman"/>
              </a:rPr>
              <a:t>Порядка </a:t>
            </a:r>
            <a:r>
              <a:rPr lang="ru-RU" sz="1600" dirty="0" smtClean="0">
                <a:ea typeface="Lucida Sans Unicode"/>
              </a:rPr>
              <a:t>файлы </a:t>
            </a:r>
            <a:r>
              <a:rPr lang="ru-RU" sz="1600" dirty="0">
                <a:ea typeface="Times New Roman"/>
              </a:rPr>
              <a:t>размещены заказчиком исключительно </a:t>
            </a:r>
            <a:r>
              <a:rPr lang="ru-RU" sz="1600" dirty="0">
                <a:ea typeface="Lucida Sans Unicode"/>
              </a:rPr>
              <a:t>в формате </a:t>
            </a:r>
            <a:r>
              <a:rPr lang="ru-RU" sz="1600" b="1" dirty="0" err="1" smtClean="0">
                <a:ea typeface="Times New Roman"/>
              </a:rPr>
              <a:t>dwg</a:t>
            </a:r>
            <a:r>
              <a:rPr lang="ru-RU" sz="1600" b="1" dirty="0" smtClean="0">
                <a:ea typeface="Times New Roman"/>
              </a:rPr>
              <a:t>. Сведения о</a:t>
            </a:r>
            <a:r>
              <a:rPr lang="ru-RU" sz="1600" dirty="0" smtClean="0">
                <a:ea typeface="Times New Roman"/>
              </a:rPr>
              <a:t> </a:t>
            </a:r>
            <a:r>
              <a:rPr lang="ru-RU" sz="1600" dirty="0">
                <a:ea typeface="Times New Roman"/>
              </a:rPr>
              <a:t>дублирования </a:t>
            </a:r>
            <a:r>
              <a:rPr lang="ru-RU" sz="1600" dirty="0" smtClean="0">
                <a:ea typeface="Lucida Sans Unicode"/>
              </a:rPr>
              <a:t>формата </a:t>
            </a:r>
            <a:r>
              <a:rPr lang="ru-RU" sz="1600" b="1" dirty="0" err="1">
                <a:ea typeface="Times New Roman"/>
              </a:rPr>
              <a:t>dwg</a:t>
            </a:r>
            <a:r>
              <a:rPr lang="ru-RU" sz="1600" b="1" dirty="0">
                <a:ea typeface="Times New Roman"/>
              </a:rPr>
              <a:t> </a:t>
            </a:r>
            <a:r>
              <a:rPr lang="ru-RU" sz="1600" dirty="0" smtClean="0">
                <a:ea typeface="Times New Roman"/>
              </a:rPr>
              <a:t>форматами </a:t>
            </a:r>
            <a:r>
              <a:rPr lang="ru-RU" sz="1600" dirty="0" err="1">
                <a:ea typeface="Times New Roman"/>
              </a:rPr>
              <a:t>bmp</a:t>
            </a:r>
            <a:r>
              <a:rPr lang="ru-RU" sz="1600" dirty="0">
                <a:ea typeface="Times New Roman"/>
              </a:rPr>
              <a:t>, </a:t>
            </a:r>
            <a:r>
              <a:rPr lang="ru-RU" sz="1600" dirty="0" err="1">
                <a:ea typeface="Times New Roman"/>
              </a:rPr>
              <a:t>jpg</a:t>
            </a:r>
            <a:r>
              <a:rPr lang="ru-RU" sz="1600" dirty="0">
                <a:ea typeface="Times New Roman"/>
              </a:rPr>
              <a:t>, </a:t>
            </a:r>
            <a:r>
              <a:rPr lang="ru-RU" sz="1600" dirty="0" err="1">
                <a:ea typeface="Times New Roman"/>
              </a:rPr>
              <a:t>jpeg</a:t>
            </a:r>
            <a:r>
              <a:rPr lang="ru-RU" sz="1600" dirty="0">
                <a:ea typeface="Times New Roman"/>
              </a:rPr>
              <a:t>, </a:t>
            </a:r>
            <a:r>
              <a:rPr lang="ru-RU" sz="1600" dirty="0" err="1">
                <a:ea typeface="Times New Roman"/>
              </a:rPr>
              <a:t>gif</a:t>
            </a:r>
            <a:r>
              <a:rPr lang="ru-RU" sz="1600" dirty="0">
                <a:ea typeface="Times New Roman"/>
              </a:rPr>
              <a:t>, </a:t>
            </a:r>
            <a:r>
              <a:rPr lang="ru-RU" sz="1600" dirty="0" err="1">
                <a:ea typeface="Times New Roman"/>
              </a:rPr>
              <a:t>tif</a:t>
            </a:r>
            <a:r>
              <a:rPr lang="ru-RU" sz="1600" dirty="0">
                <a:ea typeface="Times New Roman"/>
              </a:rPr>
              <a:t>, </a:t>
            </a:r>
            <a:r>
              <a:rPr lang="ru-RU" sz="1600" dirty="0" err="1">
                <a:ea typeface="Times New Roman"/>
              </a:rPr>
              <a:t>tiff</a:t>
            </a:r>
            <a:r>
              <a:rPr lang="ru-RU" sz="1600" dirty="0">
                <a:ea typeface="Times New Roman"/>
              </a:rPr>
              <a:t>, </a:t>
            </a:r>
            <a:r>
              <a:rPr lang="ru-RU" sz="1600" dirty="0" err="1">
                <a:ea typeface="Times New Roman"/>
              </a:rPr>
              <a:t>docx</a:t>
            </a:r>
            <a:r>
              <a:rPr lang="ru-RU" sz="1600" dirty="0">
                <a:ea typeface="Times New Roman"/>
              </a:rPr>
              <a:t>, </a:t>
            </a:r>
            <a:r>
              <a:rPr lang="ru-RU" sz="1600" dirty="0" err="1">
                <a:ea typeface="Times New Roman"/>
              </a:rPr>
              <a:t>doc</a:t>
            </a:r>
            <a:r>
              <a:rPr lang="ru-RU" sz="1600" dirty="0">
                <a:ea typeface="Times New Roman"/>
              </a:rPr>
              <a:t>, </a:t>
            </a:r>
            <a:r>
              <a:rPr lang="ru-RU" sz="1600" dirty="0" err="1">
                <a:ea typeface="Times New Roman"/>
              </a:rPr>
              <a:t>rtf</a:t>
            </a:r>
            <a:r>
              <a:rPr lang="ru-RU" sz="1600" dirty="0">
                <a:ea typeface="Times New Roman"/>
              </a:rPr>
              <a:t>, </a:t>
            </a:r>
            <a:r>
              <a:rPr lang="ru-RU" sz="1600" dirty="0" err="1">
                <a:ea typeface="Times New Roman"/>
              </a:rPr>
              <a:t>txt</a:t>
            </a:r>
            <a:r>
              <a:rPr lang="ru-RU" sz="1600" dirty="0">
                <a:ea typeface="Times New Roman"/>
              </a:rPr>
              <a:t>, </a:t>
            </a:r>
            <a:r>
              <a:rPr lang="ru-RU" sz="1600" dirty="0" err="1">
                <a:ea typeface="Times New Roman"/>
              </a:rPr>
              <a:t>pdf</a:t>
            </a:r>
            <a:r>
              <a:rPr lang="ru-RU" sz="1600" dirty="0">
                <a:ea typeface="Times New Roman"/>
              </a:rPr>
              <a:t>, </a:t>
            </a:r>
            <a:r>
              <a:rPr lang="ru-RU" sz="1600" dirty="0" err="1">
                <a:ea typeface="Times New Roman"/>
              </a:rPr>
              <a:t>xls</a:t>
            </a:r>
            <a:r>
              <a:rPr lang="ru-RU" sz="1600" dirty="0">
                <a:ea typeface="Times New Roman"/>
              </a:rPr>
              <a:t>, </a:t>
            </a:r>
            <a:r>
              <a:rPr lang="ru-RU" sz="1600" dirty="0" err="1">
                <a:ea typeface="Times New Roman"/>
              </a:rPr>
              <a:t>xlsx</a:t>
            </a:r>
            <a:r>
              <a:rPr lang="ru-RU" sz="1600" dirty="0">
                <a:ea typeface="Times New Roman"/>
              </a:rPr>
              <a:t>, </a:t>
            </a:r>
            <a:r>
              <a:rPr lang="ru-RU" sz="1600" dirty="0" err="1">
                <a:ea typeface="Times New Roman"/>
              </a:rPr>
              <a:t>rar</a:t>
            </a:r>
            <a:r>
              <a:rPr lang="ru-RU" sz="1600" dirty="0">
                <a:ea typeface="Times New Roman"/>
              </a:rPr>
              <a:t>, </a:t>
            </a:r>
            <a:r>
              <a:rPr lang="ru-RU" sz="1600" dirty="0" err="1">
                <a:ea typeface="Times New Roman"/>
              </a:rPr>
              <a:t>zip</a:t>
            </a:r>
            <a:r>
              <a:rPr lang="ru-RU" sz="1600" dirty="0">
                <a:ea typeface="Times New Roman"/>
              </a:rPr>
              <a:t>,</a:t>
            </a:r>
            <a:r>
              <a:rPr lang="ru-RU" sz="1600" dirty="0" smtClean="0">
                <a:ea typeface="Lucida Sans Unicode"/>
              </a:rPr>
              <a:t> заказчиком </a:t>
            </a:r>
            <a:r>
              <a:rPr lang="ru-RU" sz="1600" dirty="0">
                <a:ea typeface="Lucida Sans Unicode"/>
              </a:rPr>
              <a:t>не представлена, антимонопольным органом дублирование информации файлами различных </a:t>
            </a:r>
            <a:r>
              <a:rPr lang="ru-RU" sz="1600" dirty="0" smtClean="0">
                <a:ea typeface="Lucida Sans Unicode"/>
              </a:rPr>
              <a:t>форматов </a:t>
            </a:r>
            <a:r>
              <a:rPr lang="ru-RU" sz="1600" dirty="0">
                <a:ea typeface="Lucida Sans Unicode"/>
              </a:rPr>
              <a:t>не </a:t>
            </a:r>
            <a:r>
              <a:rPr lang="ru-RU" sz="1600" dirty="0" smtClean="0">
                <a:ea typeface="Lucida Sans Unicode"/>
              </a:rPr>
              <a:t>установлено.</a:t>
            </a:r>
            <a:r>
              <a:rPr lang="ru-RU" sz="1600" dirty="0">
                <a:ea typeface="Times New Roman"/>
              </a:rPr>
              <a:t> </a:t>
            </a:r>
            <a:endParaRPr lang="ru-RU" sz="1600" dirty="0" smtClean="0">
              <a:ea typeface="Times New Roman"/>
            </a:endParaRPr>
          </a:p>
          <a:p>
            <a:pPr marL="0" indent="0" algn="just">
              <a:buNone/>
            </a:pPr>
            <a:r>
              <a:rPr lang="ru-RU" sz="1600" dirty="0" smtClean="0">
                <a:ea typeface="Times New Roman"/>
              </a:rPr>
              <a:t>Файлы </a:t>
            </a:r>
            <a:r>
              <a:rPr lang="ru-RU" sz="1600" dirty="0">
                <a:ea typeface="Times New Roman"/>
              </a:rPr>
              <a:t>формата </a:t>
            </a:r>
            <a:r>
              <a:rPr lang="ru-RU" sz="1600" b="1" dirty="0" err="1">
                <a:ea typeface="Times New Roman"/>
              </a:rPr>
              <a:t>png</a:t>
            </a:r>
            <a:r>
              <a:rPr lang="ru-RU" sz="1600" dirty="0">
                <a:ea typeface="Times New Roman"/>
              </a:rPr>
              <a:t> </a:t>
            </a:r>
            <a:r>
              <a:rPr lang="ru-RU" sz="1600" dirty="0" smtClean="0">
                <a:ea typeface="Times New Roman"/>
              </a:rPr>
              <a:t>(сводно-сметный расчет) открываются </a:t>
            </a:r>
            <a:r>
              <a:rPr lang="ru-RU" sz="1600" dirty="0">
                <a:ea typeface="Times New Roman"/>
              </a:rPr>
              <a:t>с помощью программы </a:t>
            </a:r>
            <a:r>
              <a:rPr lang="ru-RU" sz="1600" dirty="0" err="1">
                <a:ea typeface="Times New Roman"/>
              </a:rPr>
              <a:t>Microsoft</a:t>
            </a:r>
            <a:r>
              <a:rPr lang="ru-RU" sz="1600" dirty="0">
                <a:ea typeface="Times New Roman"/>
              </a:rPr>
              <a:t> </a:t>
            </a:r>
            <a:r>
              <a:rPr lang="ru-RU" sz="1600" dirty="0" err="1">
                <a:ea typeface="Times New Roman"/>
              </a:rPr>
              <a:t>Picture</a:t>
            </a:r>
            <a:r>
              <a:rPr lang="ru-RU" sz="1600" dirty="0">
                <a:ea typeface="Times New Roman"/>
              </a:rPr>
              <a:t> </a:t>
            </a:r>
            <a:r>
              <a:rPr lang="ru-RU" sz="1600" dirty="0" err="1">
                <a:ea typeface="Times New Roman"/>
              </a:rPr>
              <a:t>Manager</a:t>
            </a:r>
            <a:r>
              <a:rPr lang="ru-RU" sz="1600" dirty="0">
                <a:ea typeface="Times New Roman"/>
              </a:rPr>
              <a:t>, а файл формата </a:t>
            </a:r>
            <a:r>
              <a:rPr lang="ru-RU" sz="1600" b="1" dirty="0" err="1">
                <a:ea typeface="Times New Roman"/>
              </a:rPr>
              <a:t>gsfx</a:t>
            </a:r>
            <a:r>
              <a:rPr lang="ru-RU" sz="1600" dirty="0">
                <a:ea typeface="Times New Roman"/>
              </a:rPr>
              <a:t> - </a:t>
            </a:r>
            <a:r>
              <a:rPr lang="ru-RU" sz="1600" dirty="0" err="1">
                <a:ea typeface="Times New Roman"/>
              </a:rPr>
              <a:t>Microsoft</a:t>
            </a:r>
            <a:r>
              <a:rPr lang="ru-RU" sz="1600" dirty="0">
                <a:ea typeface="Times New Roman"/>
              </a:rPr>
              <a:t> </a:t>
            </a:r>
            <a:r>
              <a:rPr lang="ru-RU" sz="1600" dirty="0" err="1">
                <a:ea typeface="Times New Roman"/>
              </a:rPr>
              <a:t>Office</a:t>
            </a:r>
            <a:r>
              <a:rPr lang="ru-RU" sz="1600" dirty="0">
                <a:ea typeface="Times New Roman"/>
              </a:rPr>
              <a:t> </a:t>
            </a:r>
            <a:r>
              <a:rPr lang="ru-RU" sz="1600" dirty="0" err="1" smtClean="0">
                <a:ea typeface="Times New Roman"/>
              </a:rPr>
              <a:t>Excel</a:t>
            </a:r>
            <a:r>
              <a:rPr lang="ru-RU" sz="1600" dirty="0" smtClean="0">
                <a:ea typeface="Times New Roman"/>
              </a:rPr>
              <a:t>. Представителями </a:t>
            </a:r>
            <a:r>
              <a:rPr lang="ru-RU" sz="1600" dirty="0">
                <a:ea typeface="Times New Roman"/>
              </a:rPr>
              <a:t>заказчика не отрицается информация о том, что файл формата </a:t>
            </a:r>
            <a:r>
              <a:rPr lang="ru-RU" sz="1600" b="1" dirty="0" err="1">
                <a:ea typeface="Times New Roman"/>
              </a:rPr>
              <a:t>gsfx</a:t>
            </a:r>
            <a:r>
              <a:rPr lang="ru-RU" sz="1600" dirty="0">
                <a:ea typeface="Times New Roman"/>
              </a:rPr>
              <a:t> представляет собой сжатый файл сметы, созданный программой ГРАНД-Смета. </a:t>
            </a:r>
            <a:r>
              <a:rPr lang="ru-RU" sz="1600" b="1" dirty="0" smtClean="0">
                <a:ea typeface="Times New Roman"/>
              </a:rPr>
              <a:t>Программный </a:t>
            </a:r>
            <a:r>
              <a:rPr lang="ru-RU" sz="1600" b="1" dirty="0">
                <a:ea typeface="Times New Roman"/>
              </a:rPr>
              <a:t>комплекс ГРАНД-Смета является лицензионным</a:t>
            </a:r>
            <a:r>
              <a:rPr lang="ru-RU" sz="1600" dirty="0">
                <a:ea typeface="Times New Roman"/>
              </a:rPr>
              <a:t>. Информации и документов, подтверждающих возможность ее установки бесплатно, Министерством в материалы внеплановой проверки не представлено.</a:t>
            </a:r>
            <a:endParaRPr lang="ru-RU" sz="1600" dirty="0"/>
          </a:p>
          <a:p>
            <a:pPr marL="0" indent="0" algn="just">
              <a:buNone/>
            </a:pPr>
            <a:endParaRPr lang="ru-RU" sz="1600" dirty="0" smtClean="0">
              <a:ea typeface="Lucida Sans Unicode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Приемка результатов (Ч.7 ст. 94 44-ФЗ)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217443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/>
              <a:t>	Приемка </a:t>
            </a:r>
            <a:r>
              <a:rPr lang="ru-RU" sz="1800" dirty="0" smtClean="0"/>
              <a:t>результатов отдельного этапа исполнения контракта, а также поставленного товара, выполненной работы или оказанной услуги </a:t>
            </a:r>
            <a:r>
              <a:rPr lang="ru-RU" sz="1800" b="1" dirty="0" smtClean="0">
                <a:solidFill>
                  <a:srgbClr val="FF0000"/>
                </a:solidFill>
              </a:rPr>
              <a:t>осуществляется в порядке и в сроки, которые установлены контрактом</a:t>
            </a:r>
            <a:r>
              <a:rPr lang="ru-RU" sz="1800" dirty="0" smtClean="0"/>
              <a:t>, и оформляется </a:t>
            </a:r>
            <a:r>
              <a:rPr lang="ru-RU" sz="1800" dirty="0" smtClean="0">
                <a:solidFill>
                  <a:srgbClr val="FF0000"/>
                </a:solidFill>
              </a:rPr>
              <a:t>документом о приемке, который подписывается заказчиком </a:t>
            </a:r>
            <a:r>
              <a:rPr lang="ru-RU" sz="1800" dirty="0" smtClean="0"/>
              <a:t>(в случае создания приемочной комиссии подписывается </a:t>
            </a:r>
            <a:r>
              <a:rPr lang="ru-RU" sz="1800" b="1" dirty="0" smtClean="0">
                <a:solidFill>
                  <a:srgbClr val="FF0000"/>
                </a:solidFill>
              </a:rPr>
              <a:t>всеми членами </a:t>
            </a:r>
            <a:r>
              <a:rPr lang="ru-RU" sz="1800" dirty="0" smtClean="0"/>
              <a:t>приемочной комиссии и утверждается заказчиком), либо поставщику (подрядчику, исполнителю) в те же сроки заказчиком </a:t>
            </a:r>
            <a:r>
              <a:rPr lang="ru-RU" sz="1800" b="1" u="sng" dirty="0" smtClean="0"/>
              <a:t>направляется</a:t>
            </a:r>
            <a:r>
              <a:rPr lang="ru-RU" sz="1800" dirty="0" smtClean="0"/>
              <a:t> </a:t>
            </a:r>
            <a:r>
              <a:rPr lang="ru-RU" sz="1800" b="1" dirty="0" smtClean="0">
                <a:solidFill>
                  <a:srgbClr val="FF0000"/>
                </a:solidFill>
              </a:rPr>
              <a:t>в письменной форме мотивированный отказ от подписания </a:t>
            </a:r>
            <a:r>
              <a:rPr lang="ru-RU" sz="1800" dirty="0" smtClean="0"/>
              <a:t>такого </a:t>
            </a:r>
            <a:r>
              <a:rPr lang="ru-RU" sz="1800" dirty="0" smtClean="0"/>
              <a:t>документа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ru-RU" sz="1400" dirty="0" smtClean="0">
                <a:solidFill>
                  <a:srgbClr val="000000"/>
                </a:solidFill>
                <a:ea typeface="Lucida Sans Unicode"/>
              </a:rPr>
              <a:t>	Например, подрядчик </a:t>
            </a:r>
            <a:r>
              <a:rPr lang="ru-RU" sz="1400" dirty="0">
                <a:solidFill>
                  <a:srgbClr val="000000"/>
                </a:solidFill>
                <a:ea typeface="Lucida Sans Unicode"/>
              </a:rPr>
              <a:t>обязан обеспечить ведение на объекте и предоставление при сдаче выполненных работ </a:t>
            </a:r>
            <a:r>
              <a:rPr lang="ru-RU" sz="1400" dirty="0" smtClean="0">
                <a:solidFill>
                  <a:srgbClr val="000000"/>
                </a:solidFill>
                <a:ea typeface="Lucida Sans Unicode"/>
              </a:rPr>
              <a:t>организационно-технологической </a:t>
            </a:r>
            <a:r>
              <a:rPr lang="ru-RU" sz="1400" dirty="0">
                <a:solidFill>
                  <a:srgbClr val="000000"/>
                </a:solidFill>
                <a:ea typeface="Lucida Sans Unicode"/>
              </a:rPr>
              <a:t>и исполнительной производственной документации, которая включает в себя, в том числе акты освидетельствования геодезической разбивочной основы, скрытых работ, промежуточной приемки ответственных конструкций в соответствии с РД-11-02-2006 и </a:t>
            </a:r>
            <a:r>
              <a:rPr lang="ru-RU" sz="1400" u="sng" dirty="0">
                <a:solidFill>
                  <a:srgbClr val="000000"/>
                </a:solidFill>
                <a:ea typeface="Lucida Sans Unicode"/>
              </a:rPr>
              <a:t>требованиями по обеспечению качества дорожно-строительных и строительных работ на автомобильных дорогах Челябинской области, утвержденными приказом Министра дорожного хозяйства и транспорта Челябинской области от 23.01.2015 № 6-6.2-1/28</a:t>
            </a:r>
            <a:r>
              <a:rPr lang="ru-RU" sz="1400" dirty="0">
                <a:solidFill>
                  <a:srgbClr val="000000"/>
                </a:solidFill>
                <a:ea typeface="Lucida Sans Unicode"/>
              </a:rPr>
              <a:t>.</a:t>
            </a:r>
            <a:endParaRPr lang="ru-RU" sz="1400" dirty="0">
              <a:ea typeface="Lucida Sans Unicode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ru-RU" sz="1400" dirty="0" smtClean="0">
                <a:solidFill>
                  <a:srgbClr val="000000"/>
                </a:solidFill>
                <a:ea typeface="Lucida Sans Unicode"/>
              </a:rPr>
              <a:t>	Но!!! приказ </a:t>
            </a:r>
            <a:r>
              <a:rPr lang="ru-RU" sz="1400" dirty="0">
                <a:solidFill>
                  <a:srgbClr val="000000"/>
                </a:solidFill>
                <a:ea typeface="Lucida Sans Unicode"/>
              </a:rPr>
              <a:t>Министра дорожного хозяйства и транспорта Челябинской области от 23.01.2015 № 6-6.2-1/28 на официальном сайте Министерства (</a:t>
            </a:r>
            <a:r>
              <a:rPr lang="ru-RU" sz="1400" u="sng" dirty="0">
                <a:solidFill>
                  <a:srgbClr val="000000"/>
                </a:solidFill>
                <a:ea typeface="Lucida Sans Unicode"/>
                <a:hlinkClick r:id="rId2"/>
              </a:rPr>
              <a:t>http://миндортранс74.рф</a:t>
            </a:r>
            <a:r>
              <a:rPr lang="ru-RU" sz="1400" dirty="0">
                <a:solidFill>
                  <a:srgbClr val="000000"/>
                </a:solidFill>
                <a:ea typeface="Lucida Sans Unicode"/>
              </a:rPr>
              <a:t>), в правовых системах Консультант, Гарант отсутствует</a:t>
            </a:r>
            <a:r>
              <a:rPr lang="ru-RU" sz="1400" dirty="0" smtClean="0">
                <a:solidFill>
                  <a:srgbClr val="000000"/>
                </a:solidFill>
                <a:ea typeface="Lucida Sans Unicode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ru-RU" sz="1400" dirty="0" smtClean="0">
                <a:solidFill>
                  <a:srgbClr val="000000"/>
                </a:solidFill>
              </a:rPr>
              <a:t>	Контракта </a:t>
            </a:r>
            <a:r>
              <a:rPr lang="ru-RU" sz="1400" dirty="0">
                <a:solidFill>
                  <a:srgbClr val="000000"/>
                </a:solidFill>
              </a:rPr>
              <a:t>устанавливает обязанность подрядчика по ведению журналов лабораторного контроля в соответствии со «Сборником форм исполнительной производственной документации», утвержденным распоряжением </a:t>
            </a:r>
            <a:r>
              <a:rPr lang="ru-RU" sz="1400" dirty="0" err="1">
                <a:solidFill>
                  <a:srgbClr val="000000"/>
                </a:solidFill>
              </a:rPr>
              <a:t>Росавтодора</a:t>
            </a:r>
            <a:r>
              <a:rPr lang="ru-RU" sz="1400" dirty="0">
                <a:solidFill>
                  <a:srgbClr val="000000"/>
                </a:solidFill>
              </a:rPr>
              <a:t> от 23.05.2002 №ИС – 478-р.</a:t>
            </a:r>
            <a:endParaRPr lang="ru-RU" sz="1400" dirty="0"/>
          </a:p>
          <a:p>
            <a:pPr marL="0" indent="0" algn="just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ru-RU" sz="1400" dirty="0" smtClean="0">
                <a:solidFill>
                  <a:srgbClr val="000000"/>
                </a:solidFill>
              </a:rPr>
              <a:t>	При </a:t>
            </a:r>
            <a:r>
              <a:rPr lang="ru-RU" sz="1400" dirty="0">
                <a:solidFill>
                  <a:srgbClr val="000000"/>
                </a:solidFill>
              </a:rPr>
              <a:t>этом, «Сборник форм исполнительной производственной документации», утвержденный распоряжением </a:t>
            </a:r>
            <a:r>
              <a:rPr lang="ru-RU" sz="1400" dirty="0" err="1">
                <a:solidFill>
                  <a:srgbClr val="000000"/>
                </a:solidFill>
              </a:rPr>
              <a:t>Росавтодора</a:t>
            </a:r>
            <a:r>
              <a:rPr lang="ru-RU" sz="1400" dirty="0">
                <a:solidFill>
                  <a:srgbClr val="000000"/>
                </a:solidFill>
              </a:rPr>
              <a:t> от 23.05.2002 №ИС – 478-р, </a:t>
            </a:r>
            <a:r>
              <a:rPr lang="ru-RU" sz="1400" dirty="0">
                <a:solidFill>
                  <a:srgbClr val="FF0000"/>
                </a:solidFill>
              </a:rPr>
              <a:t>утратил силу </a:t>
            </a:r>
            <a:r>
              <a:rPr lang="ru-RU" sz="1400" dirty="0">
                <a:solidFill>
                  <a:srgbClr val="000000"/>
                </a:solidFill>
              </a:rPr>
              <a:t>в связи с изданием распоряжения Минтранса России от 11.12.2017 N МС-226-р.</a:t>
            </a:r>
            <a:endParaRPr lang="ru-RU" sz="1400" dirty="0"/>
          </a:p>
          <a:p>
            <a:pPr indent="450215" algn="just">
              <a:spcAft>
                <a:spcPts val="600"/>
              </a:spcAft>
              <a:tabLst>
                <a:tab pos="457200" algn="l"/>
              </a:tabLst>
            </a:pPr>
            <a:endParaRPr lang="ru-RU" sz="1600" dirty="0">
              <a:ea typeface="Lucida Sans Unicode"/>
            </a:endParaRPr>
          </a:p>
          <a:p>
            <a:r>
              <a:rPr lang="ru-RU" sz="2000" dirty="0" smtClean="0"/>
              <a:t>.</a:t>
            </a:r>
            <a:r>
              <a:rPr lang="ru-RU" sz="2000" dirty="0" smtClean="0"/>
              <a:t> 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Ч.13 ст.34  </a:t>
            </a:r>
            <a:r>
              <a:rPr lang="ru-RU" sz="3200" b="1" dirty="0" smtClean="0">
                <a:solidFill>
                  <a:srgbClr val="FF0000"/>
                </a:solidFill>
                <a:hlinkClick r:id="rId2"/>
              </a:rPr>
              <a:t>вступила</a:t>
            </a:r>
            <a:r>
              <a:rPr lang="ru-RU" sz="3200" b="1" dirty="0" smtClean="0">
                <a:solidFill>
                  <a:srgbClr val="FF0000"/>
                </a:solidFill>
              </a:rPr>
              <a:t> в силу с 01.07.2018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001419"/>
          </a:xfrm>
        </p:spPr>
        <p:txBody>
          <a:bodyPr/>
          <a:lstStyle/>
          <a:p>
            <a:r>
              <a:rPr lang="ru-RU" sz="2000" dirty="0" smtClean="0"/>
              <a:t>13. В контракт включаются </a:t>
            </a:r>
            <a:r>
              <a:rPr lang="ru-RU" sz="2000" b="1" dirty="0" smtClean="0">
                <a:solidFill>
                  <a:srgbClr val="FF0000"/>
                </a:solidFill>
              </a:rPr>
              <a:t>обязательные условия</a:t>
            </a:r>
            <a:r>
              <a:rPr lang="ru-RU" sz="2000" dirty="0" smtClean="0"/>
              <a:t>:</a:t>
            </a:r>
          </a:p>
          <a:p>
            <a:r>
              <a:rPr lang="ru-RU" sz="2000" dirty="0" smtClean="0"/>
              <a:t>1) о порядке и сроках оплаты товара, работы или услуги, </a:t>
            </a:r>
          </a:p>
          <a:p>
            <a:r>
              <a:rPr lang="ru-RU" sz="2000" dirty="0" smtClean="0"/>
              <a:t>о порядке и сроках осуществления заказчиком приемки поставленного товара, выполненной работы (ее результатов) или оказанной услуги в части соответствия их количества, комплектности, объема требованиям, установленным контрактом, </a:t>
            </a:r>
          </a:p>
          <a:p>
            <a:r>
              <a:rPr lang="ru-RU" sz="2000" dirty="0" smtClean="0"/>
              <a:t>а также о порядке и сроках оформления результатов такой приемки;</a:t>
            </a:r>
          </a:p>
          <a:p>
            <a:r>
              <a:rPr lang="ru-RU" sz="2000" dirty="0" smtClean="0"/>
              <a:t>2) </a:t>
            </a:r>
            <a:r>
              <a:rPr lang="ru-RU" sz="2000" b="1" dirty="0" smtClean="0">
                <a:solidFill>
                  <a:srgbClr val="FF0000"/>
                </a:solidFill>
              </a:rPr>
              <a:t>об уменьшении суммы, подлежащей уплате заказчиком </a:t>
            </a:r>
            <a:r>
              <a:rPr lang="ru-RU" sz="2000" dirty="0" smtClean="0"/>
              <a:t>юридическому лицу или физическому лицу, в том числе зарегистрированному в качестве индивидуального предпринимателя, </a:t>
            </a:r>
            <a:r>
              <a:rPr lang="ru-RU" sz="2000" b="1" dirty="0" smtClean="0">
                <a:solidFill>
                  <a:srgbClr val="FF0000"/>
                </a:solidFill>
              </a:rPr>
              <a:t>на размер налогов, сборов и иных обязательных платежей </a:t>
            </a:r>
            <a:r>
              <a:rPr lang="ru-RU" sz="2000" dirty="0" smtClean="0"/>
              <a:t>в бюджеты бюджетной системы РФ, связанных с оплатой контракта, если в соответствии с законодательством РФ о налогах и сборах такие налоги, сборы и иные обязательные платежи подлежат уплате в бюджеты бюджетной системы РФ заказчиком.";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Нарушения в проекте контракта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577483"/>
          </a:xfrm>
        </p:spPr>
        <p:txBody>
          <a:bodyPr/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altLang="ru-RU" sz="1800" dirty="0" smtClean="0">
                <a:ea typeface="MS PGothic" pitchFamily="34" charset="-128"/>
                <a:cs typeface="Times New Roman" pitchFamily="18" charset="0"/>
              </a:rPr>
              <a:t>отсутствие в проекте контракта сроков действия контракта, что не позволяет определить срок действия банковской гарантии, которая может быть представлена в качестве обеспечения исполнения контракта;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altLang="ru-RU" sz="1800" dirty="0" smtClean="0">
                <a:ea typeface="MS PGothic" pitchFamily="34" charset="-128"/>
                <a:cs typeface="Times New Roman" pitchFamily="18" charset="0"/>
              </a:rPr>
              <a:t>отсутствие в проекте контракта требования об обеспечении исполнения контракта, антидемпинговых мер;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altLang="ru-RU" sz="1800" dirty="0" smtClean="0">
                <a:ea typeface="MS PGothic" pitchFamily="34" charset="-128"/>
                <a:cs typeface="Times New Roman" pitchFamily="18" charset="0"/>
              </a:rPr>
              <a:t>отсутствие сроков оплаты ТРУ либо наличие сроков, не соответствующих статье 34 ФЗ № 44 (например, по закупкам для СМП и СОНКО (15 рабочих дней, по остальным закупкам 30 дней) либо установление сроков оплаты в банковских днях;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altLang="ru-RU" sz="1800" dirty="0" smtClean="0">
                <a:ea typeface="MS PGothic" pitchFamily="34" charset="-128"/>
                <a:cs typeface="Times New Roman" pitchFamily="18" charset="0"/>
              </a:rPr>
              <a:t>отсутствие порядка и сроков приемки, сроков оформления результатов приемки;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altLang="ru-RU" sz="1800" dirty="0" smtClean="0">
                <a:ea typeface="MS PGothic" pitchFamily="34" charset="-128"/>
                <a:cs typeface="Times New Roman" pitchFamily="18" charset="0"/>
              </a:rPr>
              <a:t>установление мер ответственности с нарушением статьи 34 ФЗ № 44 </a:t>
            </a:r>
            <a:r>
              <a:rPr lang="ru-RU" altLang="ru-RU" sz="1800" b="1" dirty="0" smtClean="0">
                <a:solidFill>
                  <a:srgbClr val="FF0000"/>
                </a:solidFill>
                <a:ea typeface="MS PGothic" pitchFamily="34" charset="-128"/>
                <a:cs typeface="Times New Roman" pitchFamily="18" charset="0"/>
              </a:rPr>
              <a:t>(постановление о наложении штрафа по делу № 7.30-4.2/342-2018 от 24.07.2018)</a:t>
            </a:r>
            <a:r>
              <a:rPr lang="ru-RU" altLang="ru-RU" sz="1800" dirty="0" smtClean="0">
                <a:ea typeface="MS PGothic" pitchFamily="34" charset="-128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altLang="ru-RU" sz="1800" dirty="0" smtClean="0">
                <a:ea typeface="MS PGothic" pitchFamily="34" charset="-128"/>
                <a:cs typeface="Times New Roman" pitchFamily="18" charset="0"/>
              </a:rPr>
              <a:t>указание в проекте контракта о том, что товар, услуга или работа должны соответствовать  требованиям ГОСТ, </a:t>
            </a:r>
            <a:r>
              <a:rPr lang="ru-RU" altLang="ru-RU" sz="1800" dirty="0" err="1" smtClean="0">
                <a:ea typeface="MS PGothic" pitchFamily="34" charset="-128"/>
                <a:cs typeface="Times New Roman" pitchFamily="18" charset="0"/>
              </a:rPr>
              <a:t>СНиП</a:t>
            </a:r>
            <a:r>
              <a:rPr lang="ru-RU" altLang="ru-RU" sz="1800" dirty="0" smtClean="0">
                <a:ea typeface="MS PGothic" pitchFamily="34" charset="-128"/>
                <a:cs typeface="Times New Roman" pitchFamily="18" charset="0"/>
              </a:rPr>
              <a:t>, СП и т.д. без конкретизации сведений об указанных документах;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altLang="ru-RU" sz="1800" dirty="0" smtClean="0">
                <a:ea typeface="MS PGothic" pitchFamily="34" charset="-128"/>
                <a:cs typeface="Times New Roman" pitchFamily="18" charset="0"/>
              </a:rPr>
              <a:t>отсутствие в проекте контракта информации об идентификационном коде закупки;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altLang="ru-RU" sz="1800" dirty="0" smtClean="0">
                <a:ea typeface="MS PGothic" pitchFamily="34" charset="-128"/>
                <a:cs typeface="Times New Roman" pitchFamily="18" charset="0"/>
              </a:rPr>
              <a:t>Отсутствие заполненных приложений к контракту…</a:t>
            </a:r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6207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2600" b="1" dirty="0" smtClean="0">
                <a:solidFill>
                  <a:srgbClr val="FF0000"/>
                </a:solidFill>
              </a:rPr>
              <a:t>Нарушения при рассмотрение вторых частей заявок</a:t>
            </a:r>
            <a:endParaRPr lang="ru-RU" sz="2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784976" cy="5073427"/>
          </a:xfrm>
        </p:spPr>
        <p:txBody>
          <a:bodyPr/>
          <a:lstStyle/>
          <a:p>
            <a:pPr marL="0" lvl="0" indent="0"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kumimoji="0" lang="ru-RU" altLang="ru-RU" sz="2000" kern="1200" dirty="0">
                <a:solidFill>
                  <a:prstClr val="black"/>
                </a:solidFill>
                <a:ea typeface="+mn-ea"/>
                <a:cs typeface="Times New Roman" pitchFamily="18" charset="0"/>
              </a:rPr>
              <a:t>признание заявки не соответствующей требованиям документации об аукционе по причине наличия между участниками закупки </a:t>
            </a:r>
            <a:r>
              <a:rPr kumimoji="0" lang="ru-RU" altLang="ru-RU" sz="2000" kern="1200" dirty="0" err="1">
                <a:solidFill>
                  <a:prstClr val="black"/>
                </a:solidFill>
                <a:ea typeface="+mn-ea"/>
                <a:cs typeface="Times New Roman" pitchFamily="18" charset="0"/>
              </a:rPr>
              <a:t>антиконкурентного</a:t>
            </a:r>
            <a:r>
              <a:rPr kumimoji="0" lang="ru-RU" altLang="ru-RU" sz="2000" kern="1200" dirty="0">
                <a:solidFill>
                  <a:prstClr val="black"/>
                </a:solidFill>
                <a:ea typeface="+mn-ea"/>
                <a:cs typeface="Times New Roman" pitchFamily="18" charset="0"/>
              </a:rPr>
              <a:t> сговора </a:t>
            </a:r>
            <a:endParaRPr kumimoji="0" lang="ru-RU" altLang="ru-RU" sz="2000" kern="1200" dirty="0" smtClean="0">
              <a:solidFill>
                <a:prstClr val="black"/>
              </a:solidFill>
              <a:ea typeface="+mn-ea"/>
              <a:cs typeface="Times New Roman" pitchFamily="18" charset="0"/>
            </a:endParaRPr>
          </a:p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kumimoji="0" lang="ru-RU" altLang="ru-RU" sz="2000" b="1" kern="120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(Постановление </a:t>
            </a:r>
            <a:r>
              <a:rPr kumimoji="0" lang="ru-RU" altLang="ru-RU" sz="2000" b="1" kern="1200" dirty="0">
                <a:solidFill>
                  <a:srgbClr val="FF0000"/>
                </a:solidFill>
                <a:ea typeface="+mn-ea"/>
                <a:cs typeface="Times New Roman" pitchFamily="18" charset="0"/>
              </a:rPr>
              <a:t>Арбитражного суда Уральского округа от 06.07.2018 по делу № </a:t>
            </a:r>
            <a:r>
              <a:rPr kumimoji="0" lang="ru-RU" altLang="ru-RU" sz="2000" b="1" kern="120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А76-8690/2017, решение Советского районного суда г. Челябинска от 17.08.2018 № 12-493/2018)</a:t>
            </a:r>
            <a:r>
              <a:rPr kumimoji="0" lang="ru-RU" altLang="ru-RU" sz="2000" kern="1200" dirty="0" smtClean="0">
                <a:solidFill>
                  <a:prstClr val="black"/>
                </a:solidFill>
                <a:ea typeface="+mn-ea"/>
                <a:cs typeface="Times New Roman" pitchFamily="18" charset="0"/>
              </a:rPr>
              <a:t>;</a:t>
            </a:r>
          </a:p>
          <a:p>
            <a:pPr marL="0" lvl="0" indent="0" algn="just" eaLnBrk="1" hangingPunct="1">
              <a:spcBef>
                <a:spcPct val="0"/>
              </a:spcBef>
              <a:buFont typeface="Wingdings" pitchFamily="2" charset="2"/>
              <a:buChar char="ü"/>
            </a:pPr>
            <a:endParaRPr kumimoji="0" lang="ru-RU" altLang="ru-RU" sz="2000" kern="1200" dirty="0">
              <a:solidFill>
                <a:prstClr val="black"/>
              </a:solidFill>
              <a:ea typeface="+mn-ea"/>
              <a:cs typeface="Times New Roman" pitchFamily="18" charset="0"/>
            </a:endParaRPr>
          </a:p>
          <a:p>
            <a:pPr marL="0" lvl="0" indent="0"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kumimoji="0" lang="ru-RU" altLang="ru-RU" sz="2000" kern="1200" dirty="0">
                <a:solidFill>
                  <a:prstClr val="black"/>
                </a:solidFill>
                <a:ea typeface="+mn-ea"/>
                <a:cs typeface="Times New Roman" pitchFamily="18" charset="0"/>
              </a:rPr>
              <a:t>отсутствие в протоколе подведения итогов при признании заявки участника закупки не соответствующей требованиям документации об аукционе информации, предусмотренной частью 8 статьи 69 ФЗ № 44 </a:t>
            </a:r>
            <a:r>
              <a:rPr kumimoji="0" lang="ru-RU" altLang="ru-RU" sz="2000" b="1" kern="1200" dirty="0">
                <a:solidFill>
                  <a:srgbClr val="FF0000"/>
                </a:solidFill>
                <a:ea typeface="+mn-ea"/>
                <a:cs typeface="Times New Roman" pitchFamily="18" charset="0"/>
              </a:rPr>
              <a:t>(Постановление Арбитражного суда Уральского округа от 07.08.2018 по делу № А76-9677/2017, </a:t>
            </a:r>
            <a:r>
              <a:rPr kumimoji="0" lang="ru-RU" altLang="ru-RU" sz="2000" b="1" kern="1200" dirty="0" smtClean="0">
                <a:solidFill>
                  <a:srgbClr val="FF0000"/>
                </a:solidFill>
                <a:cs typeface="Times New Roman" pitchFamily="18" charset="0"/>
              </a:rPr>
              <a:t>Постановление Арбитражного суда Уральского округа от 12.10.2018, </a:t>
            </a:r>
            <a:r>
              <a:rPr kumimoji="0" lang="ru-RU" altLang="ru-RU" sz="2000" b="1" kern="120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Постановление </a:t>
            </a:r>
            <a:r>
              <a:rPr kumimoji="0" lang="ru-RU" altLang="ru-RU" sz="2000" b="1" kern="1200" dirty="0">
                <a:solidFill>
                  <a:srgbClr val="FF0000"/>
                </a:solidFill>
                <a:ea typeface="+mn-ea"/>
                <a:cs typeface="Times New Roman" pitchFamily="18" charset="0"/>
              </a:rPr>
              <a:t>Восемнадцатого арбитражного апелляционного суда от 25.06.2018 по делу № А76-21369/2017, Решения Челябинского областного суда от 22.08.2018 по делам № 7-1243/2018, 7-1244/2018)</a:t>
            </a:r>
            <a:r>
              <a:rPr kumimoji="0" lang="ru-RU" altLang="ru-RU" sz="2000" kern="1200" dirty="0">
                <a:solidFill>
                  <a:prstClr val="black"/>
                </a:solidFill>
                <a:ea typeface="+mn-ea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9972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0811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lvl="0"/>
            <a:r>
              <a:rPr kumimoji="0" lang="ru-RU" altLang="ru-RU" sz="2800" b="1" kern="1200" dirty="0" smtClean="0">
                <a:solidFill>
                  <a:srgbClr val="FF0000"/>
                </a:solidFill>
                <a:ea typeface="MS PGothic" pitchFamily="34" charset="-128"/>
                <a:cs typeface="Times New Roman" pitchFamily="18" charset="0"/>
              </a:rPr>
              <a:t>Нарушения законодательства о контрактной системе при заключении, исполнении контрактов (статья 7.32 </a:t>
            </a:r>
            <a:r>
              <a:rPr kumimoji="0" lang="ru-RU" altLang="ru-RU" sz="2800" b="1" kern="1200" dirty="0" err="1" smtClean="0">
                <a:solidFill>
                  <a:srgbClr val="FF0000"/>
                </a:solidFill>
                <a:ea typeface="MS PGothic" pitchFamily="34" charset="-128"/>
                <a:cs typeface="Times New Roman" pitchFamily="18" charset="0"/>
              </a:rPr>
              <a:t>КоАП</a:t>
            </a:r>
            <a:r>
              <a:rPr kumimoji="0" lang="ru-RU" altLang="ru-RU" sz="2800" b="1" kern="1200" dirty="0" smtClean="0">
                <a:solidFill>
                  <a:srgbClr val="FF0000"/>
                </a:solidFill>
                <a:ea typeface="MS PGothic" pitchFamily="34" charset="-128"/>
                <a:cs typeface="Times New Roman" pitchFamily="18" charset="0"/>
              </a:rPr>
              <a:t> РФ)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400600"/>
          </a:xfrm>
        </p:spPr>
        <p:txBody>
          <a:bodyPr/>
          <a:lstStyle/>
          <a:p>
            <a:pPr marL="0" lvl="0" indent="0"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kumimoji="0" lang="ru-RU" altLang="ru-RU" sz="1800" kern="1200" dirty="0" smtClean="0">
                <a:solidFill>
                  <a:prstClr val="black"/>
                </a:solidFill>
                <a:ea typeface="+mn-ea"/>
                <a:cs typeface="Times New Roman" pitchFamily="18" charset="0"/>
              </a:rPr>
              <a:t>изменение </a:t>
            </a:r>
            <a:r>
              <a:rPr kumimoji="0" lang="ru-RU" altLang="ru-RU" sz="1800" kern="1200" dirty="0">
                <a:solidFill>
                  <a:prstClr val="black"/>
                </a:solidFill>
                <a:ea typeface="+mn-ea"/>
                <a:cs typeface="Times New Roman" pitchFamily="18" charset="0"/>
              </a:rPr>
              <a:t>при заключении контракта срока оплаты (например, в проекте контракта в течение </a:t>
            </a:r>
            <a:r>
              <a:rPr kumimoji="0" lang="ru-RU" altLang="ru-RU" sz="1800" kern="1200" dirty="0" smtClean="0">
                <a:solidFill>
                  <a:prstClr val="black"/>
                </a:solidFill>
                <a:ea typeface="+mn-ea"/>
                <a:cs typeface="Times New Roman" pitchFamily="18" charset="0"/>
              </a:rPr>
              <a:t>30 дней </a:t>
            </a:r>
            <a:r>
              <a:rPr kumimoji="0" lang="ru-RU" altLang="ru-RU" sz="1800" kern="1200" dirty="0">
                <a:solidFill>
                  <a:prstClr val="black"/>
                </a:solidFill>
                <a:ea typeface="+mn-ea"/>
                <a:cs typeface="Times New Roman" pitchFamily="18" charset="0"/>
              </a:rPr>
              <a:t>с момента подписания акта сдачи-приемки услуг, в заключенном контракте - </a:t>
            </a:r>
            <a:r>
              <a:rPr kumimoji="0" lang="ru-RU" altLang="ru-RU" sz="1800" kern="1200" dirty="0" smtClean="0">
                <a:solidFill>
                  <a:prstClr val="black"/>
                </a:solidFill>
                <a:ea typeface="+mn-ea"/>
                <a:cs typeface="Times New Roman" pitchFamily="18" charset="0"/>
              </a:rPr>
              <a:t>в течение 30 дней </a:t>
            </a:r>
            <a:r>
              <a:rPr kumimoji="0" lang="ru-RU" altLang="ru-RU" sz="1800" kern="1200" dirty="0">
                <a:solidFill>
                  <a:prstClr val="black"/>
                </a:solidFill>
                <a:ea typeface="+mn-ea"/>
                <a:cs typeface="Times New Roman" pitchFamily="18" charset="0"/>
              </a:rPr>
              <a:t>с момента окончания отчетного </a:t>
            </a:r>
            <a:r>
              <a:rPr kumimoji="0" lang="ru-RU" altLang="ru-RU" sz="1800" kern="1200" dirty="0" smtClean="0">
                <a:solidFill>
                  <a:prstClr val="black"/>
                </a:solidFill>
                <a:ea typeface="+mn-ea"/>
                <a:cs typeface="Times New Roman" pitchFamily="18" charset="0"/>
              </a:rPr>
              <a:t>месяца, </a:t>
            </a:r>
            <a:r>
              <a:rPr kumimoji="0" lang="ru-RU" altLang="ru-RU" sz="1800" kern="1200" dirty="0">
                <a:solidFill>
                  <a:prstClr val="black"/>
                </a:solidFill>
                <a:ea typeface="+mn-ea"/>
                <a:cs typeface="Times New Roman" pitchFamily="18" charset="0"/>
              </a:rPr>
              <a:t>в котором оказывалась услуга) </a:t>
            </a:r>
            <a:r>
              <a:rPr kumimoji="0" lang="ru-RU" altLang="ru-RU" sz="1800" b="1" kern="1200" dirty="0">
                <a:solidFill>
                  <a:srgbClr val="FF0000"/>
                </a:solidFill>
                <a:ea typeface="+mn-ea"/>
                <a:cs typeface="Times New Roman" pitchFamily="18" charset="0"/>
              </a:rPr>
              <a:t>(постановление о наложении штрафа по делу № 7.32-1/128-2018 от 16.01.2018, штраф 5 000 рублей)</a:t>
            </a:r>
            <a:r>
              <a:rPr kumimoji="0" lang="ru-RU" altLang="ru-RU" sz="1800" kern="1200" dirty="0">
                <a:solidFill>
                  <a:prstClr val="black"/>
                </a:solidFill>
                <a:ea typeface="+mn-ea"/>
                <a:cs typeface="Times New Roman" pitchFamily="18" charset="0"/>
              </a:rPr>
              <a:t>;</a:t>
            </a:r>
          </a:p>
          <a:p>
            <a:pPr marL="0" lvl="0" indent="0"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kumimoji="0" lang="ru-RU" altLang="ru-RU" sz="1800" kern="1200" dirty="0">
                <a:solidFill>
                  <a:prstClr val="black"/>
                </a:solidFill>
                <a:ea typeface="+mn-ea"/>
                <a:cs typeface="Times New Roman" pitchFamily="18" charset="0"/>
              </a:rPr>
              <a:t>заключение дополнительного соглашения с целью изменения предмета контракта (например, включения работ, ранее в контракте не предусмотренных), увеличения цены и объема с нарушением требований статьи 95 </a:t>
            </a:r>
            <a:r>
              <a:rPr kumimoji="0" lang="ru-RU" altLang="ru-RU" sz="1800" kern="1200" dirty="0" smtClean="0">
                <a:solidFill>
                  <a:prstClr val="black"/>
                </a:solidFill>
                <a:ea typeface="+mn-ea"/>
                <a:cs typeface="Times New Roman" pitchFamily="18" charset="0"/>
              </a:rPr>
              <a:t>44-ФЗ, </a:t>
            </a:r>
            <a:r>
              <a:rPr kumimoji="0" lang="ru-RU" altLang="ru-RU" sz="1800" kern="1200" dirty="0">
                <a:solidFill>
                  <a:prstClr val="black"/>
                </a:solidFill>
                <a:ea typeface="+mn-ea"/>
                <a:cs typeface="Times New Roman" pitchFamily="18" charset="0"/>
              </a:rPr>
              <a:t>изменения срока выполнения работ) </a:t>
            </a:r>
            <a:r>
              <a:rPr kumimoji="0" lang="ru-RU" altLang="ru-RU" sz="1800" b="1" kern="1200" dirty="0">
                <a:solidFill>
                  <a:srgbClr val="FF0000"/>
                </a:solidFill>
                <a:ea typeface="+mn-ea"/>
                <a:cs typeface="Times New Roman" pitchFamily="18" charset="0"/>
              </a:rPr>
              <a:t>(Обзор судебной практики применения законодательства о контрактной системе, утвержденного Президиумом Верховного суда РФ от 28.06.2017, постановления о наложении штрафов по делам № 7.32-4/155-2018 от 26.02.2018, № 7.32-4/252-2018 от 18.04.2018, № 7.32-4/311-2018 от 13.06.2018, № 7.32-4/314-2018 от 13.06.2018, № 7.32-4/363-2018 от 30.07.2018, № 7.32-4/402-2018 от 14.08.2018)</a:t>
            </a:r>
            <a:r>
              <a:rPr kumimoji="0" lang="ru-RU" altLang="ru-RU" sz="1800" kern="1200" dirty="0">
                <a:solidFill>
                  <a:prstClr val="black"/>
                </a:solidFill>
                <a:ea typeface="+mn-ea"/>
                <a:cs typeface="Times New Roman" pitchFamily="18" charset="0"/>
              </a:rPr>
              <a:t>;</a:t>
            </a:r>
          </a:p>
          <a:p>
            <a:pPr marL="0" lvl="0" indent="0"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kumimoji="0" lang="ru-RU" altLang="ru-RU" sz="1800" kern="1200" dirty="0">
                <a:solidFill>
                  <a:prstClr val="black"/>
                </a:solidFill>
                <a:ea typeface="+mn-ea"/>
                <a:cs typeface="Times New Roman" pitchFamily="18" charset="0"/>
              </a:rPr>
              <a:t>нарушение процедуры одностороннего отказа от исполнения контракта (часть 6 статьи 7.32 КоАП РФ – штраф 50 000 рублей) (не направление решения об одностороннем отказе заказным письмом с уведомлением о вручении, сокращение десятидневного срока на вступление решения об одностороннем отказе в законную силу).</a:t>
            </a:r>
          </a:p>
          <a:p>
            <a:pPr marL="0" lvl="0" indent="0" algn="just" eaLnBrk="1" hangingPunct="1">
              <a:spcBef>
                <a:spcPct val="0"/>
              </a:spcBef>
              <a:buFont typeface="Wingdings" pitchFamily="2" charset="2"/>
              <a:buChar char="v"/>
            </a:pPr>
            <a:endParaRPr kumimoji="0" lang="ru-RU" altLang="ru-RU" sz="1600" kern="1200" dirty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3417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Изменения в порядке направления </a:t>
            </a:r>
            <a:b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сведений об уклонившихся участников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8964488" cy="5544616"/>
          </a:xfrm>
        </p:spPr>
        <p:txBody>
          <a:bodyPr/>
          <a:lstStyle/>
          <a:p>
            <a:r>
              <a:rPr lang="ru-RU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 11.01.2018 г. новая редакция п.2 ч.3 ст.104 44-ФЗ</a:t>
            </a:r>
          </a:p>
          <a:p>
            <a:pPr algn="just"/>
            <a:r>
              <a:rPr lang="ru-RU" sz="1800" dirty="0" smtClean="0"/>
              <a:t>В реестр недобросовестных поставщиков не включается информация об ИНН публично-правовых образований, являющихся учредителями юридических лиц</a:t>
            </a:r>
          </a:p>
          <a:p>
            <a:r>
              <a:rPr lang="ru-RU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 11.01.2018 г.:</a:t>
            </a:r>
          </a:p>
          <a:p>
            <a:pPr algn="just"/>
            <a:r>
              <a:rPr lang="ru-RU" sz="1800" dirty="0" smtClean="0"/>
              <a:t>Появилась</a:t>
            </a:r>
            <a:r>
              <a:rPr lang="ru-RU" sz="1800" b="1" dirty="0" smtClean="0"/>
              <a:t> обязанность заказчика </a:t>
            </a:r>
            <a:r>
              <a:rPr lang="ru-RU" sz="1800" dirty="0" smtClean="0"/>
              <a:t>направлять сведения об уклонившемся от заключения контракта участнике закупки: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dirty="0" smtClean="0"/>
              <a:t> о Победителе, независимо от факта заключения контракта с участником занявшим второе место после Победителя (</a:t>
            </a:r>
            <a:r>
              <a:rPr lang="ru-RU" sz="1800" i="1" dirty="0" smtClean="0"/>
              <a:t>новая редакция  ч.4 ст.104 44-ФЗ)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dirty="0" smtClean="0"/>
              <a:t>занявшим второе место, после Победителя (т.к. данный участник признается Победителем)</a:t>
            </a:r>
          </a:p>
          <a:p>
            <a:pPr algn="just"/>
            <a:r>
              <a:rPr lang="ru-RU" sz="1800" b="1" dirty="0" smtClean="0"/>
              <a:t>Установлены требования по формированию протокола признания лица уклонившимся и срок его размещения ( на след. день после признания)</a:t>
            </a:r>
            <a:endParaRPr lang="ru-RU" sz="1800" b="1" dirty="0" smtClean="0">
              <a:solidFill>
                <a:schemeClr val="tx2"/>
              </a:solidFill>
            </a:endParaRPr>
          </a:p>
          <a:p>
            <a:pPr algn="just"/>
            <a:r>
              <a:rPr lang="ru-RU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 01.07.2018 г.:</a:t>
            </a:r>
          </a:p>
          <a:p>
            <a:pPr algn="just"/>
            <a:r>
              <a:rPr lang="ru-RU" sz="1800" dirty="0" smtClean="0"/>
              <a:t>Для всех случаев, устанавливается единый срок направления сведений – </a:t>
            </a:r>
          </a:p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3 раб. дня</a:t>
            </a:r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3200" b="1" dirty="0">
                <a:solidFill>
                  <a:srgbClr val="FF0000"/>
                </a:solidFill>
              </a:rPr>
              <a:t>Указание в ПСД устаревших </a:t>
            </a:r>
            <a:r>
              <a:rPr lang="ru-RU" sz="3200" b="1" dirty="0" smtClean="0">
                <a:solidFill>
                  <a:srgbClr val="FF0000"/>
                </a:solidFill>
              </a:rPr>
              <a:t>ГОСТ, </a:t>
            </a:r>
            <a:r>
              <a:rPr lang="ru-RU" sz="3200" b="1" kern="50" dirty="0" smtClean="0">
                <a:solidFill>
                  <a:srgbClr val="FF0000"/>
                </a:solidFill>
                <a:ea typeface="Andale Sans UI"/>
              </a:rPr>
              <a:t> </a:t>
            </a:r>
            <a:r>
              <a:rPr lang="ru-RU" sz="3200" b="1" kern="50" dirty="0" err="1" smtClean="0">
                <a:solidFill>
                  <a:srgbClr val="FF0000"/>
                </a:solidFill>
                <a:ea typeface="Andale Sans UI"/>
              </a:rPr>
              <a:t>СНиП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721499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ru-RU" sz="1700" b="1" kern="50" dirty="0">
                <a:solidFill>
                  <a:schemeClr val="tx1"/>
                </a:solidFill>
                <a:ea typeface="Andale Sans UI"/>
              </a:rPr>
              <a:t>№ </a:t>
            </a:r>
            <a:r>
              <a:rPr lang="ru-RU" sz="1700" b="1" kern="50" dirty="0" smtClean="0">
                <a:solidFill>
                  <a:schemeClr val="tx1"/>
                </a:solidFill>
                <a:ea typeface="Andale Sans UI"/>
              </a:rPr>
              <a:t>627-ж/2018, </a:t>
            </a:r>
            <a:r>
              <a:rPr lang="ru-RU" sz="1700" b="1" kern="50" dirty="0">
                <a:solidFill>
                  <a:schemeClr val="tx1"/>
                </a:solidFill>
                <a:ea typeface="Andale Sans UI"/>
              </a:rPr>
              <a:t>№ </a:t>
            </a:r>
            <a:r>
              <a:rPr lang="ru-RU" sz="1700" b="1" kern="50" dirty="0" smtClean="0">
                <a:solidFill>
                  <a:schemeClr val="tx1"/>
                </a:solidFill>
                <a:ea typeface="Andale Sans UI"/>
              </a:rPr>
              <a:t>628-ж/2018 </a:t>
            </a:r>
            <a:r>
              <a:rPr lang="ru-RU" sz="1700" b="1" kern="50" dirty="0" smtClean="0">
                <a:ea typeface="Andale Sans UI"/>
              </a:rPr>
              <a:t>- </a:t>
            </a:r>
            <a:r>
              <a:rPr lang="ru-RU" sz="1700" kern="50" dirty="0" smtClean="0">
                <a:ea typeface="Times New Roman"/>
              </a:rPr>
              <a:t>аукциона </a:t>
            </a:r>
            <a:r>
              <a:rPr lang="ru-RU" sz="1700" kern="50" dirty="0">
                <a:ea typeface="Times New Roman"/>
              </a:rPr>
              <a:t>на выполнение строительно-монтажных работ по объекту "Областное государственное бюджетное учреждение культуры "Челябинский государственный академический театр оперы и балета имени М.И. Глинки". Здание вспомогательного назначения для нужд </a:t>
            </a:r>
            <a:r>
              <a:rPr lang="ru-RU" sz="1700" kern="50" dirty="0" smtClean="0">
                <a:ea typeface="Times New Roman"/>
              </a:rPr>
              <a:t>театра </a:t>
            </a:r>
          </a:p>
          <a:p>
            <a:pPr algn="just">
              <a:spcAft>
                <a:spcPts val="0"/>
              </a:spcAft>
            </a:pPr>
            <a:r>
              <a:rPr lang="ru-RU" sz="1700" kern="50" dirty="0" smtClean="0">
                <a:ea typeface="Times New Roman"/>
              </a:rPr>
              <a:t>(НМЦК </a:t>
            </a:r>
            <a:r>
              <a:rPr lang="ru-RU" sz="1700" b="1" kern="50" dirty="0" smtClean="0">
                <a:solidFill>
                  <a:srgbClr val="FF0000"/>
                </a:solidFill>
                <a:ea typeface="Times New Roman"/>
              </a:rPr>
              <a:t>- </a:t>
            </a:r>
            <a:r>
              <a:rPr lang="ru-RU" sz="1700" b="1" kern="50" dirty="0" smtClean="0">
                <a:solidFill>
                  <a:srgbClr val="FF0000"/>
                </a:solidFill>
                <a:ea typeface="Andale Sans UI"/>
              </a:rPr>
              <a:t>86 884 640, 00 </a:t>
            </a:r>
            <a:r>
              <a:rPr lang="ru-RU" sz="1700" kern="50" dirty="0" smtClean="0">
                <a:ea typeface="Andale Sans UI"/>
              </a:rPr>
              <a:t>рублей). </a:t>
            </a:r>
          </a:p>
          <a:p>
            <a:pPr algn="just">
              <a:spcAft>
                <a:spcPts val="0"/>
              </a:spcAft>
            </a:pPr>
            <a:r>
              <a:rPr lang="ru-RU" sz="1600" kern="50" dirty="0" smtClean="0">
                <a:ea typeface="Times New Roman"/>
              </a:rPr>
              <a:t>В </a:t>
            </a:r>
            <a:r>
              <a:rPr lang="ru-RU" sz="1600" kern="50" dirty="0">
                <a:ea typeface="Times New Roman"/>
              </a:rPr>
              <a:t>проектной документации </a:t>
            </a:r>
            <a:r>
              <a:rPr lang="ru-RU" sz="1600" kern="50" dirty="0" smtClean="0">
                <a:ea typeface="Times New Roman"/>
              </a:rPr>
              <a:t>указан </a:t>
            </a:r>
            <a:r>
              <a:rPr lang="ru-RU" sz="1600" kern="50" dirty="0">
                <a:ea typeface="Times New Roman"/>
              </a:rPr>
              <a:t>ГОСТ 12.4.026-76</a:t>
            </a:r>
            <a:r>
              <a:rPr lang="ru-RU" sz="1600" kern="50" dirty="0">
                <a:ea typeface="Andale Sans UI"/>
              </a:rPr>
              <a:t> «</a:t>
            </a:r>
            <a:r>
              <a:rPr lang="ru-RU" sz="1600" kern="50" dirty="0">
                <a:ea typeface="Times New Roman"/>
              </a:rPr>
              <a:t>Система стандартов безопасности труда (ССБТ). Цвета сигнальные и знаки безопасности (с Изменениями № 1, 2)», определяющий цвет покрытия металлоконструкций для крепления трубопроводов и оборудования, который утратил силу. </a:t>
            </a:r>
            <a:endParaRPr lang="ru-RU" sz="1600" kern="50" dirty="0" smtClean="0"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600" kern="50" dirty="0" smtClean="0">
                <a:ea typeface="Times New Roman"/>
              </a:rPr>
              <a:t>На </a:t>
            </a:r>
            <a:r>
              <a:rPr lang="ru-RU" sz="1600" kern="50" dirty="0">
                <a:ea typeface="Times New Roman"/>
              </a:rPr>
              <a:t>сегодняшний день действует ГОСТ 12.4.026-2015 «Система стандартов безопасности труда (ССБТ). Цвета сигнальные, знаки безопасности и разметка сигнальная. Назначение и правила применения. Общие технические требования и характеристики. Методы испытаний (с Поправкой</a:t>
            </a:r>
            <a:r>
              <a:rPr lang="ru-RU" sz="1600" kern="50" dirty="0" smtClean="0">
                <a:ea typeface="Times New Roman"/>
              </a:rPr>
              <a:t>)». </a:t>
            </a:r>
          </a:p>
          <a:p>
            <a:pPr algn="just">
              <a:spcAft>
                <a:spcPts val="0"/>
              </a:spcAft>
            </a:pPr>
            <a:r>
              <a:rPr lang="ru-RU" sz="1600" kern="50" dirty="0" smtClean="0">
                <a:ea typeface="Times New Roman"/>
              </a:rPr>
              <a:t>По мнению заказчика</a:t>
            </a:r>
            <a:r>
              <a:rPr lang="ru-RU" sz="1600" kern="50" dirty="0">
                <a:ea typeface="Times New Roman"/>
              </a:rPr>
              <a:t>, действующий государственный стандарт является актуализированной редакцией стандарта, положения которого утратили силу, в том числе в части определения цвета эмали для нанесения покрытия на металлоконструкции</a:t>
            </a:r>
            <a:r>
              <a:rPr lang="ru-RU" sz="1600" kern="50" dirty="0" smtClean="0"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sz="1700" b="1" kern="50" dirty="0">
                <a:solidFill>
                  <a:srgbClr val="000000"/>
                </a:solidFill>
                <a:ea typeface="Andale Sans UI"/>
              </a:rPr>
              <a:t>№ </a:t>
            </a:r>
            <a:r>
              <a:rPr lang="ru-RU" sz="1700" b="1" kern="50" dirty="0" smtClean="0">
                <a:solidFill>
                  <a:srgbClr val="000000"/>
                </a:solidFill>
                <a:ea typeface="Andale Sans UI"/>
              </a:rPr>
              <a:t>630-ж/2018 от 10.10.2018 -</a:t>
            </a:r>
            <a:r>
              <a:rPr lang="ru-RU" sz="1700" kern="50" dirty="0" smtClean="0">
                <a:ea typeface="Andale Sans UI"/>
              </a:rPr>
              <a:t> </a:t>
            </a:r>
            <a:r>
              <a:rPr lang="ru-RU" sz="1700" kern="50" dirty="0" smtClean="0">
                <a:ea typeface="Times New Roman"/>
              </a:rPr>
              <a:t>аукциона </a:t>
            </a:r>
            <a:r>
              <a:rPr lang="ru-RU" sz="1700" kern="50" dirty="0">
                <a:ea typeface="Times New Roman"/>
              </a:rPr>
              <a:t>на строительство тренажерного зала </a:t>
            </a:r>
            <a:r>
              <a:rPr lang="ru-RU" sz="1700" kern="50" dirty="0" smtClean="0">
                <a:ea typeface="Times New Roman"/>
              </a:rPr>
              <a:t>(</a:t>
            </a:r>
            <a:r>
              <a:rPr lang="ru-RU" sz="1700" kern="50" dirty="0" smtClean="0">
                <a:solidFill>
                  <a:srgbClr val="000000"/>
                </a:solidFill>
                <a:ea typeface="Andale Sans UI"/>
              </a:rPr>
              <a:t>НМЦК</a:t>
            </a:r>
            <a:r>
              <a:rPr lang="ru-RU" sz="1700" kern="50" dirty="0" smtClean="0">
                <a:ea typeface="Times New Roman"/>
              </a:rPr>
              <a:t> </a:t>
            </a:r>
            <a:r>
              <a:rPr lang="ru-RU" sz="1700" kern="50" dirty="0">
                <a:solidFill>
                  <a:srgbClr val="000000"/>
                </a:solidFill>
                <a:ea typeface="Andale Sans UI"/>
              </a:rPr>
              <a:t>– </a:t>
            </a:r>
            <a:r>
              <a:rPr lang="ru-RU" sz="1700" b="1" kern="50" dirty="0">
                <a:solidFill>
                  <a:srgbClr val="FF0000"/>
                </a:solidFill>
                <a:ea typeface="Andale Sans UI"/>
              </a:rPr>
              <a:t>13 721 855,00 </a:t>
            </a:r>
            <a:r>
              <a:rPr lang="ru-RU" sz="1700" kern="50" dirty="0" smtClean="0">
                <a:solidFill>
                  <a:srgbClr val="000000"/>
                </a:solidFill>
                <a:ea typeface="Andale Sans UI"/>
              </a:rPr>
              <a:t>рублей).</a:t>
            </a:r>
            <a:endParaRPr lang="ru-RU" sz="1700" kern="50" dirty="0">
              <a:ea typeface="Andale Sans UI"/>
            </a:endParaRPr>
          </a:p>
          <a:p>
            <a:pPr algn="just">
              <a:spcAft>
                <a:spcPts val="0"/>
              </a:spcAft>
            </a:pPr>
            <a:r>
              <a:rPr lang="ru-RU" sz="1700" kern="50" dirty="0" smtClean="0">
                <a:solidFill>
                  <a:srgbClr val="FF0000"/>
                </a:solidFill>
                <a:ea typeface="Times New Roman"/>
              </a:rPr>
              <a:t>В нарушение </a:t>
            </a:r>
            <a:r>
              <a:rPr lang="ru-RU" sz="1700" kern="50" dirty="0">
                <a:ea typeface="Times New Roman"/>
              </a:rPr>
              <a:t>пункта 1 части 1 статьи 64, части 2 статьи 33 Закона о контрактной </a:t>
            </a:r>
            <a:r>
              <a:rPr lang="ru-RU" sz="1700" kern="50" dirty="0" smtClean="0">
                <a:ea typeface="Times New Roman"/>
              </a:rPr>
              <a:t>системе </a:t>
            </a:r>
            <a:r>
              <a:rPr lang="ru-RU" sz="1700" kern="50" dirty="0" smtClean="0">
                <a:ea typeface="Andale Sans UI"/>
              </a:rPr>
              <a:t>разделы </a:t>
            </a:r>
            <a:r>
              <a:rPr lang="ru-RU" sz="1700" kern="50" dirty="0">
                <a:ea typeface="Andale Sans UI"/>
              </a:rPr>
              <a:t>проектной документации содержат ссылки на </a:t>
            </a:r>
            <a:r>
              <a:rPr lang="ru-RU" sz="1700" b="1" kern="50" dirty="0">
                <a:solidFill>
                  <a:srgbClr val="FF0000"/>
                </a:solidFill>
                <a:ea typeface="Andale Sans UI"/>
              </a:rPr>
              <a:t>ГОСТ, СНиП</a:t>
            </a:r>
            <a:r>
              <a:rPr lang="ru-RU" sz="1700" kern="50" dirty="0">
                <a:ea typeface="Andale Sans UI"/>
              </a:rPr>
              <a:t>, которые </a:t>
            </a:r>
            <a:r>
              <a:rPr lang="ru-RU" sz="1700" kern="50" dirty="0">
                <a:solidFill>
                  <a:srgbClr val="FF0000"/>
                </a:solidFill>
                <a:ea typeface="Andale Sans UI"/>
              </a:rPr>
              <a:t>являются </a:t>
            </a:r>
            <a:r>
              <a:rPr lang="ru-RU" sz="1700" kern="50" dirty="0" smtClean="0">
                <a:solidFill>
                  <a:srgbClr val="FF0000"/>
                </a:solidFill>
                <a:ea typeface="Andale Sans UI"/>
              </a:rPr>
              <a:t>недействующими</a:t>
            </a:r>
            <a:r>
              <a:rPr lang="ru-RU" sz="1700" kern="50" dirty="0" smtClean="0">
                <a:ea typeface="Andale Sans UI"/>
              </a:rPr>
              <a:t>.</a:t>
            </a:r>
            <a:endParaRPr lang="ru-RU" sz="1700" kern="50" dirty="0">
              <a:ea typeface="Andale Sans UI"/>
            </a:endParaRPr>
          </a:p>
          <a:p>
            <a:pPr algn="just">
              <a:spcAft>
                <a:spcPts val="0"/>
              </a:spcAft>
            </a:pPr>
            <a:r>
              <a:rPr lang="ru-RU" sz="1700" kern="50" dirty="0" smtClean="0">
                <a:ea typeface="Times New Roman"/>
              </a:rPr>
              <a:t>.</a:t>
            </a:r>
            <a:r>
              <a:rPr lang="ru-RU" sz="1700" kern="50" dirty="0">
                <a:ea typeface="Andale Sans UI"/>
              </a:rPr>
              <a:t>	</a:t>
            </a:r>
            <a:endParaRPr lang="ru-RU" sz="17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57606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Изменения в порядке описания объекта закупки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616624"/>
          </a:xfrm>
        </p:spPr>
        <p:txBody>
          <a:bodyPr/>
          <a:lstStyle/>
          <a:p>
            <a:r>
              <a:rPr lang="ru-RU" sz="2000" dirty="0" smtClean="0"/>
              <a:t>(</a:t>
            </a:r>
            <a:r>
              <a:rPr lang="ru-RU" sz="2000" i="1" dirty="0" smtClean="0"/>
              <a:t>новая редакция п. 1 ч. 1 ст. 33 44-ФЗ</a:t>
            </a:r>
            <a:r>
              <a:rPr lang="ru-RU" sz="2000" b="1" dirty="0" smtClean="0">
                <a:solidFill>
                  <a:srgbClr val="FF0000"/>
                </a:solidFill>
              </a:rPr>
              <a:t> в ред. N 504-ФЗ от 31.12.2017</a:t>
            </a:r>
            <a:r>
              <a:rPr lang="ru-RU" sz="2000" dirty="0" smtClean="0"/>
              <a:t>)</a:t>
            </a:r>
            <a:endParaRPr lang="ru-RU" sz="20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 11.01.2018 г. </a:t>
            </a:r>
            <a:r>
              <a:rPr lang="ru-RU" sz="1800" b="1" dirty="0" smtClean="0"/>
              <a:t>Исключено требование </a:t>
            </a:r>
            <a:r>
              <a:rPr lang="ru-RU" sz="1800" dirty="0" smtClean="0"/>
              <a:t>о том, что описание объекта закупки должно носить объективный характер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dirty="0" smtClean="0"/>
              <a:t> </a:t>
            </a:r>
            <a:r>
              <a:rPr lang="ru-RU" sz="1800" b="1" dirty="0" smtClean="0"/>
              <a:t>Снят запрет </a:t>
            </a:r>
            <a:r>
              <a:rPr lang="ru-RU" sz="1800" dirty="0" smtClean="0"/>
              <a:t>на указание в описании объекта закупки товарного знака при поставке товаров, если такое указание на товарный знак сопровождается фразой «или эквивалент»</a:t>
            </a:r>
          </a:p>
          <a:p>
            <a:r>
              <a:rPr lang="ru-RU" sz="1600" b="1" dirty="0" smtClean="0">
                <a:solidFill>
                  <a:srgbClr val="FF0000"/>
                </a:solidFill>
              </a:rPr>
              <a:t>Допускается использование </a:t>
            </a:r>
            <a:r>
              <a:rPr lang="ru-RU" sz="1600" dirty="0" smtClean="0"/>
              <a:t>в описании объекта закупки </a:t>
            </a:r>
            <a:r>
              <a:rPr lang="ru-RU" sz="1600" b="1" dirty="0" smtClean="0">
                <a:solidFill>
                  <a:srgbClr val="FF0000"/>
                </a:solidFill>
              </a:rPr>
              <a:t>указания на товарный знак </a:t>
            </a:r>
            <a:r>
              <a:rPr lang="ru-RU" sz="1600" dirty="0" smtClean="0"/>
              <a:t>при условии </a:t>
            </a:r>
            <a:r>
              <a:rPr lang="ru-RU" sz="1600" b="1" dirty="0" smtClean="0">
                <a:solidFill>
                  <a:srgbClr val="FF0000"/>
                </a:solidFill>
              </a:rPr>
              <a:t>сопровождения такого указания словами "или эквивалент" </a:t>
            </a:r>
          </a:p>
          <a:p>
            <a:r>
              <a:rPr lang="ru-RU" sz="1600" dirty="0" smtClean="0"/>
              <a:t>либо при условии </a:t>
            </a:r>
            <a:r>
              <a:rPr lang="ru-RU" sz="1600" b="1" dirty="0" smtClean="0">
                <a:solidFill>
                  <a:srgbClr val="FF0000"/>
                </a:solidFill>
              </a:rPr>
              <a:t>несовместимости</a:t>
            </a:r>
            <a:r>
              <a:rPr lang="ru-RU" sz="1600" dirty="0" smtClean="0"/>
              <a:t> товаров, на которых размещаются другие товарные знаки, </a:t>
            </a:r>
            <a:r>
              <a:rPr lang="ru-RU" sz="1600" b="1" dirty="0" smtClean="0">
                <a:solidFill>
                  <a:srgbClr val="FF0000"/>
                </a:solidFill>
              </a:rPr>
              <a:t>и необходимости обеспечения взаимодействия </a:t>
            </a:r>
            <a:r>
              <a:rPr lang="ru-RU" sz="1600" dirty="0" smtClean="0"/>
              <a:t>таких товаров с товарами, используемыми заказчиком, </a:t>
            </a:r>
          </a:p>
          <a:p>
            <a:r>
              <a:rPr lang="ru-RU" sz="1600" dirty="0" smtClean="0"/>
              <a:t>либо при условии </a:t>
            </a:r>
            <a:r>
              <a:rPr lang="ru-RU" sz="1600" b="1" dirty="0" smtClean="0">
                <a:solidFill>
                  <a:srgbClr val="FF0000"/>
                </a:solidFill>
              </a:rPr>
              <a:t>закупок запасных частей и расходных материалов</a:t>
            </a:r>
            <a:r>
              <a:rPr lang="ru-RU" sz="1600" dirty="0" smtClean="0"/>
              <a:t> к машинам и оборудованию, используемым заказчиком, </a:t>
            </a:r>
            <a:r>
              <a:rPr lang="ru-RU" sz="1600" b="1" u="sng" dirty="0" smtClean="0"/>
              <a:t>в соответствии с технической документацией на указанные машины и оборудование</a:t>
            </a:r>
            <a:r>
              <a:rPr lang="ru-RU" sz="1600" dirty="0" smtClean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dirty="0" smtClean="0"/>
              <a:t> при наличии описания закупаемой продукции в Каталоге товаров, работ, услуг Заказчик </a:t>
            </a:r>
            <a:r>
              <a:rPr lang="ru-RU" sz="1800" b="1" dirty="0" smtClean="0"/>
              <a:t>обязан</a:t>
            </a:r>
            <a:r>
              <a:rPr lang="ru-RU" sz="1800" dirty="0" smtClean="0"/>
              <a:t>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i="1" dirty="0" smtClean="0"/>
              <a:t> описывать объект закупки так, как это </a:t>
            </a:r>
            <a:r>
              <a:rPr lang="ru-RU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предусмотрено Каталогом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i="1" dirty="0" smtClean="0"/>
              <a:t>в случае предоставления </a:t>
            </a:r>
            <a:r>
              <a:rPr lang="ru-RU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иной и дополнительной информации включить в описание письменное </a:t>
            </a:r>
            <a:r>
              <a:rPr lang="ru-RU" sz="1800" b="1" u="sng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обоснование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Указание товарного знака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289451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№ 628-ж/2018 от 10.10.2018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/>
              <a:t>В проектной документации указано на использование секционных и откатных ворот «</a:t>
            </a:r>
            <a:r>
              <a:rPr lang="en-US" sz="2000" dirty="0" err="1" smtClean="0"/>
              <a:t>Doorhan</a:t>
            </a:r>
            <a:r>
              <a:rPr lang="ru-RU" sz="2000" dirty="0" smtClean="0"/>
              <a:t>», при этом в открытых источниках в сети интернет указано, что данное наименование зарегистрировано в качестве товарного знака с указанием знака правовой охраны ®.</a:t>
            </a:r>
          </a:p>
          <a:p>
            <a:r>
              <a:rPr lang="ru-RU" sz="2000" dirty="0" smtClean="0"/>
              <a:t>Вместе с тем, по позиции 38 ведомости объемов работ № 02-4 и по позиции 38 локальной сметы № 02-4, являющихся неотъемлемой частью документации о закупке, указано на характеристики ворот, подлежащих установке: секционные ворота с калиткой и электроприводом 5200*4000 и откатных ворот с калиткой и электроприводом 4735*4000.</a:t>
            </a:r>
          </a:p>
          <a:p>
            <a:r>
              <a:rPr lang="ru-RU" sz="2000" dirty="0" smtClean="0"/>
              <a:t>Из совокупного прочтения проектной документации, а также ведомости и локальной сметы следует, что заказчиком раскрыты характеристики эквивалентности ворот, сопровождаемых товарным знаком…</a:t>
            </a:r>
          </a:p>
          <a:p>
            <a:r>
              <a:rPr lang="ru-RU" sz="2000" dirty="0" smtClean="0"/>
              <a:t>Вместе с тем, отсутствие в документации о закупке формулировки «или эквивалент» при наличии материала с указанием товарного знака «</a:t>
            </a:r>
            <a:r>
              <a:rPr lang="ru-RU" sz="2000" dirty="0" err="1" smtClean="0"/>
              <a:t>Doorhan</a:t>
            </a:r>
            <a:r>
              <a:rPr lang="ru-RU" sz="2000" dirty="0" smtClean="0"/>
              <a:t>» не соответствует пункту 1 части 1 статьи 33 Закона о контрактной системе.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26876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Объективное описание объекта закупки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1400" b="1" dirty="0" smtClean="0">
                <a:solidFill>
                  <a:srgbClr val="FF0000"/>
                </a:solidFill>
              </a:rPr>
              <a:t>  </a:t>
            </a: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№ 18АП-931/2017 (</a:t>
            </a:r>
            <a:r>
              <a:rPr lang="ru-RU" sz="3600" b="1" dirty="0" smtClean="0"/>
              <a:t>№ А76-16144/2016</a:t>
            </a:r>
            <a:r>
              <a:rPr lang="ru-RU" sz="3600" b="1" dirty="0" smtClean="0">
                <a:solidFill>
                  <a:schemeClr val="tx1"/>
                </a:solidFill>
              </a:rPr>
              <a:t>)</a:t>
            </a:r>
            <a:r>
              <a:rPr lang="ru-RU" sz="3600" b="1" dirty="0" smtClean="0"/>
              <a:t>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896544"/>
          </a:xfrm>
        </p:spPr>
        <p:txBody>
          <a:bodyPr/>
          <a:lstStyle/>
          <a:p>
            <a:r>
              <a:rPr lang="ru-RU" sz="2200" b="1" dirty="0" smtClean="0">
                <a:solidFill>
                  <a:srgbClr val="FF0000"/>
                </a:solidFill>
              </a:rPr>
              <a:t>Формирование закупочной документации осуществляется исключительно в зависимости от потребностей заказчика в получении тех или иных товаров, работ или услуг в необходимых последнему форме, способах, комплектации</a:t>
            </a:r>
            <a:r>
              <a:rPr lang="ru-RU" sz="2200" dirty="0" smtClean="0"/>
              <a:t>. </a:t>
            </a:r>
          </a:p>
          <a:p>
            <a:r>
              <a:rPr lang="ru-RU" sz="2200" b="1" dirty="0" smtClean="0">
                <a:solidFill>
                  <a:srgbClr val="FF0000"/>
                </a:solidFill>
              </a:rPr>
              <a:t>Описание объекта закупки должно носить объективный характер</a:t>
            </a:r>
            <a:r>
              <a:rPr lang="ru-RU" sz="2200" dirty="0" smtClean="0"/>
              <a:t>, то есть быть продиктовано истинными (а не мнимыми и недоказанными) потребностями заказчика, а также </a:t>
            </a:r>
            <a:r>
              <a:rPr lang="ru-RU" sz="2200" b="1" dirty="0" smtClean="0">
                <a:solidFill>
                  <a:srgbClr val="FF0000"/>
                </a:solidFill>
              </a:rPr>
              <a:t>исключать любую возможность необоснованного ограничения количества потенциальных участников </a:t>
            </a:r>
            <a:r>
              <a:rPr lang="ru-RU" sz="2200" dirty="0" smtClean="0"/>
              <a:t>закупки установлением в закупочной документации </a:t>
            </a:r>
            <a:r>
              <a:rPr lang="ru-RU" sz="2200" b="1" dirty="0" smtClean="0">
                <a:solidFill>
                  <a:srgbClr val="FF0000"/>
                </a:solidFill>
              </a:rPr>
              <a:t>заведомо неисполнимых требований либо требований, удовлетворить которые может лишь ограниченный круг лиц</a:t>
            </a:r>
            <a:r>
              <a:rPr lang="ru-RU" sz="2200" dirty="0" smtClean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41805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2500" b="1" dirty="0" smtClean="0">
                <a:solidFill>
                  <a:srgbClr val="FF0000"/>
                </a:solidFill>
              </a:rPr>
              <a:t>Установление требований не в соответствии с ПСД</a:t>
            </a:r>
            <a:r>
              <a:rPr lang="ru-RU" sz="3600" b="1" dirty="0" smtClean="0">
                <a:solidFill>
                  <a:schemeClr val="tx1"/>
                </a:solidFill>
              </a:rPr>
              <a:t/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Дело № А76-15513/2016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217443"/>
          </a:xfrm>
        </p:spPr>
        <p:txBody>
          <a:bodyPr/>
          <a:lstStyle/>
          <a:p>
            <a:r>
              <a:rPr lang="ru-RU" sz="2200" dirty="0" smtClean="0"/>
              <a:t>Заказчиком проведён электронный аукцион на выполнение работ по кап. строительству наружных сетей освещения дамбы. </a:t>
            </a:r>
          </a:p>
          <a:p>
            <a:r>
              <a:rPr lang="ru-RU" sz="2200" dirty="0" smtClean="0"/>
              <a:t>В соответствии с проектной документацией механизм предполагает </a:t>
            </a:r>
            <a:r>
              <a:rPr lang="ru-RU" sz="2200" dirty="0" smtClean="0">
                <a:solidFill>
                  <a:srgbClr val="FF0000"/>
                </a:solidFill>
              </a:rPr>
              <a:t>наличие двух кнопок «кнопка управления ВВ7 («Пуск», «Стоп») красная, зеленая».</a:t>
            </a:r>
          </a:p>
          <a:p>
            <a:r>
              <a:rPr lang="ru-RU" sz="2200" dirty="0" smtClean="0"/>
              <a:t> Вместе с тем, </a:t>
            </a:r>
            <a:r>
              <a:rPr lang="ru-RU" sz="2200" dirty="0" smtClean="0">
                <a:solidFill>
                  <a:srgbClr val="FF0000"/>
                </a:solidFill>
              </a:rPr>
              <a:t>в техническом задании </a:t>
            </a:r>
            <a:r>
              <a:rPr lang="ru-RU" sz="2200" dirty="0" smtClean="0"/>
              <a:t>аукционной документации указано </a:t>
            </a:r>
            <a:r>
              <a:rPr lang="ru-RU" sz="2200" b="1" dirty="0" smtClean="0">
                <a:solidFill>
                  <a:srgbClr val="FF0000"/>
                </a:solidFill>
              </a:rPr>
              <a:t>«кнопка красная или зеленая», </a:t>
            </a:r>
            <a:r>
              <a:rPr lang="ru-RU" sz="2200" dirty="0" smtClean="0"/>
              <a:t>что подразумевает выбор участником закупки одной кнопки. </a:t>
            </a:r>
          </a:p>
          <a:p>
            <a:r>
              <a:rPr lang="ru-RU" sz="2200" dirty="0" smtClean="0"/>
              <a:t>Руководствуясь требованиями аукционной документации, Аукционной комиссией </a:t>
            </a:r>
            <a:r>
              <a:rPr lang="ru-RU" sz="2200" dirty="0" smtClean="0">
                <a:solidFill>
                  <a:srgbClr val="008000"/>
                </a:solidFill>
              </a:rPr>
              <a:t>допущено два участника закупки</a:t>
            </a:r>
            <a:r>
              <a:rPr lang="ru-RU" sz="2200" dirty="0" smtClean="0"/>
              <a:t>, одним предложена </a:t>
            </a:r>
            <a:r>
              <a:rPr lang="ru-RU" sz="2200" dirty="0" smtClean="0">
                <a:solidFill>
                  <a:srgbClr val="FF0000"/>
                </a:solidFill>
              </a:rPr>
              <a:t>красная кнопка</a:t>
            </a:r>
            <a:r>
              <a:rPr lang="ru-RU" sz="2200" dirty="0" smtClean="0"/>
              <a:t>, вторым - </a:t>
            </a:r>
            <a:r>
              <a:rPr lang="ru-RU" sz="2200" b="1" dirty="0" smtClean="0">
                <a:solidFill>
                  <a:srgbClr val="008000"/>
                </a:solidFill>
              </a:rPr>
              <a:t>зеленая</a:t>
            </a:r>
            <a:r>
              <a:rPr lang="ru-RU" sz="2200" dirty="0" smtClean="0"/>
              <a:t>, </a:t>
            </a:r>
            <a:r>
              <a:rPr lang="ru-RU" sz="2200" b="1" dirty="0" smtClean="0">
                <a:solidFill>
                  <a:schemeClr val="tx1"/>
                </a:solidFill>
              </a:rPr>
              <a:t>четыре участника закупки отклонено</a:t>
            </a:r>
            <a:r>
              <a:rPr lang="ru-RU" sz="2200" dirty="0" smtClean="0"/>
              <a:t>, в том числе </a:t>
            </a:r>
            <a:r>
              <a:rPr lang="ru-RU" sz="2200" b="1" dirty="0" smtClean="0">
                <a:solidFill>
                  <a:schemeClr val="tx1"/>
                </a:solidFill>
              </a:rPr>
              <a:t>по причине, указания в заявке двух кнопок и красной, и зеленой. </a:t>
            </a:r>
          </a:p>
          <a:p>
            <a:r>
              <a:rPr lang="ru-RU" sz="2200" dirty="0" smtClean="0"/>
              <a:t>Таким образом, </a:t>
            </a:r>
            <a:r>
              <a:rPr lang="ru-RU" sz="2200" b="1" dirty="0" smtClean="0"/>
              <a:t>описание объекта закупки не носит объективного характера</a:t>
            </a:r>
            <a:r>
              <a:rPr lang="ru-RU" sz="2200" dirty="0" smtClean="0"/>
              <a:t>, что свидетельствует о нарушении Заказчиком пункта 1 части 1, части 2 статьи 33 №44-ФЗ.</a:t>
            </a:r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Отсутствие единого подхода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1200" b="1" dirty="0" smtClean="0">
                <a:solidFill>
                  <a:srgbClr val="FF0000"/>
                </a:solidFill>
              </a:rPr>
              <a:t>   </a:t>
            </a:r>
            <a:r>
              <a:rPr lang="ru-RU" sz="3600" b="1" dirty="0" smtClean="0">
                <a:solidFill>
                  <a:schemeClr val="tx1"/>
                </a:solidFill>
              </a:rPr>
              <a:t/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Дело № А76-9734/2015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184576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учитывая также и отсутствие единого подхода к применению, при аналогичных обстоятельствах, описания требований к значениям показателей</a:t>
            </a:r>
            <a:r>
              <a:rPr lang="ru-RU" sz="2400" dirty="0" smtClean="0"/>
              <a:t> основных материалов при выполнении работ, верным является вывод Комиссии УФАС о том, что решение аукционной комиссии об отказе в допуске к участию в аукционе ООО по причине </a:t>
            </a:r>
            <a:r>
              <a:rPr lang="ru-RU" sz="2400" dirty="0" err="1" smtClean="0"/>
              <a:t>непредоставления</a:t>
            </a:r>
            <a:r>
              <a:rPr lang="ru-RU" sz="2400" dirty="0" smtClean="0"/>
              <a:t> сведений, предусмотренных частью 3 статьи 66 Закона о контрактной системе, или предоставление недостоверных сведений, а именно: в связи с тем, что по позициям 1.9, 2.8 значения показателя «индекс </a:t>
            </a:r>
            <a:r>
              <a:rPr lang="ru-RU" sz="2400" dirty="0" err="1" smtClean="0"/>
              <a:t>пенетрации</a:t>
            </a:r>
            <a:r>
              <a:rPr lang="ru-RU" sz="2400" dirty="0" smtClean="0"/>
              <a:t>» представлено участником как «1,0», является неправомерным. 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В 2018: </a:t>
            </a:r>
            <a:r>
              <a:rPr lang="ru-RU" sz="2400" i="1" dirty="0" smtClean="0">
                <a:solidFill>
                  <a:schemeClr val="tx1"/>
                </a:solidFill>
              </a:rPr>
              <a:t>показатели , указанные курсивом, не подлежат изменению !!!</a:t>
            </a:r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26938</TotalTime>
  <Words>4635</Words>
  <Application>Microsoft Office PowerPoint</Application>
  <PresentationFormat>Экран (4:3)</PresentationFormat>
  <Paragraphs>268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Оформление по умолчанию</vt:lpstr>
      <vt:lpstr>Презентация PowerPoint</vt:lpstr>
      <vt:lpstr>Обзор судебной практики применения законодательства о контрактной системе, утвержденный Президиумом Верховного суда РФ от 28.06.2017</vt:lpstr>
      <vt:lpstr>Размещение ПСД в форматах,  не предусмотренных Порядком пользования ЕИС</vt:lpstr>
      <vt:lpstr>Указание в ПСД устаревших ГОСТ,  СНиП</vt:lpstr>
      <vt:lpstr>Изменения в порядке описания объекта закупки</vt:lpstr>
      <vt:lpstr>Указание товарного знака</vt:lpstr>
      <vt:lpstr>Объективное описание объекта закупки    № 18АП-931/2017 (№ А76-16144/2016) </vt:lpstr>
      <vt:lpstr>Установление требований не в соответствии с ПСД Дело № А76-15513/2016</vt:lpstr>
      <vt:lpstr>Отсутствие единого подхода     Дело № А76-9734/2015</vt:lpstr>
      <vt:lpstr>Изменены Правила установления требований энергетической эффективности товаров, работ, услуг при госзакупках</vt:lpstr>
      <vt:lpstr>Не установление требований к энергетической эффективности оборудования</vt:lpstr>
      <vt:lpstr>Изменение объекта закупки  Дело № А76-3116/2016 (70ж-2016)</vt:lpstr>
      <vt:lpstr>Нарушение выбора способа закупки № А76-18722/2016 (№ Ф09-3679/17)</vt:lpstr>
      <vt:lpstr>Конкурс вместо аукциона</vt:lpstr>
      <vt:lpstr>Обстоятельства непреодолимой силы</vt:lpstr>
      <vt:lpstr>ПЛЕНУМ ВЕРХОВНОГО СУДА РФ  ПОСТАНОВЛЕНИЕ от 24 марта 2016 г. N 7</vt:lpstr>
      <vt:lpstr>Запрос коммерческих предложений  не подтверждает обеспечение конкуренции</vt:lpstr>
      <vt:lpstr>Без проведения торгов</vt:lpstr>
      <vt:lpstr>ДРОБЛЕНИЕ ЗАКУПКИ</vt:lpstr>
      <vt:lpstr>Укрупнение лота № А76-6736/2015, № А76-6837/2015</vt:lpstr>
      <vt:lpstr>Ограничение количества участников закупки</vt:lpstr>
      <vt:lpstr>Дополнение статьи 34 частью 29 44-ФЗ.   Редакция от 31.12.2017, вступ. в силу с 01.07.2018</vt:lpstr>
      <vt:lpstr>Нарушение сроков</vt:lpstr>
      <vt:lpstr>Особенности заключения - Ч.2 ст.110.2 44-ФЗ</vt:lpstr>
      <vt:lpstr>Постановление Правительства РФ № 570</vt:lpstr>
      <vt:lpstr>Постановление Правительства РФ № 570</vt:lpstr>
      <vt:lpstr>Исключительные права на результаты выполненных проектных и (или) изыскательских работ</vt:lpstr>
      <vt:lpstr>Результат проектных работ (Ч. 3 ст.110.2)</vt:lpstr>
      <vt:lpstr>Результат строительных работ (Ч. 4 Ст.110.2)</vt:lpstr>
      <vt:lpstr>Приемка результатов (Ч.7 ст. 94 44-ФЗ)</vt:lpstr>
      <vt:lpstr>Ч.13 ст.34  вступила в силу с 01.07.2018</vt:lpstr>
      <vt:lpstr>Нарушения в проекте контракта</vt:lpstr>
      <vt:lpstr>Нарушения при рассмотрение вторых частей заявок</vt:lpstr>
      <vt:lpstr>Нарушения законодательства о контрактной системе при заключении, исполнении контрактов (статья 7.32 КоАП РФ)</vt:lpstr>
      <vt:lpstr>Изменения в порядке направления  сведений об уклонившихся участников</vt:lpstr>
      <vt:lpstr>Презентация PowerPoint</vt:lpstr>
    </vt:vector>
  </TitlesOfParts>
  <Company>ФАС России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Ливончик Влада Анатольевна</cp:lastModifiedBy>
  <cp:revision>2197</cp:revision>
  <cp:lastPrinted>2018-10-17T07:16:21Z</cp:lastPrinted>
  <dcterms:created xsi:type="dcterms:W3CDTF">2010-09-23T12:59:34Z</dcterms:created>
  <dcterms:modified xsi:type="dcterms:W3CDTF">2018-10-17T07:17:54Z</dcterms:modified>
</cp:coreProperties>
</file>