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12"/>
  </p:notesMasterIdLst>
  <p:handoutMasterIdLst>
    <p:handoutMasterId r:id="rId13"/>
  </p:handoutMasterIdLst>
  <p:sldIdLst>
    <p:sldId id="443" r:id="rId3"/>
    <p:sldId id="488" r:id="rId4"/>
    <p:sldId id="490" r:id="rId5"/>
    <p:sldId id="492" r:id="rId6"/>
    <p:sldId id="493" r:id="rId7"/>
    <p:sldId id="474" r:id="rId8"/>
    <p:sldId id="480" r:id="rId9"/>
    <p:sldId id="494" r:id="rId10"/>
    <p:sldId id="479" r:id="rId11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2CDD2"/>
    <a:srgbClr val="47A4AB"/>
    <a:srgbClr val="69B7BF"/>
    <a:srgbClr val="54B1B8"/>
    <a:srgbClr val="008080"/>
    <a:srgbClr val="F3F9FA"/>
    <a:srgbClr val="A7D4D9"/>
    <a:srgbClr val="FFFFFF"/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8" autoAdjust="0"/>
    <p:restoredTop sz="92888" autoAdjust="0"/>
  </p:normalViewPr>
  <p:slideViewPr>
    <p:cSldViewPr snapToGrid="0">
      <p:cViewPr varScale="1">
        <p:scale>
          <a:sx n="86" d="100"/>
          <a:sy n="86" d="100"/>
        </p:scale>
        <p:origin x="1158" y="90"/>
      </p:cViewPr>
      <p:guideLst>
        <p:guide orient="horz" pos="2183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276476" cy="337058"/>
          </a:xfrm>
          <a:prstGeom prst="rect">
            <a:avLst/>
          </a:prstGeom>
        </p:spPr>
        <p:txBody>
          <a:bodyPr vert="horz" lIns="90742" tIns="45371" rIns="90742" bIns="453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7534" y="1"/>
            <a:ext cx="4276476" cy="337058"/>
          </a:xfrm>
          <a:prstGeom prst="rect">
            <a:avLst/>
          </a:prstGeom>
        </p:spPr>
        <p:txBody>
          <a:bodyPr vert="horz" lIns="90742" tIns="45371" rIns="90742" bIns="45371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397631"/>
            <a:ext cx="4276476" cy="337057"/>
          </a:xfrm>
          <a:prstGeom prst="rect">
            <a:avLst/>
          </a:prstGeom>
        </p:spPr>
        <p:txBody>
          <a:bodyPr vert="horz" lIns="90742" tIns="45371" rIns="90742" bIns="453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7534" y="6397631"/>
            <a:ext cx="4276476" cy="337057"/>
          </a:xfrm>
          <a:prstGeom prst="rect">
            <a:avLst/>
          </a:prstGeom>
        </p:spPr>
        <p:txBody>
          <a:bodyPr vert="horz" lIns="90742" tIns="45371" rIns="90742" bIns="45371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275402" cy="337958"/>
          </a:xfrm>
          <a:prstGeom prst="rect">
            <a:avLst/>
          </a:prstGeom>
        </p:spPr>
        <p:txBody>
          <a:bodyPr vert="horz" lIns="90742" tIns="45371" rIns="90742" bIns="453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34" y="1"/>
            <a:ext cx="4275402" cy="337958"/>
          </a:xfrm>
          <a:prstGeom prst="rect">
            <a:avLst/>
          </a:prstGeom>
        </p:spPr>
        <p:txBody>
          <a:bodyPr vert="horz" lIns="90742" tIns="45371" rIns="90742" bIns="45371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16300" y="841375"/>
            <a:ext cx="3033713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2" tIns="45371" rIns="90742" bIns="453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241588"/>
            <a:ext cx="7893050" cy="2652207"/>
          </a:xfrm>
          <a:prstGeom prst="rect">
            <a:avLst/>
          </a:prstGeom>
        </p:spPr>
        <p:txBody>
          <a:bodyPr vert="horz" lIns="90742" tIns="45371" rIns="90742" bIns="453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397809"/>
            <a:ext cx="4275402" cy="337957"/>
          </a:xfrm>
          <a:prstGeom prst="rect">
            <a:avLst/>
          </a:prstGeom>
        </p:spPr>
        <p:txBody>
          <a:bodyPr vert="horz" lIns="90742" tIns="45371" rIns="90742" bIns="453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34" y="6397809"/>
            <a:ext cx="4275402" cy="337957"/>
          </a:xfrm>
          <a:prstGeom prst="rect">
            <a:avLst/>
          </a:prstGeom>
        </p:spPr>
        <p:txBody>
          <a:bodyPr vert="horz" lIns="90742" tIns="45371" rIns="90742" bIns="45371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16300" y="841375"/>
            <a:ext cx="3033713" cy="2274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93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6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7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37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3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641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62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0FF2C-AFEC-4CB3-9C46-E0B715276F6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0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271272" y="2994737"/>
            <a:ext cx="8601456" cy="268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75"/>
              </a:spcAft>
            </a:pP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Практика Челябинского УФАС России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по антимонопольному контролю при передаче объектов ЖКХ в концессию (аренду)</a:t>
            </a:r>
            <a:endParaRPr lang="en-US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ctr"/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pPr algn="ctr"/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altLang="ru-RU" sz="16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altLang="ru-RU" sz="16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анализа </a:t>
            </a: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товарных и финансовых рынков  </a:t>
            </a: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Челябинского УФАС России Ю.Ю. Пузанкова 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 smtClean="0">
                <a:solidFill>
                  <a:srgbClr val="008080"/>
                </a:solidFill>
                <a:latin typeface="Arial" pitchFamily="34" charset="0"/>
              </a:rPr>
              <a:t>Челябинское УФАС России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0532" y="4846002"/>
            <a:ext cx="3461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г. Челябинск, </a:t>
            </a:r>
            <a:endParaRPr lang="en-US" altLang="ru-RU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ctr"/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22 </a:t>
            </a:r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марта</a:t>
            </a:r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 2018</a:t>
            </a:r>
            <a:r>
              <a:rPr lang="en-US" altLang="ru-RU" dirty="0" smtClean="0">
                <a:solidFill>
                  <a:srgbClr val="333399"/>
                </a:solidFill>
                <a:latin typeface="Arial" pitchFamily="34" charset="0"/>
              </a:rPr>
              <a:t> </a:t>
            </a:r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года</a:t>
            </a:r>
            <a:endParaRPr lang="ru-RU" altLang="ru-RU" dirty="0">
              <a:solidFill>
                <a:srgbClr val="33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8284" y="1150552"/>
            <a:ext cx="8621684" cy="1144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Правоустанавливающие документы должны соответствовать требованиям отраслевого законодательства (190-ФЗ «О теплоснабжении», 416-ФЗ  «О водоснабжении и водоотведении», № 115-ФЗ «О концессионных соглашениях»)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28240" y="35864"/>
            <a:ext cx="9144000" cy="71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000" b="1" kern="0" dirty="0">
                <a:solidFill>
                  <a:schemeClr val="accent6"/>
                </a:solidFill>
                <a:ea typeface="ＭＳ Ｐゴシック" pitchFamily="34" charset="-128"/>
              </a:rPr>
              <a:t>Разграничение полномочий между </a:t>
            </a: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контролирующими </a:t>
            </a: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органами в сфере контроля за передачей объектов ЖКХ в концессию (аренду)</a:t>
            </a:r>
            <a:endParaRPr lang="ru-RU" sz="2000" b="1" kern="0" dirty="0">
              <a:solidFill>
                <a:schemeClr val="accent6"/>
              </a:solidFill>
              <a:ea typeface="ＭＳ Ｐゴシック" pitchFamily="34" charset="-128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631688" y="2291685"/>
            <a:ext cx="4003288" cy="4947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</a:rPr>
              <a:t>полномочия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284" y="2786460"/>
            <a:ext cx="8647432" cy="10569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accent6"/>
                </a:solidFill>
              </a:rPr>
              <a:t>Отсутствие у регионального тарифного регулятора полномочий по оценке действий стороны, передающей государственное и муниципальное </a:t>
            </a:r>
            <a:r>
              <a:rPr lang="ru-RU" dirty="0" smtClean="0">
                <a:solidFill>
                  <a:schemeClr val="accent6"/>
                </a:solidFill>
              </a:rPr>
              <a:t>имущество в концессию (аренду)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2542" y="4985596"/>
            <a:ext cx="8647432" cy="123760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6"/>
                </a:solidFill>
              </a:rPr>
              <a:t>Полномочия по </a:t>
            </a:r>
            <a:r>
              <a:rPr lang="ru-RU" dirty="0">
                <a:solidFill>
                  <a:schemeClr val="accent6"/>
                </a:solidFill>
              </a:rPr>
              <a:t>оценке действий стороны, передающей государственное и муниципальное </a:t>
            </a:r>
            <a:r>
              <a:rPr lang="ru-RU" dirty="0" smtClean="0">
                <a:solidFill>
                  <a:schemeClr val="accent6"/>
                </a:solidFill>
              </a:rPr>
              <a:t>имущество, </a:t>
            </a:r>
            <a:r>
              <a:rPr lang="ru-RU" dirty="0">
                <a:solidFill>
                  <a:schemeClr val="accent6"/>
                </a:solidFill>
              </a:rPr>
              <a:t>находятся в </a:t>
            </a:r>
            <a:r>
              <a:rPr lang="ru-RU" b="1" dirty="0">
                <a:solidFill>
                  <a:srgbClr val="FF0000"/>
                </a:solidFill>
              </a:rPr>
              <a:t>территориальном органе ФАС </a:t>
            </a:r>
            <a:r>
              <a:rPr lang="ru-RU" b="1" dirty="0" smtClean="0">
                <a:solidFill>
                  <a:srgbClr val="FF0000"/>
                </a:solidFill>
              </a:rPr>
              <a:t>России и в прокуратуре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219725">
            <a:off x="378546" y="3840458"/>
            <a:ext cx="2888166" cy="1228236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/>
                </a:solidFill>
              </a:rPr>
              <a:t>Направление документов </a:t>
            </a:r>
            <a:r>
              <a:rPr lang="ru-RU" sz="1200" b="1" dirty="0" smtClean="0">
                <a:solidFill>
                  <a:schemeClr val="accent6"/>
                </a:solidFill>
              </a:rPr>
              <a:t>в антимонопольный </a:t>
            </a:r>
            <a:r>
              <a:rPr lang="ru-RU" sz="1200" b="1" dirty="0" smtClean="0">
                <a:solidFill>
                  <a:schemeClr val="accent6"/>
                </a:solidFill>
              </a:rPr>
              <a:t> орган</a:t>
            </a:r>
            <a:endParaRPr lang="ru-RU" sz="1200" b="1" dirty="0">
              <a:solidFill>
                <a:schemeClr val="accent6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20371970">
            <a:off x="5926209" y="3805104"/>
            <a:ext cx="2888166" cy="1279029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/>
                </a:solidFill>
              </a:rPr>
              <a:t>Направление документов </a:t>
            </a:r>
            <a:r>
              <a:rPr lang="ru-RU" sz="1200" b="1" dirty="0" smtClean="0">
                <a:solidFill>
                  <a:schemeClr val="accent6"/>
                </a:solidFill>
              </a:rPr>
              <a:t>в прокуратуру</a:t>
            </a:r>
            <a:endParaRPr lang="ru-RU" sz="1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" y="-1"/>
            <a:ext cx="9144000" cy="111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16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Позиция ФАС (территориального органа ФАС России) в органе утверждения тарифов в части контроля за передачей государственного и муниципального имущества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76453" y="2408809"/>
            <a:ext cx="6897029" cy="104435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  <a:buSzPct val="45000"/>
              <a:buFont typeface="StarSymbol"/>
              <a:buNone/>
            </a:pPr>
            <a:r>
              <a:rPr lang="ru-RU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Условие, необходимое </a:t>
            </a:r>
            <a:r>
              <a:rPr lang="ru-RU" b="1" kern="0" dirty="0">
                <a:solidFill>
                  <a:schemeClr val="accent6"/>
                </a:solidFill>
                <a:ea typeface="ＭＳ Ｐゴシック" pitchFamily="34" charset="-128"/>
              </a:rPr>
              <a:t>для утверждения </a:t>
            </a:r>
            <a:r>
              <a:rPr lang="ru-RU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тарифов</a:t>
            </a:r>
            <a:endParaRPr lang="ru-RU" b="1" kern="0" dirty="0">
              <a:solidFill>
                <a:schemeClr val="accent6"/>
              </a:solidFill>
              <a:ea typeface="ＭＳ Ｐゴシック" pitchFamily="34" charset="-128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13316" y="3883571"/>
            <a:ext cx="3824869" cy="106001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6"/>
                </a:solidFill>
              </a:rPr>
              <a:t>Наличие в собственности или на ином </a:t>
            </a:r>
            <a:r>
              <a:rPr lang="ru-RU" sz="1600" b="1" u="sng" dirty="0">
                <a:solidFill>
                  <a:schemeClr val="accent6"/>
                </a:solidFill>
              </a:rPr>
              <a:t>законном </a:t>
            </a:r>
            <a:r>
              <a:rPr lang="ru-RU" sz="1600" dirty="0">
                <a:solidFill>
                  <a:schemeClr val="accent6"/>
                </a:solidFill>
              </a:rPr>
              <a:t>основании объектов инфраструктуры</a:t>
            </a:r>
          </a:p>
        </p:txBody>
      </p:sp>
      <p:sp>
        <p:nvSpPr>
          <p:cNvPr id="24" name="Овал 23"/>
          <p:cNvSpPr/>
          <p:nvPr/>
        </p:nvSpPr>
        <p:spPr>
          <a:xfrm>
            <a:off x="5128903" y="3926214"/>
            <a:ext cx="3836020" cy="8019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и</a:t>
            </a:r>
            <a:r>
              <a:rPr lang="ru-RU" dirty="0" smtClean="0">
                <a:solidFill>
                  <a:schemeClr val="accent6"/>
                </a:solidFill>
              </a:rPr>
              <a:t>мущество передано </a:t>
            </a:r>
            <a:r>
              <a:rPr lang="ru-RU" b="1" u="sng" dirty="0" smtClean="0">
                <a:solidFill>
                  <a:schemeClr val="accent6"/>
                </a:solidFill>
              </a:rPr>
              <a:t>незаконно</a:t>
            </a:r>
            <a:endParaRPr lang="ru-RU" b="1" u="sng" dirty="0">
              <a:solidFill>
                <a:schemeClr val="accent6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059343">
            <a:off x="2115447" y="3337571"/>
            <a:ext cx="864889" cy="527535"/>
          </a:xfrm>
          <a:prstGeom prst="downArrow">
            <a:avLst>
              <a:gd name="adj1" fmla="val 50000"/>
              <a:gd name="adj2" fmla="val 415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9628988">
            <a:off x="6453402" y="3327278"/>
            <a:ext cx="770975" cy="65100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75369" y="4972079"/>
            <a:ext cx="3300761" cy="578209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Позиция антимонопольного органа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599276" y="5362338"/>
            <a:ext cx="3054070" cy="698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Нарушение законодательства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47492" y="5609062"/>
            <a:ext cx="3300761" cy="984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Тариф утверждать </a:t>
            </a:r>
            <a:r>
              <a:rPr lang="ru-RU" sz="2000" u="sng" dirty="0" smtClean="0">
                <a:solidFill>
                  <a:srgbClr val="FF0000"/>
                </a:solidFill>
              </a:rPr>
              <a:t>можно</a:t>
            </a:r>
            <a:endParaRPr lang="ru-RU" sz="2000" u="sng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13316" y="903857"/>
            <a:ext cx="8162693" cy="1299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33399"/>
                </a:solidFill>
              </a:rPr>
              <a:t>Представитель антимонопольного органа, участвующий в коллегиальном органе </a:t>
            </a:r>
            <a:r>
              <a:rPr lang="ru-RU" sz="1400" b="1" dirty="0" smtClean="0">
                <a:solidFill>
                  <a:srgbClr val="333399"/>
                </a:solidFill>
              </a:rPr>
              <a:t>по утверждению </a:t>
            </a:r>
            <a:r>
              <a:rPr lang="ru-RU" sz="1400" b="1" dirty="0" smtClean="0">
                <a:solidFill>
                  <a:srgbClr val="333399"/>
                </a:solidFill>
              </a:rPr>
              <a:t>тарифов, осуществляет контроль за соблюдением АМЗ при передаче объектов тепло и водоснабжения (водоотведения</a:t>
            </a:r>
            <a:r>
              <a:rPr lang="ru-RU" sz="1400" b="1" dirty="0" smtClean="0">
                <a:solidFill>
                  <a:srgbClr val="333399"/>
                </a:solidFill>
              </a:rPr>
              <a:t>)</a:t>
            </a:r>
            <a:endParaRPr lang="ru-RU" sz="1400" b="1" dirty="0">
              <a:solidFill>
                <a:srgbClr val="333399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26672" y="2197895"/>
            <a:ext cx="735980" cy="211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397215" y="4732357"/>
            <a:ext cx="3299396" cy="60849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Позиция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антимонопольного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органа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16404" y="6293878"/>
            <a:ext cx="2419814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F0000"/>
                </a:solidFill>
              </a:rPr>
              <a:t>Вопрос: что делать с тарифом? 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556917" y="6061162"/>
            <a:ext cx="1193181" cy="300106"/>
          </a:xfrm>
          <a:prstGeom prst="downArrow">
            <a:avLst>
              <a:gd name="adj1" fmla="val 50000"/>
              <a:gd name="adj2" fmla="val 537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0" y="-43853"/>
            <a:ext cx="8831767" cy="111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Позиция антимонопольного органа при </a:t>
            </a: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передаче объектов ЖКХ в концессию (аренду)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62188" y="1940312"/>
            <a:ext cx="5685807" cy="73598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accent6"/>
                </a:solidFill>
              </a:rPr>
              <a:t>наличие</a:t>
            </a:r>
            <a:r>
              <a:rPr lang="ru-RU" dirty="0" smtClean="0">
                <a:solidFill>
                  <a:schemeClr val="accent6"/>
                </a:solidFill>
              </a:rPr>
              <a:t> надлежаще оформленного имущества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21681" y="2872178"/>
            <a:ext cx="3200400" cy="169667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Если имущество </a:t>
            </a:r>
            <a:r>
              <a:rPr lang="ru-RU" dirty="0" smtClean="0">
                <a:solidFill>
                  <a:srgbClr val="FF0000"/>
                </a:solidFill>
              </a:rPr>
              <a:t>старше 5 лет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159898" y="2957497"/>
            <a:ext cx="3200400" cy="1611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Если имуществу </a:t>
            </a:r>
            <a:r>
              <a:rPr lang="ru-RU" dirty="0" smtClean="0">
                <a:solidFill>
                  <a:srgbClr val="FF0000"/>
                </a:solidFill>
              </a:rPr>
              <a:t>меньше  </a:t>
            </a:r>
            <a:r>
              <a:rPr lang="ru-RU" dirty="0">
                <a:solidFill>
                  <a:srgbClr val="FF0000"/>
                </a:solidFill>
              </a:rPr>
              <a:t>5 </a:t>
            </a:r>
            <a:r>
              <a:rPr lang="ru-RU" dirty="0" smtClean="0">
                <a:solidFill>
                  <a:srgbClr val="FF0000"/>
                </a:solidFill>
              </a:rPr>
              <a:t>лет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752197">
            <a:off x="1800568" y="2519848"/>
            <a:ext cx="902390" cy="42955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1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9819024">
            <a:off x="6170660" y="2527475"/>
            <a:ext cx="814293" cy="4660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2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103971" y="4601006"/>
            <a:ext cx="2040673" cy="578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то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4829" y="5207620"/>
            <a:ext cx="2988527" cy="1386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передается </a:t>
            </a:r>
            <a:r>
              <a:rPr lang="ru-RU" dirty="0">
                <a:solidFill>
                  <a:schemeClr val="accent6"/>
                </a:solidFill>
              </a:rPr>
              <a:t>по </a:t>
            </a:r>
            <a:r>
              <a:rPr lang="ru-RU" b="1" dirty="0">
                <a:solidFill>
                  <a:srgbClr val="FF0000"/>
                </a:solidFill>
              </a:rPr>
              <a:t>концессионному соглашению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6010507" y="4568851"/>
            <a:ext cx="1837822" cy="6092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то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276328" y="5179072"/>
            <a:ext cx="3321262" cy="1330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smtClean="0">
                <a:solidFill>
                  <a:schemeClr val="accent6"/>
                </a:solidFill>
              </a:rPr>
              <a:t>передается </a:t>
            </a:r>
            <a:r>
              <a:rPr lang="ru-RU" dirty="0">
                <a:solidFill>
                  <a:schemeClr val="accent6"/>
                </a:solidFill>
              </a:rPr>
              <a:t>по </a:t>
            </a:r>
            <a:r>
              <a:rPr lang="ru-RU" b="1" dirty="0">
                <a:solidFill>
                  <a:srgbClr val="FF0000"/>
                </a:solidFill>
              </a:rPr>
              <a:t>договору </a:t>
            </a:r>
            <a:r>
              <a:rPr lang="ru-RU" b="1" dirty="0" smtClean="0">
                <a:solidFill>
                  <a:srgbClr val="FF0000"/>
                </a:solidFill>
              </a:rPr>
              <a:t>аренды или концессии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932771" y="986810"/>
            <a:ext cx="3077736" cy="6525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Тариф утверждать можно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932771" y="1626994"/>
            <a:ext cx="3077735" cy="3123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/>
                </a:solidFill>
              </a:rPr>
              <a:t>условие</a:t>
            </a:r>
            <a:endParaRPr lang="ru-RU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89209" y="-1"/>
            <a:ext cx="8831767" cy="111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Меры </a:t>
            </a: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антимонопольного реагирования при неправомерной передаче </a:t>
            </a: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объектов </a:t>
            </a:r>
            <a:r>
              <a:rPr lang="ru-RU" sz="2000" b="1" kern="0" dirty="0">
                <a:solidFill>
                  <a:schemeClr val="accent6"/>
                </a:solidFill>
                <a:ea typeface="ＭＳ Ｐゴシック" pitchFamily="34" charset="-128"/>
              </a:rPr>
              <a:t>ЖКХ в концессию (аренду)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62188" y="1904789"/>
            <a:ext cx="5685807" cy="7715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accent6"/>
                </a:solidFill>
              </a:rPr>
              <a:t>отсутствие </a:t>
            </a:r>
            <a:r>
              <a:rPr lang="ru-RU" dirty="0" smtClean="0">
                <a:solidFill>
                  <a:schemeClr val="accent6"/>
                </a:solidFill>
              </a:rPr>
              <a:t>надлежаще оформленного имущества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24829" y="2941696"/>
            <a:ext cx="3200400" cy="8886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Не проведены </a:t>
            </a:r>
            <a:r>
              <a:rPr lang="ru-RU" dirty="0" smtClean="0">
                <a:solidFill>
                  <a:schemeClr val="accent6"/>
                </a:solidFill>
              </a:rPr>
              <a:t>конкурентные процедуры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124575" y="2868658"/>
            <a:ext cx="3464324" cy="9617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Проведены </a:t>
            </a:r>
            <a:r>
              <a:rPr lang="ru-RU" dirty="0" smtClean="0">
                <a:solidFill>
                  <a:schemeClr val="accent6"/>
                </a:solidFill>
              </a:rPr>
              <a:t>конкурентные процедуры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752197">
            <a:off x="1943797" y="2448893"/>
            <a:ext cx="835756" cy="46055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1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9503539">
            <a:off x="6549571" y="2410093"/>
            <a:ext cx="715227" cy="5156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2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624343" y="3853729"/>
            <a:ext cx="1308428" cy="2722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то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50877" y="4149368"/>
            <a:ext cx="3168155" cy="72193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Полномочия антимонопольного органа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388332" y="3830362"/>
            <a:ext cx="1127589" cy="4764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н</a:t>
            </a:r>
            <a:r>
              <a:rPr lang="ru-RU" dirty="0" smtClean="0">
                <a:solidFill>
                  <a:schemeClr val="accent6"/>
                </a:solidFill>
              </a:rPr>
              <a:t>о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92010" y="4306820"/>
            <a:ext cx="3596888" cy="93350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sz="1600" dirty="0" smtClean="0">
                <a:solidFill>
                  <a:schemeClr val="accent6"/>
                </a:solidFill>
              </a:rPr>
              <a:t>неправильно выбран предмет </a:t>
            </a:r>
            <a:r>
              <a:rPr lang="ru-RU" sz="1600" dirty="0" smtClean="0">
                <a:solidFill>
                  <a:schemeClr val="accent6"/>
                </a:solidFill>
              </a:rPr>
              <a:t>торгов (аренда вместо концессии)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553630" y="986810"/>
            <a:ext cx="3912744" cy="6525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Нарушение действующего законодательства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222703" y="1626991"/>
            <a:ext cx="2442118" cy="27779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/>
                </a:solidFill>
              </a:rPr>
              <a:t>условие</a:t>
            </a:r>
            <a:endParaRPr lang="ru-RU" sz="1200" dirty="0">
              <a:solidFill>
                <a:schemeClr val="accent6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683425">
            <a:off x="5002522" y="5132601"/>
            <a:ext cx="1515927" cy="439989"/>
          </a:xfrm>
          <a:prstGeom prst="downArrow">
            <a:avLst>
              <a:gd name="adj1" fmla="val 50000"/>
              <a:gd name="adj2" fmla="val 851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1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35488" y="5575709"/>
            <a:ext cx="2277268" cy="1163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Возможно, </a:t>
            </a:r>
            <a:r>
              <a:rPr lang="ru-RU" sz="1200" b="1" dirty="0" smtClean="0">
                <a:solidFill>
                  <a:srgbClr val="FF0000"/>
                </a:solidFill>
              </a:rPr>
              <a:t>обращение а/м органа в прокуратуру для подачи иска </a:t>
            </a:r>
            <a:r>
              <a:rPr lang="ru-RU" sz="1200" b="1" dirty="0" smtClean="0">
                <a:solidFill>
                  <a:srgbClr val="FF0000"/>
                </a:solidFill>
              </a:rPr>
              <a:t>в суд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21015469">
            <a:off x="7259662" y="5127750"/>
            <a:ext cx="1541984" cy="512881"/>
          </a:xfrm>
          <a:prstGeom prst="downArrow">
            <a:avLst>
              <a:gd name="adj1" fmla="val 50000"/>
              <a:gd name="adj2" fmla="val 851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3" name="Овал 22"/>
          <p:cNvSpPr/>
          <p:nvPr/>
        </p:nvSpPr>
        <p:spPr>
          <a:xfrm>
            <a:off x="6969435" y="5635116"/>
            <a:ext cx="2085355" cy="11043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Возможно </a:t>
            </a:r>
            <a:r>
              <a:rPr lang="ru-RU" sz="1200" b="1" dirty="0" smtClean="0">
                <a:solidFill>
                  <a:srgbClr val="FF0000"/>
                </a:solidFill>
              </a:rPr>
              <a:t>квалифицировать нарушение </a:t>
            </a:r>
            <a:r>
              <a:rPr lang="ru-RU" sz="1200" b="1" dirty="0" smtClean="0">
                <a:solidFill>
                  <a:srgbClr val="FF0000"/>
                </a:solidFill>
              </a:rPr>
              <a:t>по ч.1 ст. 17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585352" y="4871302"/>
            <a:ext cx="1308428" cy="2690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50877" y="5173914"/>
            <a:ext cx="3111757" cy="72193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Возможно квалифицировать по ст.15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054" y="1035510"/>
            <a:ext cx="8769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	</a:t>
            </a:r>
            <a:endParaRPr lang="en-US" sz="20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77724" y="0"/>
            <a:ext cx="9144000" cy="73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000" b="1" kern="0" dirty="0" smtClean="0">
                <a:solidFill>
                  <a:schemeClr val="accent6"/>
                </a:solidFill>
                <a:ea typeface="ＭＳ Ｐゴシック" pitchFamily="34" charset="-128"/>
              </a:rPr>
              <a:t>Проблема временных разногласий при утверждении тарифов</a:t>
            </a:r>
            <a:endParaRPr lang="ru-RU" sz="2000" b="1" kern="0" dirty="0">
              <a:solidFill>
                <a:schemeClr val="accent6"/>
              </a:solidFill>
              <a:ea typeface="ＭＳ Ｐゴシック" pitchFamily="34" charset="-128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854753" y="1035509"/>
            <a:ext cx="3200357" cy="411187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по разному считают:</a:t>
            </a:r>
            <a:endParaRPr lang="ru-RU" sz="2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07" y="2443876"/>
            <a:ext cx="2457396" cy="24180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6"/>
                </a:solidFill>
              </a:rPr>
              <a:t> </a:t>
            </a:r>
            <a:r>
              <a:rPr lang="ru-RU" sz="1600" b="1" u="sng" dirty="0">
                <a:solidFill>
                  <a:schemeClr val="accent6"/>
                </a:solidFill>
              </a:rPr>
              <a:t>до трех месяцев</a:t>
            </a:r>
            <a:r>
              <a:rPr lang="ru-RU" sz="1600" dirty="0">
                <a:solidFill>
                  <a:schemeClr val="accent6"/>
                </a:solidFill>
              </a:rPr>
              <a:t>, а в случае возбуждения </a:t>
            </a:r>
            <a:r>
              <a:rPr lang="ru-RU" sz="1600" dirty="0" smtClean="0">
                <a:solidFill>
                  <a:schemeClr val="accent6"/>
                </a:solidFill>
              </a:rPr>
              <a:t>дела до </a:t>
            </a:r>
            <a:r>
              <a:rPr lang="ru-RU" sz="1600" b="1" u="sng" dirty="0" smtClean="0">
                <a:solidFill>
                  <a:schemeClr val="accent6"/>
                </a:solidFill>
              </a:rPr>
              <a:t>9 месяцев</a:t>
            </a:r>
            <a:endParaRPr lang="ru-RU" sz="1600" b="1" u="sng" dirty="0">
              <a:solidFill>
                <a:schemeClr val="accent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6134" y="2482103"/>
            <a:ext cx="2355623" cy="24181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accent6"/>
                </a:solidFill>
              </a:rPr>
              <a:t>один-два месяца</a:t>
            </a:r>
            <a:endParaRPr lang="ru-RU" sz="1400" dirty="0">
              <a:solidFill>
                <a:schemeClr val="accent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8107" y="5447756"/>
            <a:ext cx="8525898" cy="11079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затруднено </a:t>
            </a:r>
            <a:r>
              <a:rPr lang="ru-RU" dirty="0">
                <a:solidFill>
                  <a:schemeClr val="accent6"/>
                </a:solidFill>
              </a:rPr>
              <a:t>принятие региональным </a:t>
            </a:r>
            <a:r>
              <a:rPr lang="ru-RU" dirty="0" smtClean="0">
                <a:solidFill>
                  <a:schemeClr val="accent6"/>
                </a:solidFill>
              </a:rPr>
              <a:t>регулятором </a:t>
            </a:r>
            <a:r>
              <a:rPr lang="ru-RU" dirty="0">
                <a:solidFill>
                  <a:schemeClr val="accent6"/>
                </a:solidFill>
              </a:rPr>
              <a:t>решений </a:t>
            </a:r>
            <a:r>
              <a:rPr lang="ru-RU" dirty="0" smtClean="0">
                <a:solidFill>
                  <a:schemeClr val="accent6"/>
                </a:solidFill>
              </a:rPr>
              <a:t>по утверждению </a:t>
            </a:r>
            <a:r>
              <a:rPr lang="ru-RU" dirty="0">
                <a:solidFill>
                  <a:schemeClr val="accent6"/>
                </a:solidFill>
              </a:rPr>
              <a:t>тарифов, которые учитывают позицию </a:t>
            </a:r>
            <a:r>
              <a:rPr lang="ru-RU" dirty="0" smtClean="0">
                <a:solidFill>
                  <a:schemeClr val="accent6"/>
                </a:solidFill>
              </a:rPr>
              <a:t>антимонопольного органа по </a:t>
            </a:r>
            <a:r>
              <a:rPr lang="ru-RU" dirty="0">
                <a:solidFill>
                  <a:schemeClr val="accent6"/>
                </a:solidFill>
              </a:rPr>
              <a:t>вопросу </a:t>
            </a:r>
            <a:r>
              <a:rPr lang="ru-RU" dirty="0" smtClean="0">
                <a:solidFill>
                  <a:schemeClr val="accent6"/>
                </a:solidFill>
              </a:rPr>
              <a:t>соблюдения антимонопольного законодательства при проведении </a:t>
            </a:r>
            <a:r>
              <a:rPr lang="ru-RU" dirty="0">
                <a:solidFill>
                  <a:schemeClr val="accent6"/>
                </a:solidFill>
              </a:rPr>
              <a:t>конкурентных </a:t>
            </a:r>
            <a:r>
              <a:rPr lang="ru-RU" dirty="0" smtClean="0">
                <a:solidFill>
                  <a:schemeClr val="accent6"/>
                </a:solidFill>
              </a:rPr>
              <a:t>процедур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4859" y="1035509"/>
            <a:ext cx="2446245" cy="10447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Антимонопольный орган принимает решение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44361" y="1035509"/>
            <a:ext cx="2446245" cy="11015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Региональный регулятор принимает решение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01847" y="4888480"/>
            <a:ext cx="2457394" cy="5592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следствие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246134" y="4900254"/>
            <a:ext cx="2355623" cy="54750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/>
                </a:solidFill>
              </a:rPr>
              <a:t>следствие</a:t>
            </a:r>
            <a:endParaRPr lang="ru-RU" sz="1200" b="1" dirty="0">
              <a:solidFill>
                <a:schemeClr val="accent6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324859" y="2080261"/>
            <a:ext cx="2446245" cy="40184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/>
                </a:solidFill>
              </a:rPr>
              <a:t>в</a:t>
            </a:r>
            <a:r>
              <a:rPr lang="ru-RU" sz="1400" b="1" dirty="0" smtClean="0">
                <a:solidFill>
                  <a:schemeClr val="accent6"/>
                </a:solidFill>
              </a:rPr>
              <a:t> срок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411952" y="2137011"/>
            <a:ext cx="2178654" cy="34509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6"/>
                </a:solidFill>
              </a:rPr>
              <a:t>в</a:t>
            </a:r>
            <a:r>
              <a:rPr lang="ru-RU" sz="1600" b="1" dirty="0" smtClean="0">
                <a:solidFill>
                  <a:schemeClr val="accent6"/>
                </a:solidFill>
              </a:rPr>
              <a:t> срок</a:t>
            </a:r>
            <a:endParaRPr lang="ru-RU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66083" y="1047158"/>
            <a:ext cx="3338111" cy="10025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Что делать?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1539958">
            <a:off x="1643313" y="1721990"/>
            <a:ext cx="2013142" cy="5621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</a:rPr>
              <a:t>1 вариант 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9786" y="2316287"/>
            <a:ext cx="3349090" cy="21385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6"/>
                </a:solidFill>
              </a:rPr>
              <a:t>Если </a:t>
            </a:r>
            <a:r>
              <a:rPr lang="ru-RU" sz="1600" dirty="0" smtClean="0">
                <a:solidFill>
                  <a:srgbClr val="FF0000"/>
                </a:solidFill>
              </a:rPr>
              <a:t>конкурентные процедуры проведены</a:t>
            </a:r>
            <a:r>
              <a:rPr lang="ru-RU" sz="1600" dirty="0" smtClean="0">
                <a:solidFill>
                  <a:schemeClr val="accent6"/>
                </a:solidFill>
              </a:rPr>
              <a:t>, но выбрана не правильная форма </a:t>
            </a:r>
            <a:r>
              <a:rPr lang="ru-RU" sz="1600" dirty="0" smtClean="0">
                <a:solidFill>
                  <a:schemeClr val="accent6"/>
                </a:solidFill>
              </a:rPr>
              <a:t>торгов (предмет торгов), </a:t>
            </a:r>
            <a:r>
              <a:rPr lang="ru-RU" sz="1600" dirty="0" smtClean="0">
                <a:solidFill>
                  <a:schemeClr val="accent6"/>
                </a:solidFill>
              </a:rPr>
              <a:t>то </a:t>
            </a:r>
            <a:r>
              <a:rPr lang="ru-RU" sz="1600" dirty="0" smtClean="0">
                <a:solidFill>
                  <a:schemeClr val="accent6"/>
                </a:solidFill>
              </a:rPr>
              <a:t>а/м орган направляет материалы в прокуратуру, которая </a:t>
            </a:r>
            <a:r>
              <a:rPr lang="ru-RU" sz="1600" dirty="0">
                <a:solidFill>
                  <a:schemeClr val="accent6"/>
                </a:solidFill>
              </a:rPr>
              <a:t>подает иски в суд о признании торгов </a:t>
            </a:r>
            <a:r>
              <a:rPr lang="ru-RU" sz="1600" dirty="0" smtClean="0">
                <a:solidFill>
                  <a:schemeClr val="accent6"/>
                </a:solidFill>
              </a:rPr>
              <a:t>недействительными </a:t>
            </a:r>
            <a:endParaRPr lang="ru-RU" sz="1600" dirty="0">
              <a:solidFill>
                <a:schemeClr val="accent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9486" y="-58978"/>
            <a:ext cx="8828314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SzPct val="45000"/>
            </a:pPr>
            <a:endParaRPr lang="ru-RU" sz="2000" b="1" dirty="0" smtClean="0">
              <a:solidFill>
                <a:srgbClr val="333399"/>
              </a:solidFill>
              <a:latin typeface="+mj-lt"/>
              <a:ea typeface="ＭＳ Ｐゴシック" charset="-128"/>
              <a:cs typeface="ＭＳ Ｐゴシック" charset="-128"/>
            </a:endParaRPr>
          </a:p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SzPct val="45000"/>
            </a:pPr>
            <a:r>
              <a:rPr lang="ru-RU" sz="2000" b="1" dirty="0" smtClean="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rPr>
              <a:t>Практика </a:t>
            </a:r>
            <a:r>
              <a:rPr lang="ru-RU" sz="2000" b="1" dirty="0" smtClean="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rPr>
              <a:t>Челябинского УФАС </a:t>
            </a:r>
            <a:r>
              <a:rPr lang="ru-RU" sz="2000" b="1" dirty="0" smtClean="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rPr>
              <a:t>России</a:t>
            </a:r>
            <a:endParaRPr lang="ru-RU" sz="2000" b="1" dirty="0">
              <a:solidFill>
                <a:srgbClr val="333399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89251" y="4446154"/>
            <a:ext cx="2865038" cy="406547"/>
          </a:xfrm>
          <a:prstGeom prst="downArrow">
            <a:avLst>
              <a:gd name="adj1" fmla="val 50000"/>
              <a:gd name="adj2" fmla="val 833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</a:rPr>
              <a:t>результат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9785" y="4885232"/>
            <a:ext cx="3349090" cy="7469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accent6"/>
                </a:solidFill>
              </a:rPr>
              <a:t>положительная </a:t>
            </a:r>
            <a:r>
              <a:rPr lang="ru-RU" sz="1400" dirty="0">
                <a:solidFill>
                  <a:schemeClr val="accent6"/>
                </a:solidFill>
              </a:rPr>
              <a:t>судебная </a:t>
            </a:r>
            <a:r>
              <a:rPr lang="ru-RU" sz="1400" dirty="0" smtClean="0">
                <a:solidFill>
                  <a:schemeClr val="accent6"/>
                </a:solidFill>
              </a:rPr>
              <a:t>практика (возврат имущества в казну)</a:t>
            </a:r>
            <a:endParaRPr lang="ru-RU" sz="1400" dirty="0">
              <a:solidFill>
                <a:schemeClr val="accent6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57500" y="2643155"/>
            <a:ext cx="3985418" cy="181165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6"/>
                </a:solidFill>
              </a:rPr>
              <a:t>Е</a:t>
            </a:r>
            <a:r>
              <a:rPr lang="ru-RU" sz="1600" dirty="0" smtClean="0">
                <a:solidFill>
                  <a:schemeClr val="accent6"/>
                </a:solidFill>
              </a:rPr>
              <a:t>сли </a:t>
            </a:r>
            <a:r>
              <a:rPr lang="ru-RU" sz="1600" dirty="0">
                <a:solidFill>
                  <a:srgbClr val="FF0000"/>
                </a:solidFill>
              </a:rPr>
              <a:t>имущество передано без </a:t>
            </a:r>
            <a:r>
              <a:rPr lang="ru-RU" sz="1600" dirty="0" smtClean="0">
                <a:solidFill>
                  <a:srgbClr val="FF0000"/>
                </a:solidFill>
              </a:rPr>
              <a:t>торгов, </a:t>
            </a:r>
            <a:r>
              <a:rPr lang="ru-RU" sz="1600" dirty="0" smtClean="0">
                <a:solidFill>
                  <a:schemeClr val="accent6"/>
                </a:solidFill>
              </a:rPr>
              <a:t>Челябинское УФАС России выдает предупреждение, а в случае его неисполнения выносит решение о нарушении ст.15 Закона о защите конкуренции</a:t>
            </a:r>
            <a:endParaRPr lang="ru-RU" sz="1600" dirty="0">
              <a:solidFill>
                <a:schemeClr val="accent6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650090" y="4454809"/>
            <a:ext cx="2793646" cy="557314"/>
          </a:xfrm>
          <a:prstGeom prst="downArrow">
            <a:avLst>
              <a:gd name="adj1" fmla="val 50000"/>
              <a:gd name="adj2" fmla="val 833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</a:rPr>
              <a:t>результат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85317" y="5012123"/>
            <a:ext cx="3657601" cy="82611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sz="1600" dirty="0" smtClean="0">
                <a:solidFill>
                  <a:schemeClr val="accent6"/>
                </a:solidFill>
              </a:rPr>
              <a:t>Длительная процедура, т.к. решение антимонопольного органа может быть обжаловано в суд</a:t>
            </a:r>
            <a:endParaRPr lang="ru-RU" sz="1600" dirty="0">
              <a:solidFill>
                <a:schemeClr val="accent6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20072864">
            <a:off x="4786087" y="1841240"/>
            <a:ext cx="2106091" cy="8012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</a:rPr>
              <a:t>2 вариант 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785" y="6062606"/>
            <a:ext cx="3349090" cy="51758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Что делать с тарифом?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65545" y="5632184"/>
            <a:ext cx="2888743" cy="430422"/>
          </a:xfrm>
          <a:prstGeom prst="downArrow">
            <a:avLst>
              <a:gd name="adj1" fmla="val 50000"/>
              <a:gd name="adj2" fmla="val 703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85317" y="6151965"/>
            <a:ext cx="3657601" cy="51758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Что делать с тарифом?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602541" y="5851243"/>
            <a:ext cx="2888743" cy="415220"/>
          </a:xfrm>
          <a:prstGeom prst="downArrow">
            <a:avLst>
              <a:gd name="adj1" fmla="val 50000"/>
              <a:gd name="adj2" fmla="val 703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7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717139" y="928651"/>
            <a:ext cx="3338111" cy="76978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Что делать?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854391" y="1698440"/>
            <a:ext cx="3063606" cy="382385"/>
          </a:xfrm>
          <a:prstGeom prst="downArrow">
            <a:avLst>
              <a:gd name="adj1" fmla="val 50000"/>
              <a:gd name="adj2" fmla="val 585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7990" y="3219218"/>
            <a:ext cx="8385718" cy="13268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accent6"/>
                </a:solidFill>
              </a:rPr>
              <a:t>Внести изменения в 115-ФЗ: предусмотреть </a:t>
            </a:r>
            <a:r>
              <a:rPr lang="ru-RU" b="1" dirty="0" smtClean="0">
                <a:solidFill>
                  <a:schemeClr val="accent6"/>
                </a:solidFill>
              </a:rPr>
              <a:t>в качестве отдельной упрощенной процедуры </a:t>
            </a:r>
            <a:r>
              <a:rPr lang="ru-RU" b="1" dirty="0" smtClean="0">
                <a:solidFill>
                  <a:schemeClr val="accent6"/>
                </a:solidFill>
              </a:rPr>
              <a:t>функцию </a:t>
            </a:r>
            <a:r>
              <a:rPr lang="ru-RU" b="1" dirty="0" smtClean="0">
                <a:solidFill>
                  <a:schemeClr val="accent6"/>
                </a:solidFill>
              </a:rPr>
              <a:t>территориального </a:t>
            </a:r>
            <a:r>
              <a:rPr lang="ru-RU" b="1" dirty="0">
                <a:solidFill>
                  <a:schemeClr val="accent6"/>
                </a:solidFill>
              </a:rPr>
              <a:t>органа </a:t>
            </a:r>
            <a:r>
              <a:rPr lang="ru-RU" b="1" dirty="0" smtClean="0">
                <a:solidFill>
                  <a:schemeClr val="accent6"/>
                </a:solidFill>
              </a:rPr>
              <a:t>по оценке правомерности передачи государственного и муниципального </a:t>
            </a:r>
            <a:r>
              <a:rPr lang="ru-RU" b="1" dirty="0" smtClean="0">
                <a:solidFill>
                  <a:schemeClr val="accent6"/>
                </a:solidFill>
              </a:rPr>
              <a:t>имущества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9486" y="-58978"/>
            <a:ext cx="8828314" cy="63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SzPct val="45000"/>
            </a:pPr>
            <a:r>
              <a:rPr lang="ru-RU" b="1" dirty="0" smtClean="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rPr>
              <a:t>Предложения </a:t>
            </a:r>
            <a:r>
              <a:rPr lang="ru-RU" b="1" dirty="0" smtClean="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rPr>
              <a:t>Челябинского УФАС </a:t>
            </a:r>
            <a:r>
              <a:rPr lang="ru-RU" b="1" dirty="0" smtClean="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rPr>
              <a:t>России по расширению полномочий и сокращению сроков</a:t>
            </a:r>
            <a:endParaRPr lang="ru-RU" b="1" dirty="0">
              <a:solidFill>
                <a:srgbClr val="333399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7990" y="2100436"/>
            <a:ext cx="8385717" cy="8860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accent6"/>
                </a:solidFill>
              </a:rPr>
              <a:t>Расширить полномочия антимонопольного  органа в части контроля за передачей объектов ЖКХ в концессию (аренду) 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854391" y="2986471"/>
            <a:ext cx="3063606" cy="360706"/>
          </a:xfrm>
          <a:prstGeom prst="downArrow">
            <a:avLst>
              <a:gd name="adj1" fmla="val 50000"/>
              <a:gd name="adj2" fmla="val 585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9485" y="5034700"/>
            <a:ext cx="4042583" cy="15454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6"/>
                </a:solidFill>
              </a:rPr>
              <a:t> выдача </a:t>
            </a:r>
            <a:r>
              <a:rPr lang="ru-RU" sz="1400" b="1" dirty="0">
                <a:solidFill>
                  <a:schemeClr val="accent6"/>
                </a:solidFill>
              </a:rPr>
              <a:t>заключения для региональных тарифных органов с целью дальнейшего утверждения (</a:t>
            </a:r>
            <a:r>
              <a:rPr lang="ru-RU" sz="1400" b="1" dirty="0" err="1">
                <a:solidFill>
                  <a:schemeClr val="accent6"/>
                </a:solidFill>
              </a:rPr>
              <a:t>неутверждения</a:t>
            </a:r>
            <a:r>
              <a:rPr lang="ru-RU" sz="1400" b="1" dirty="0">
                <a:solidFill>
                  <a:schemeClr val="accent6"/>
                </a:solidFill>
              </a:rPr>
              <a:t>) тарифов и </a:t>
            </a:r>
            <a:r>
              <a:rPr lang="ru-RU" sz="1400" b="1" dirty="0" smtClean="0">
                <a:solidFill>
                  <a:schemeClr val="accent6"/>
                </a:solidFill>
              </a:rPr>
              <a:t>одновременное приостановление </a:t>
            </a:r>
            <a:r>
              <a:rPr lang="ru-RU" sz="1400" b="1" dirty="0">
                <a:solidFill>
                  <a:schemeClr val="accent6"/>
                </a:solidFill>
              </a:rPr>
              <a:t>срока утверждения тарифа (на 1-2 месяца) до получения заключения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39267" y="5034701"/>
            <a:ext cx="4125951" cy="15077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6"/>
                </a:solidFill>
              </a:rPr>
              <a:t>Сокращение срока путем исключения  анализа рынка, подготовки заключения об обстоятельствах дела и иных процессуальных процедур, предусмотренных главой 9 Закона о защите конкуренции 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91737" y="4546036"/>
            <a:ext cx="3100039" cy="488665"/>
          </a:xfrm>
          <a:prstGeom prst="downArrow">
            <a:avLst>
              <a:gd name="adj1" fmla="val 50000"/>
              <a:gd name="adj2" fmla="val 585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итог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481753" y="4546035"/>
            <a:ext cx="2386361" cy="488665"/>
          </a:xfrm>
          <a:prstGeom prst="downArrow">
            <a:avLst>
              <a:gd name="adj1" fmla="val 50000"/>
              <a:gd name="adj2" fmla="val 585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итог</a:t>
            </a:r>
            <a:endParaRPr lang="ru-RU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1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990600" y="892175"/>
            <a:ext cx="73453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99"/>
                </a:solidFill>
              </a:rPr>
              <a:t>СПАСИБО ЗА ВНИМАНИЕ!</a:t>
            </a:r>
          </a:p>
          <a:p>
            <a:endParaRPr lang="en-US">
              <a:solidFill>
                <a:srgbClr val="333399"/>
              </a:solidFill>
            </a:endParaRPr>
          </a:p>
          <a:p>
            <a:r>
              <a:rPr lang="en-US">
                <a:solidFill>
                  <a:srgbClr val="333399"/>
                </a:solidFill>
              </a:rPr>
              <a:t/>
            </a:r>
            <a:br>
              <a:rPr lang="en-US">
                <a:solidFill>
                  <a:srgbClr val="333399"/>
                </a:solidFill>
              </a:rPr>
            </a:br>
            <a:endParaRPr lang="ru-RU">
              <a:solidFill>
                <a:srgbClr val="333399"/>
              </a:solidFill>
            </a:endParaRPr>
          </a:p>
        </p:txBody>
      </p:sp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2514600" y="1773238"/>
            <a:ext cx="4540250" cy="2362200"/>
            <a:chOff x="1676400" y="2743200"/>
            <a:chExt cx="4191000" cy="2362200"/>
          </a:xfrm>
        </p:grpSpPr>
        <p:pic>
          <p:nvPicPr>
            <p:cNvPr id="21515" name="Picture 5" descr="FAS-logo-color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7" descr="twitter_newbird_blue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 smtClean="0">
                  <a:solidFill>
                    <a:srgbClr val="333399"/>
                  </a:solidFill>
                </a:rPr>
                <a:t>www.chel.fas.gov.ru</a:t>
              </a:r>
              <a:endParaRPr lang="en-US" sz="3000" dirty="0">
                <a:solidFill>
                  <a:srgbClr val="333399"/>
                </a:solidFill>
              </a:endParaRPr>
            </a:p>
          </p:txBody>
        </p:sp>
        <p:sp>
          <p:nvSpPr>
            <p:cNvPr id="21519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21520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259813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rus_fas</a:t>
              </a:r>
            </a:p>
          </p:txBody>
        </p:sp>
      </p:grpSp>
      <p:pic>
        <p:nvPicPr>
          <p:cNvPr id="2150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89213" y="4135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3441700" y="4152900"/>
            <a:ext cx="25241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fasovka</a:t>
            </a:r>
            <a:endParaRPr lang="ru-RU" sz="3000">
              <a:solidFill>
                <a:srgbClr val="333399"/>
              </a:solidFill>
            </a:endParaRP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4813300" y="3373438"/>
            <a:ext cx="2514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&amp; fas_rf (eng)</a:t>
            </a:r>
            <a:endParaRPr lang="en-US" sz="3000"/>
          </a:p>
        </p:txBody>
      </p:sp>
      <p:pic>
        <p:nvPicPr>
          <p:cNvPr id="21511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9688" y="5805488"/>
            <a:ext cx="785812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3443288" y="5805488"/>
            <a:ext cx="4967287" cy="550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>
                <a:solidFill>
                  <a:srgbClr val="333399"/>
                </a:solidFill>
              </a:rPr>
              <a:t>international@fas.gov.ru</a:t>
            </a:r>
          </a:p>
        </p:txBody>
      </p:sp>
      <p:pic>
        <p:nvPicPr>
          <p:cNvPr id="21513" name="Picture 2" descr="Вконтакт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82875" y="5008563"/>
            <a:ext cx="5762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Прямоугольник 12"/>
          <p:cNvSpPr>
            <a:spLocks noChangeArrowheads="1"/>
          </p:cNvSpPr>
          <p:nvPr/>
        </p:nvSpPr>
        <p:spPr bwMode="auto">
          <a:xfrm>
            <a:off x="3451225" y="4995863"/>
            <a:ext cx="1444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fas_rus</a:t>
            </a:r>
            <a:endParaRPr lang="ru-RU" sz="30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6409</TotalTime>
  <Words>641</Words>
  <Application>Microsoft Office PowerPoint</Application>
  <PresentationFormat>Экран (4:3)</PresentationFormat>
  <Paragraphs>118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StarSymbol</vt:lpstr>
      <vt:lpstr>Times New Roman</vt:lpstr>
      <vt:lpstr>2_Оформление по умолчанию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Пузанкова Юлия Юрьевна</cp:lastModifiedBy>
  <cp:revision>703</cp:revision>
  <cp:lastPrinted>2018-03-19T11:36:25Z</cp:lastPrinted>
  <dcterms:created xsi:type="dcterms:W3CDTF">2016-02-19T07:50:24Z</dcterms:created>
  <dcterms:modified xsi:type="dcterms:W3CDTF">2018-03-19T12:38:30Z</dcterms:modified>
</cp:coreProperties>
</file>