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48" r:id="rId1"/>
  </p:sldMasterIdLst>
  <p:notesMasterIdLst>
    <p:notesMasterId r:id="rId45"/>
  </p:notesMasterIdLst>
  <p:handoutMasterIdLst>
    <p:handoutMasterId r:id="rId46"/>
  </p:handoutMasterIdLst>
  <p:sldIdLst>
    <p:sldId id="256" r:id="rId2"/>
    <p:sldId id="2337" r:id="rId3"/>
    <p:sldId id="2388" r:id="rId4"/>
    <p:sldId id="2340" r:id="rId5"/>
    <p:sldId id="2389" r:id="rId6"/>
    <p:sldId id="2407" r:id="rId7"/>
    <p:sldId id="2408" r:id="rId8"/>
    <p:sldId id="2391" r:id="rId9"/>
    <p:sldId id="2392" r:id="rId10"/>
    <p:sldId id="2393" r:id="rId11"/>
    <p:sldId id="2394" r:id="rId12"/>
    <p:sldId id="2395" r:id="rId13"/>
    <p:sldId id="2406" r:id="rId14"/>
    <p:sldId id="2396" r:id="rId15"/>
    <p:sldId id="2399" r:id="rId16"/>
    <p:sldId id="2413" r:id="rId17"/>
    <p:sldId id="2411" r:id="rId18"/>
    <p:sldId id="2425" r:id="rId19"/>
    <p:sldId id="2415" r:id="rId20"/>
    <p:sldId id="2235" r:id="rId21"/>
    <p:sldId id="2233" r:id="rId22"/>
    <p:sldId id="2234" r:id="rId23"/>
    <p:sldId id="2372" r:id="rId24"/>
    <p:sldId id="2418" r:id="rId25"/>
    <p:sldId id="2417" r:id="rId26"/>
    <p:sldId id="2410" r:id="rId27"/>
    <p:sldId id="2416" r:id="rId28"/>
    <p:sldId id="2367" r:id="rId29"/>
    <p:sldId id="2426" r:id="rId30"/>
    <p:sldId id="2419" r:id="rId31"/>
    <p:sldId id="2403" r:id="rId32"/>
    <p:sldId id="2404" r:id="rId33"/>
    <p:sldId id="2422" r:id="rId34"/>
    <p:sldId id="2423" r:id="rId35"/>
    <p:sldId id="2424" r:id="rId36"/>
    <p:sldId id="2400" r:id="rId37"/>
    <p:sldId id="2387" r:id="rId38"/>
    <p:sldId id="2332" r:id="rId39"/>
    <p:sldId id="2370" r:id="rId40"/>
    <p:sldId id="2358" r:id="rId41"/>
    <p:sldId id="2319" r:id="rId42"/>
    <p:sldId id="2375" r:id="rId43"/>
    <p:sldId id="2044" r:id="rId44"/>
  </p:sldIdLst>
  <p:sldSz cx="9144000" cy="6858000" type="screen4x3"/>
  <p:notesSz cx="9926638" cy="679767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99"/>
    <a:srgbClr val="000000"/>
    <a:srgbClr val="008000"/>
    <a:srgbClr val="FF3300"/>
    <a:srgbClr val="0000FF"/>
    <a:srgbClr val="FF0000"/>
    <a:srgbClr val="FF0066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44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922" y="-84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1696" y="0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9CD8BE-E476-4EE4-A28C-D764EB5C3884}" type="datetimeFigureOut">
              <a:rPr lang="ru-RU" smtClean="0"/>
              <a:t>05.12.2017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7DA28E-9BA5-40B3-884D-35ECAC220AC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1200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4301079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3238" y="0"/>
            <a:ext cx="4301079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>
            <a:lvl1pPr algn="r"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5488" y="509588"/>
            <a:ext cx="3398837" cy="25479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2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202" y="3228026"/>
            <a:ext cx="7942239" cy="30593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72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7139"/>
            <a:ext cx="4301079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defTabSz="931577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2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3238" y="6457139"/>
            <a:ext cx="4301079" cy="339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43" tIns="46571" rIns="93143" bIns="46571" numCol="1" anchor="b" anchorCtr="0" compatLnSpc="1">
            <a:prstTxWarp prst="textNoShape">
              <a:avLst/>
            </a:prstTxWarp>
          </a:bodyPr>
          <a:lstStyle>
            <a:lvl1pPr algn="r" defTabSz="931577">
              <a:defRPr sz="1200"/>
            </a:lvl1pPr>
          </a:lstStyle>
          <a:p>
            <a:pPr>
              <a:defRPr/>
            </a:pPr>
            <a:fld id="{D4E08681-C21A-4FD2-9341-478CE78EBC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5842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ＭＳ Ｐゴシック" charset="-128"/>
        <a:cs typeface="ＭＳ Ｐゴシック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пр копия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63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8" descr="пр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ED714-3CEA-451E-B495-638AA79FFA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C0A104-9821-4DE9-96F7-E8EE2892AE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8E8788-4D57-439A-9227-D273171767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1F416-7CA3-4269-BF74-5E84BE48AA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D786C2-40DD-421C-9C39-9EB69E4152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134A23-4E27-4367-91AF-5F55ABC6BA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4A59C4-E980-4162-A6E1-880C491AA1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B27D7C-CC04-40AA-B4AC-DBAC225874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EDE70A-9585-4AE9-AF33-49A2D68A4C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2F4BD-D77C-4BE2-BD22-B1DA796BF1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C2310-38A8-42EB-8E6C-FEE10E0998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C79C29-CD4B-45BF-BCB2-AA0CE12A35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EC9A6F-B7E5-42B9-A704-A6F8483BC4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2052" name="Picture 8" descr="пр2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624638"/>
            <a:ext cx="91440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9" descr="пр 1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0" y="0"/>
            <a:ext cx="9144000" cy="90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6913" y="6580188"/>
            <a:ext cx="2133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D3C13524-E120-46B7-84BE-91C8DB6765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5" r:id="rId1"/>
    <p:sldLayoutId id="2147485164" r:id="rId2"/>
    <p:sldLayoutId id="2147485163" r:id="rId3"/>
    <p:sldLayoutId id="2147485162" r:id="rId4"/>
    <p:sldLayoutId id="2147485161" r:id="rId5"/>
    <p:sldLayoutId id="2147485160" r:id="rId6"/>
    <p:sldLayoutId id="2147485159" r:id="rId7"/>
    <p:sldLayoutId id="2147485158" r:id="rId8"/>
    <p:sldLayoutId id="2147485157" r:id="rId9"/>
    <p:sldLayoutId id="2147485156" r:id="rId10"/>
    <p:sldLayoutId id="2147485155" r:id="rId11"/>
    <p:sldLayoutId id="2147485154" r:id="rId12"/>
    <p:sldLayoutId id="2147485153" r:id="rId13"/>
    <p:sldLayoutId id="214748515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rgbClr val="333399"/>
          </a:solidFill>
          <a:latin typeface="Arial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33399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rgbClr val="3333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rgbClr val="333399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333399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E180B729A0EB2792FCC93DD24783E262FB4B8B343B79644E3405BA343D8A2CFB378D1C1E5FCFw1WAP" TargetMode="External"/><Relationship Id="rId2" Type="http://schemas.openxmlformats.org/officeDocument/2006/relationships/hyperlink" Target="consultantplus://offline/ref=E180B729A0EB2792FCC93DD24783E262FB4B8B343B79644E3405BA343Dw8WA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nsultant.ru/document/cons_doc_LAW_144624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6"/>
          <p:cNvSpPr>
            <a:spLocks noChangeArrowheads="1"/>
          </p:cNvSpPr>
          <p:nvPr/>
        </p:nvSpPr>
        <p:spPr bwMode="auto">
          <a:xfrm>
            <a:off x="1664721" y="2284584"/>
            <a:ext cx="7344816" cy="1072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2800" b="1" dirty="0" smtClean="0">
                <a:solidFill>
                  <a:srgbClr val="008080"/>
                </a:solidFill>
                <a:latin typeface="Calibri" pitchFamily="34" charset="0"/>
              </a:rPr>
              <a:t>УПРАВЛЕНИЕ ФЕДЕРАЛЬНОЙ АНТИМОНОПОЛЬНОЙ СЛУЖБЫ ПО ЧЕЛЯБИНСКОЙ ОБЛАСТИ</a:t>
            </a:r>
            <a:endParaRPr lang="en-US" sz="2800" b="1" dirty="0">
              <a:solidFill>
                <a:srgbClr val="008080"/>
              </a:solidFill>
              <a:latin typeface="Calibri" pitchFamily="34" charset="0"/>
            </a:endParaRPr>
          </a:p>
        </p:txBody>
      </p:sp>
      <p:sp>
        <p:nvSpPr>
          <p:cNvPr id="4099" name="Прямоугольник 3"/>
          <p:cNvSpPr>
            <a:spLocks noChangeArrowheads="1"/>
          </p:cNvSpPr>
          <p:nvPr/>
        </p:nvSpPr>
        <p:spPr bwMode="auto">
          <a:xfrm>
            <a:off x="323528" y="3501008"/>
            <a:ext cx="864096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ПРАКТИКА ПРИМЕНЕНИЯ ЗАКОНОДАТЕЛЬСТВА О КОНТРАКТНОЙ СИСТЕМЕ. </a:t>
            </a:r>
          </a:p>
          <a:p>
            <a:pPr algn="ctr"/>
            <a:r>
              <a:rPr lang="ru-RU" sz="3600" b="1" dirty="0" smtClean="0">
                <a:solidFill>
                  <a:srgbClr val="FF0000"/>
                </a:solidFill>
              </a:rPr>
              <a:t>ПОДХОДЫ АНТИМОНОПОЛЬНОГО ОРГАНА И АРБИТРАЖНЫХ СУДОВ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Ст.110.2 44-ФЗ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ru-RU" sz="2400" dirty="0" smtClean="0"/>
              <a:t>3. </a:t>
            </a:r>
            <a:r>
              <a:rPr lang="ru-RU" sz="2400" dirty="0" smtClean="0">
                <a:solidFill>
                  <a:srgbClr val="FF0000"/>
                </a:solidFill>
              </a:rPr>
              <a:t>Результатом </a:t>
            </a:r>
            <a:r>
              <a:rPr lang="ru-RU" sz="2400" dirty="0" smtClean="0"/>
              <a:t>выполненной работы по контракту, предметом которого в соответствии с Гражданским </a:t>
            </a:r>
            <a:r>
              <a:rPr lang="ru-RU" sz="2400" u="sng" dirty="0" smtClean="0"/>
              <a:t>кодексом</a:t>
            </a:r>
            <a:r>
              <a:rPr lang="ru-RU" sz="2400" dirty="0" smtClean="0"/>
              <a:t> РФ </a:t>
            </a:r>
            <a:r>
              <a:rPr lang="ru-RU" sz="2400" dirty="0" smtClean="0">
                <a:solidFill>
                  <a:srgbClr val="FF0000"/>
                </a:solidFill>
              </a:rPr>
              <a:t>является выполнение </a:t>
            </a:r>
            <a:r>
              <a:rPr lang="ru-RU" sz="2400" b="1" dirty="0" smtClean="0">
                <a:solidFill>
                  <a:srgbClr val="FF0000"/>
                </a:solidFill>
              </a:rPr>
              <a:t>проектных и (или) изыскательских работ</a:t>
            </a:r>
            <a:r>
              <a:rPr lang="ru-RU" sz="2400" dirty="0" smtClean="0"/>
              <a:t>, являются проектная документация и (или) документ, содержащий результаты инженерных изысканий. В случае, если в соответствии с Градостроительным </a:t>
            </a:r>
            <a:r>
              <a:rPr lang="ru-RU" sz="2400" u="sng" dirty="0" smtClean="0"/>
              <a:t>кодексом</a:t>
            </a:r>
            <a:r>
              <a:rPr lang="ru-RU" sz="2400" dirty="0" smtClean="0"/>
              <a:t> РФ </a:t>
            </a:r>
            <a:r>
              <a:rPr lang="ru-RU" sz="2400" dirty="0" smtClean="0">
                <a:solidFill>
                  <a:srgbClr val="FF0000"/>
                </a:solidFill>
              </a:rPr>
              <a:t>проведение экспертизы </a:t>
            </a:r>
            <a:r>
              <a:rPr lang="ru-RU" sz="2400" dirty="0" smtClean="0"/>
              <a:t>проектной документации и (или) результатов инженерных изысканий </a:t>
            </a:r>
            <a:r>
              <a:rPr lang="ru-RU" sz="2400" dirty="0" smtClean="0">
                <a:solidFill>
                  <a:srgbClr val="FF0000"/>
                </a:solidFill>
              </a:rPr>
              <a:t>является обязательным,</a:t>
            </a:r>
            <a:r>
              <a:rPr lang="ru-RU" sz="2400" dirty="0" smtClean="0"/>
              <a:t> проектная документация и (или) документ, содержащий результаты инженерных изысканий, признаются результатом выполненных проектных и (или) изыскательских работ по такому контракту при наличии положительного заключения экспертизы проектной документации и (или) результатов инженерных изысканий.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Ст.110.2 44-ФЗ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832648"/>
          </a:xfrm>
        </p:spPr>
        <p:txBody>
          <a:bodyPr/>
          <a:lstStyle/>
          <a:p>
            <a:r>
              <a:rPr lang="ru-RU" sz="2400" dirty="0" smtClean="0"/>
              <a:t>4</a:t>
            </a:r>
            <a:r>
              <a:rPr lang="ru-RU" sz="2400" dirty="0" smtClean="0">
                <a:solidFill>
                  <a:srgbClr val="FF0000"/>
                </a:solidFill>
              </a:rPr>
              <a:t>. Результатом </a:t>
            </a:r>
            <a:r>
              <a:rPr lang="ru-RU" sz="2400" dirty="0" smtClean="0"/>
              <a:t>выполненной работы по контракту, предметом которого являются </a:t>
            </a:r>
            <a:r>
              <a:rPr lang="ru-RU" sz="2400" b="1" dirty="0" smtClean="0">
                <a:solidFill>
                  <a:srgbClr val="FF0000"/>
                </a:solidFill>
              </a:rPr>
              <a:t>строительство, реконструкция</a:t>
            </a:r>
            <a:r>
              <a:rPr lang="ru-RU" sz="2400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/>
              <a:t>объекта капитального строительства, является построенный и (или) реконструированный </a:t>
            </a:r>
            <a:r>
              <a:rPr lang="ru-RU" sz="2400" dirty="0" smtClean="0">
                <a:solidFill>
                  <a:srgbClr val="FF0000"/>
                </a:solidFill>
              </a:rPr>
              <a:t>объект</a:t>
            </a:r>
            <a:r>
              <a:rPr lang="ru-RU" sz="2400" dirty="0" smtClean="0"/>
              <a:t> капитального строительства, в отношении которого </a:t>
            </a:r>
            <a:r>
              <a:rPr lang="ru-RU" sz="2400" dirty="0" smtClean="0">
                <a:solidFill>
                  <a:srgbClr val="FF0000"/>
                </a:solidFill>
              </a:rPr>
              <a:t>получено заключение органа государственного строительного надзора</a:t>
            </a:r>
            <a:r>
              <a:rPr lang="ru-RU" sz="2400" dirty="0" smtClean="0"/>
              <a:t> о соответствии построенного и (или) реконструированного объекта капитального строительства </a:t>
            </a:r>
            <a:r>
              <a:rPr lang="ru-RU" sz="2400" dirty="0" smtClean="0">
                <a:solidFill>
                  <a:srgbClr val="FF0000"/>
                </a:solidFill>
              </a:rPr>
              <a:t>требованиям технических регламентов и проектной документации, в том числе требованиям энергетической эффективности и требованиям оснащенности объекта капитального строительства </a:t>
            </a:r>
            <a:r>
              <a:rPr lang="ru-RU" sz="2400" dirty="0" smtClean="0"/>
              <a:t>приборами учета используемых энергетических ресурсов, и заключение федерального государственного экологического надзора в случаях, предусмотренных </a:t>
            </a:r>
            <a:r>
              <a:rPr lang="ru-RU" sz="2400" u="sng" dirty="0" smtClean="0"/>
              <a:t>частью 7 статьи 54</a:t>
            </a:r>
            <a:r>
              <a:rPr lang="ru-RU" sz="2400" dirty="0" smtClean="0"/>
              <a:t> Градостроительного кодекса РФ.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Ст.110.2 44-ФЗ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760640"/>
          </a:xfrm>
        </p:spPr>
        <p:txBody>
          <a:bodyPr/>
          <a:lstStyle/>
          <a:p>
            <a:r>
              <a:rPr lang="ru-RU" sz="2200" dirty="0" smtClean="0"/>
              <a:t>5. </a:t>
            </a:r>
            <a:r>
              <a:rPr lang="ru-RU" sz="2200" dirty="0" smtClean="0">
                <a:solidFill>
                  <a:srgbClr val="FF0000"/>
                </a:solidFill>
              </a:rPr>
              <a:t>Контракт,</a:t>
            </a:r>
            <a:r>
              <a:rPr lang="ru-RU" sz="2200" dirty="0" smtClean="0"/>
              <a:t> предметом которого являются строительство и (или) реконструкция объектов капитального строительства</a:t>
            </a:r>
            <a:r>
              <a:rPr lang="ru-RU" sz="2200" dirty="0" smtClean="0">
                <a:solidFill>
                  <a:srgbClr val="FF0000"/>
                </a:solidFill>
              </a:rPr>
              <a:t>, должен содержать условие о </a:t>
            </a:r>
            <a:r>
              <a:rPr lang="ru-RU" sz="2200" b="1" dirty="0" smtClean="0">
                <a:solidFill>
                  <a:srgbClr val="FF0000"/>
                </a:solidFill>
              </a:rPr>
              <a:t>поэтапной оплате </a:t>
            </a:r>
            <a:r>
              <a:rPr lang="ru-RU" sz="2200" dirty="0" smtClean="0">
                <a:solidFill>
                  <a:srgbClr val="FF0000"/>
                </a:solidFill>
              </a:rPr>
              <a:t>выполненных подрядчиком работ </a:t>
            </a:r>
            <a:r>
              <a:rPr lang="ru-RU" sz="2200" b="1" dirty="0" smtClean="0">
                <a:solidFill>
                  <a:srgbClr val="FF0000"/>
                </a:solidFill>
              </a:rPr>
              <a:t>исходя из объема таких работ и цены контракта</a:t>
            </a:r>
            <a:r>
              <a:rPr lang="ru-RU" sz="22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ru-RU" sz="2200" dirty="0" smtClean="0"/>
              <a:t>6. Объем выполненных по контракту работ определяется с учетом </a:t>
            </a:r>
            <a:r>
              <a:rPr lang="ru-RU" sz="2200" u="sng" dirty="0" smtClean="0"/>
              <a:t>статьи 743</a:t>
            </a:r>
            <a:r>
              <a:rPr lang="ru-RU" sz="2200" dirty="0" smtClean="0"/>
              <a:t> Гражданского кодекса Российской Федерации. При этом </a:t>
            </a:r>
            <a:r>
              <a:rPr lang="ru-RU" sz="2200" dirty="0" smtClean="0">
                <a:solidFill>
                  <a:srgbClr val="FF0000"/>
                </a:solidFill>
              </a:rPr>
              <a:t>оплата выполненных по контракту работ осуществляется в сроки и в размерах, которые установлены графиком оплаты выполненных по контракту работ с учетом </a:t>
            </a:r>
            <a:r>
              <a:rPr lang="ru-RU" sz="2200" u="sng" dirty="0" smtClean="0">
                <a:solidFill>
                  <a:srgbClr val="FF0000"/>
                </a:solidFill>
              </a:rPr>
              <a:t>графика выполнения </a:t>
            </a:r>
            <a:r>
              <a:rPr lang="ru-RU" sz="2200" dirty="0" smtClean="0">
                <a:solidFill>
                  <a:srgbClr val="FF0000"/>
                </a:solidFill>
              </a:rPr>
              <a:t>строительно-монтажных работ.</a:t>
            </a:r>
          </a:p>
          <a:p>
            <a:r>
              <a:rPr lang="ru-RU" sz="2200" dirty="0" smtClean="0"/>
              <a:t>7. </a:t>
            </a:r>
            <a:r>
              <a:rPr lang="ru-RU" sz="2200" dirty="0" smtClean="0">
                <a:solidFill>
                  <a:srgbClr val="FF0000"/>
                </a:solidFill>
              </a:rPr>
              <a:t>Методика </a:t>
            </a:r>
            <a:r>
              <a:rPr lang="ru-RU" sz="2200" dirty="0" smtClean="0"/>
              <a:t>составления указанных в </a:t>
            </a:r>
            <a:r>
              <a:rPr lang="ru-RU" sz="2200" u="sng" dirty="0" smtClean="0"/>
              <a:t>части 6</a:t>
            </a:r>
            <a:r>
              <a:rPr lang="ru-RU" sz="2200" dirty="0" smtClean="0"/>
              <a:t> настоящей статьи графиков утверждается федеральным органом исполнительной власти, осуществляющим функции по выработке и реализации государственной политики и нормативно-правовому регулированию в сфере строительства, архитектуры, градостроительства.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Дело № А76-22736/2016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ru-RU" sz="1900" dirty="0" smtClean="0"/>
              <a:t>Согласно ч. 5 ст.110.2  №44-ФЗ контракт, предметом которого являются строительство и (или) реконструкция объектов капитального строительства, должен содержать </a:t>
            </a:r>
            <a:r>
              <a:rPr lang="ru-RU" sz="1900" dirty="0" smtClean="0">
                <a:solidFill>
                  <a:srgbClr val="FF0000"/>
                </a:solidFill>
              </a:rPr>
              <a:t>условие о поэтапной оплате выполненных подрядчиком работ </a:t>
            </a:r>
            <a:r>
              <a:rPr lang="ru-RU" sz="1900" dirty="0" smtClean="0"/>
              <a:t>исходя из объема таких работ и цены контракта.</a:t>
            </a:r>
          </a:p>
          <a:p>
            <a:r>
              <a:rPr lang="ru-RU" sz="1900" dirty="0" smtClean="0"/>
              <a:t>П. 5.2 Проекта контракта установлено, что приёмка выполненных работ осуществляется ежемесячно в срок до 25 числа. Согласно п. 2.5 Проекта контракта оплата выполненных работ осуществляется за фактически выполненные работы на основании справки о стоимости выполненных работ и затрат по форме № КС-3 и счёта- фактуры/счёта в течение 30 дней после их подписания, но не позднее срока завершения операций по исполнению бюджета в текущем финансовом году, установленного бюджетным законодательством, </a:t>
            </a:r>
            <a:r>
              <a:rPr lang="ru-RU" sz="1900" u="sng" dirty="0" smtClean="0">
                <a:solidFill>
                  <a:srgbClr val="FF0000"/>
                </a:solidFill>
              </a:rPr>
              <a:t>при этом график выполнения работ не предусмотрен.</a:t>
            </a:r>
          </a:p>
          <a:p>
            <a:r>
              <a:rPr lang="ru-RU" sz="1900" dirty="0" smtClean="0">
                <a:solidFill>
                  <a:srgbClr val="FF0000"/>
                </a:solidFill>
              </a:rPr>
              <a:t>Методика</a:t>
            </a:r>
            <a:r>
              <a:rPr lang="ru-RU" sz="1900" dirty="0" smtClean="0"/>
              <a:t> составления графиков оплаты выполненных по контракту работ и графиков выполнения строительно-монтажных работ </a:t>
            </a:r>
            <a:r>
              <a:rPr lang="ru-RU" sz="1900" dirty="0" smtClean="0">
                <a:solidFill>
                  <a:srgbClr val="FF0000"/>
                </a:solidFill>
              </a:rPr>
              <a:t>на день опубликования закупки не утверждена Минстроем России.</a:t>
            </a:r>
          </a:p>
          <a:p>
            <a:r>
              <a:rPr lang="ru-RU" sz="1900" dirty="0" smtClean="0"/>
              <a:t> С учетом указанных обстоятельств </a:t>
            </a:r>
            <a:r>
              <a:rPr lang="ru-RU" sz="1900" dirty="0" smtClean="0">
                <a:solidFill>
                  <a:srgbClr val="FF0000"/>
                </a:solidFill>
              </a:rPr>
              <a:t>суд считает, что Проект контракта соответствует положениям части 5, 6 статьи 110.2 </a:t>
            </a:r>
            <a:r>
              <a:rPr lang="ru-RU" sz="1900" dirty="0" smtClean="0"/>
              <a:t>№44-ФЗ.</a:t>
            </a:r>
            <a:endParaRPr lang="ru-RU" sz="1900" u="sng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Ст.110.2 44-ФЗ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88632"/>
          </a:xfrm>
        </p:spPr>
        <p:txBody>
          <a:bodyPr/>
          <a:lstStyle/>
          <a:p>
            <a:r>
              <a:rPr lang="ru-RU" sz="1800" dirty="0" smtClean="0"/>
              <a:t>8. Заказчик </a:t>
            </a:r>
            <a:r>
              <a:rPr lang="ru-RU" sz="1800" dirty="0" smtClean="0">
                <a:solidFill>
                  <a:srgbClr val="FF0000"/>
                </a:solidFill>
              </a:rPr>
              <a:t>в течение десяти рабочих дней </a:t>
            </a:r>
            <a:r>
              <a:rPr lang="ru-RU" sz="1800" dirty="0" smtClean="0"/>
              <a:t>с даты приемки объекта капитального строительства и представления подрядчиком имеющихся у него документов, необходимых в соответствии с Градостроительным </a:t>
            </a:r>
            <a:r>
              <a:rPr lang="ru-RU" sz="1800" dirty="0" smtClean="0">
                <a:hlinkClick r:id="rId2" tooltip="&quot;Градостроительный кодекс Российской Федерации&quot; от 29.12.2004 N 190-ФЗ (ред. от 03.07.2016) (с изм. и доп., вступ. в силу с 01.09.2016){КонсультантПлюс}"/>
              </a:rPr>
              <a:t>кодексом</a:t>
            </a:r>
            <a:r>
              <a:rPr lang="ru-RU" sz="1800" dirty="0" smtClean="0"/>
              <a:t> РФ </a:t>
            </a:r>
            <a:r>
              <a:rPr lang="ru-RU" sz="1800" b="1" dirty="0" smtClean="0">
                <a:solidFill>
                  <a:srgbClr val="FF0000"/>
                </a:solidFill>
              </a:rPr>
              <a:t>для получения заключения органа государственного строительного надзора о соответствии</a:t>
            </a:r>
            <a:r>
              <a:rPr lang="ru-RU" sz="1800" dirty="0" smtClean="0"/>
              <a:t> построенного и (или) реконструированного </a:t>
            </a:r>
            <a:r>
              <a:rPr lang="ru-RU" sz="1800" b="1" dirty="0" smtClean="0">
                <a:solidFill>
                  <a:srgbClr val="FF0000"/>
                </a:solidFill>
              </a:rPr>
              <a:t>объекта </a:t>
            </a:r>
            <a:r>
              <a:rPr lang="ru-RU" sz="1800" dirty="0" smtClean="0"/>
              <a:t>капитального строительства </a:t>
            </a:r>
            <a:r>
              <a:rPr lang="ru-RU" sz="1800" dirty="0" smtClean="0">
                <a:solidFill>
                  <a:srgbClr val="FF0000"/>
                </a:solidFill>
              </a:rPr>
              <a:t>требованиям технических регламентов и проектной документации</a:t>
            </a:r>
            <a:r>
              <a:rPr lang="ru-RU" sz="1800" dirty="0" smtClean="0"/>
              <a:t>, в том числе </a:t>
            </a:r>
            <a:r>
              <a:rPr lang="ru-RU" sz="1800" dirty="0" smtClean="0">
                <a:solidFill>
                  <a:srgbClr val="FF0000"/>
                </a:solidFill>
              </a:rPr>
              <a:t>требованиям энергетической эффективности </a:t>
            </a:r>
            <a:r>
              <a:rPr lang="ru-RU" sz="1800" dirty="0" smtClean="0"/>
              <a:t>и </a:t>
            </a:r>
            <a:r>
              <a:rPr lang="ru-RU" sz="1800" dirty="0" smtClean="0">
                <a:solidFill>
                  <a:srgbClr val="FF0000"/>
                </a:solidFill>
              </a:rPr>
              <a:t>требованиям оснащенности </a:t>
            </a:r>
            <a:r>
              <a:rPr lang="ru-RU" sz="1800" dirty="0" smtClean="0"/>
              <a:t>объекта капитального строительства </a:t>
            </a:r>
            <a:r>
              <a:rPr lang="ru-RU" sz="1800" dirty="0" smtClean="0">
                <a:solidFill>
                  <a:srgbClr val="FF0000"/>
                </a:solidFill>
              </a:rPr>
              <a:t>приборами учета</a:t>
            </a:r>
            <a:r>
              <a:rPr lang="ru-RU" sz="1800" dirty="0" smtClean="0"/>
              <a:t> используемых энергетических ресурсов, и заключения федерального государственного экологического надзора в случаях, предусмотренных </a:t>
            </a:r>
            <a:r>
              <a:rPr lang="ru-RU" sz="1800" dirty="0" smtClean="0">
                <a:hlinkClick r:id="rId3" tooltip="&quot;Градостроительный кодекс Российской Федерации&quot; от 29.12.2004 N 190-ФЗ (ред. от 03.07.2016) (с изм. и доп., вступ. в силу с 01.09.2016){КонсультантПлюс}"/>
              </a:rPr>
              <a:t>частью 7 статьи 54</a:t>
            </a:r>
            <a:r>
              <a:rPr lang="ru-RU" sz="1800" dirty="0" smtClean="0"/>
              <a:t> Градостроительного кодекса РФ, направляет представленные документы в органы, уполномоченные в соответствии с законодательством РФ на выдачу указанных заключений. </a:t>
            </a:r>
            <a:r>
              <a:rPr lang="ru-RU" sz="1800" dirty="0" smtClean="0">
                <a:solidFill>
                  <a:srgbClr val="FF0000"/>
                </a:solidFill>
              </a:rPr>
              <a:t>Заказчик в течение десяти рабочих дней с даты получения соответствующего заключения</a:t>
            </a:r>
            <a:r>
              <a:rPr lang="ru-RU" sz="1800" dirty="0" smtClean="0"/>
              <a:t> (заключений) и представления подрядчиком имеющихся у него документов, необходимых в соответствии с Градостроительным </a:t>
            </a:r>
            <a:r>
              <a:rPr lang="ru-RU" sz="1800" dirty="0" smtClean="0">
                <a:hlinkClick r:id="rId2" tooltip="&quot;Градостроительный кодекс Российской Федерации&quot; от 29.12.2004 N 190-ФЗ (ред. от 03.07.2016) (с изм. и доп., вступ. в силу с 01.09.2016){КонсультантПлюс}"/>
              </a:rPr>
              <a:t>кодексом</a:t>
            </a:r>
            <a:r>
              <a:rPr lang="ru-RU" sz="1800" dirty="0" smtClean="0"/>
              <a:t> РФ </a:t>
            </a:r>
            <a:r>
              <a:rPr lang="ru-RU" sz="1800" b="1" dirty="0" smtClean="0">
                <a:solidFill>
                  <a:srgbClr val="FF0000"/>
                </a:solidFill>
              </a:rPr>
              <a:t>для получения разрешения на ввод объекта в эксплуатацию</a:t>
            </a:r>
            <a:r>
              <a:rPr lang="ru-RU" sz="1800" dirty="0" smtClean="0"/>
              <a:t>, направляет документы в органы, уполномоченные в соответствии с Градостроительным </a:t>
            </a:r>
            <a:r>
              <a:rPr lang="ru-RU" sz="1800" dirty="0" smtClean="0">
                <a:hlinkClick r:id="rId2" tooltip="&quot;Градостроительный кодекс Российской Федерации&quot; от 29.12.2004 N 190-ФЗ (ред. от 03.07.2016) (с изм. и доп., вступ. в силу с 01.09.2016){КонсультантПлюс}"/>
              </a:rPr>
              <a:t>кодексом</a:t>
            </a:r>
            <a:r>
              <a:rPr lang="ru-RU" sz="1800" dirty="0" smtClean="0"/>
              <a:t> РФ на выдачу разрешения на ввод объекта в эксплуатацию.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tx1"/>
                </a:solidFill>
                <a:cs typeface="Times New Roman" pitchFamily="18" charset="0"/>
              </a:rPr>
              <a:t>Обзора судебной практики применения законодательства о контрактной системе, утвержденного Президиумом Верховного суда РФ от 28.06.2017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4752528"/>
          </a:xfrm>
        </p:spPr>
        <p:txBody>
          <a:bodyPr/>
          <a:lstStyle/>
          <a:p>
            <a:r>
              <a:rPr lang="ru-RU" sz="2000" dirty="0" smtClean="0"/>
              <a:t>П.5 …Характеристики для выполнения подрядных работ на строительство здания, которые </a:t>
            </a:r>
            <a:r>
              <a:rPr lang="ru-RU" sz="2000" dirty="0" err="1" smtClean="0"/>
              <a:t>явл</a:t>
            </a:r>
            <a:r>
              <a:rPr lang="ru-RU" sz="2000" dirty="0" smtClean="0"/>
              <a:t>. предметом закупки, должны с учетом требования части 1 статьи 743 ГК РФ, части 6 статьи 52 </a:t>
            </a:r>
            <a:r>
              <a:rPr lang="ru-RU" sz="2000" dirty="0" err="1" smtClean="0"/>
              <a:t>ГрК</a:t>
            </a:r>
            <a:r>
              <a:rPr lang="ru-RU" sz="2000" dirty="0" smtClean="0"/>
              <a:t> РФ содержаться в проектной документации. </a:t>
            </a:r>
            <a:r>
              <a:rPr lang="ru-RU" sz="2000" dirty="0" smtClean="0">
                <a:solidFill>
                  <a:srgbClr val="FF0000"/>
                </a:solidFill>
              </a:rPr>
              <a:t>Проектной документацией определяются объем, содержание работ,</a:t>
            </a:r>
            <a:r>
              <a:rPr lang="ru-RU" sz="2000" dirty="0" smtClean="0"/>
              <a:t> в частности, </a:t>
            </a:r>
            <a:r>
              <a:rPr lang="ru-RU" sz="2000" dirty="0" smtClean="0">
                <a:solidFill>
                  <a:srgbClr val="FF0000"/>
                </a:solidFill>
              </a:rPr>
              <a:t>архитектурные, функционально-технологические, конструктивные и инженерно-технические решения для обеспечения строительства</a:t>
            </a:r>
            <a:r>
              <a:rPr lang="ru-RU" sz="2000" dirty="0" smtClean="0"/>
              <a:t>, характеристики надежности и безопасности объектов капитального строительства (ч.2 ст.48 </a:t>
            </a:r>
            <a:r>
              <a:rPr lang="ru-RU" sz="2000" dirty="0" err="1" smtClean="0"/>
              <a:t>ГрК</a:t>
            </a:r>
            <a:r>
              <a:rPr lang="ru-RU" sz="2000" dirty="0" smtClean="0"/>
              <a:t> РФ).</a:t>
            </a:r>
          </a:p>
          <a:p>
            <a:r>
              <a:rPr lang="ru-RU" sz="2000" dirty="0" smtClean="0"/>
              <a:t>Отсутствие в документации информации о технических характеристиках работ, требованиях к их безопасности, результату работ, в том числе </a:t>
            </a:r>
            <a:r>
              <a:rPr lang="ru-RU" sz="2000" b="1" dirty="0" smtClean="0">
                <a:solidFill>
                  <a:srgbClr val="FF0000"/>
                </a:solidFill>
              </a:rPr>
              <a:t>отсутствие проектной документации в полном объеме, не позволяет определить потребности заказчика </a:t>
            </a:r>
            <a:r>
              <a:rPr lang="ru-RU" sz="2000" dirty="0" smtClean="0"/>
              <a:t>и приводит к невозможности формирования участником закупки предложения по исполнению государственного (муниципального) контракта…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Противоречия в документации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Дело № А76-15513/2016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85395"/>
          </a:xfrm>
        </p:spPr>
        <p:txBody>
          <a:bodyPr/>
          <a:lstStyle/>
          <a:p>
            <a:r>
              <a:rPr lang="ru-RU" sz="2000" dirty="0" smtClean="0"/>
              <a:t>Выполнение работ по капитальному строительству наружных сетей освещения дамбы. </a:t>
            </a:r>
          </a:p>
          <a:p>
            <a:r>
              <a:rPr lang="ru-RU" sz="2000" dirty="0" smtClean="0"/>
              <a:t>В соответствии с проектной документацией механизм предполагает </a:t>
            </a:r>
            <a:r>
              <a:rPr lang="ru-RU" sz="2000" dirty="0" smtClean="0">
                <a:solidFill>
                  <a:srgbClr val="FF0000"/>
                </a:solidFill>
              </a:rPr>
              <a:t>наличие двух </a:t>
            </a:r>
            <a:r>
              <a:rPr lang="ru-RU" sz="2000" dirty="0" smtClean="0">
                <a:solidFill>
                  <a:srgbClr val="FF0000"/>
                </a:solidFill>
              </a:rPr>
              <a:t>кнопок: </a:t>
            </a:r>
            <a:r>
              <a:rPr lang="ru-RU" sz="2000" dirty="0" smtClean="0">
                <a:solidFill>
                  <a:srgbClr val="FF0000"/>
                </a:solidFill>
              </a:rPr>
              <a:t>«кнопка управления ВВ7 («Пуск», «Стоп») красная, зеленая».</a:t>
            </a:r>
          </a:p>
          <a:p>
            <a:r>
              <a:rPr lang="ru-RU" sz="2000" dirty="0" smtClean="0"/>
              <a:t> Вместе с тем, </a:t>
            </a:r>
            <a:r>
              <a:rPr lang="ru-RU" sz="2000" dirty="0" smtClean="0">
                <a:solidFill>
                  <a:srgbClr val="FF0000"/>
                </a:solidFill>
              </a:rPr>
              <a:t>в техническом задании </a:t>
            </a:r>
            <a:r>
              <a:rPr lang="ru-RU" sz="2000" dirty="0" smtClean="0"/>
              <a:t>аукционной документации указано </a:t>
            </a:r>
            <a:r>
              <a:rPr lang="ru-RU" sz="2000" b="1" dirty="0" smtClean="0">
                <a:solidFill>
                  <a:srgbClr val="FF0000"/>
                </a:solidFill>
              </a:rPr>
              <a:t>«кнопка красная или зеленая», </a:t>
            </a:r>
            <a:r>
              <a:rPr lang="ru-RU" sz="2000" dirty="0" smtClean="0"/>
              <a:t>что подразумевает выбор участником закупки одной кнопки. </a:t>
            </a:r>
          </a:p>
          <a:p>
            <a:r>
              <a:rPr lang="ru-RU" sz="2000" dirty="0" smtClean="0"/>
              <a:t>Руководствуясь требованиями аукционной документации, Аукционной комиссией </a:t>
            </a:r>
            <a:r>
              <a:rPr lang="ru-RU" sz="2000" dirty="0" smtClean="0">
                <a:solidFill>
                  <a:srgbClr val="008000"/>
                </a:solidFill>
              </a:rPr>
              <a:t>допущено два участника </a:t>
            </a:r>
            <a:r>
              <a:rPr lang="ru-RU" sz="2000" dirty="0" smtClean="0">
                <a:solidFill>
                  <a:srgbClr val="008000"/>
                </a:solidFill>
              </a:rPr>
              <a:t>закупки</a:t>
            </a:r>
            <a:r>
              <a:rPr lang="ru-RU" sz="2000" dirty="0"/>
              <a:t>:</a:t>
            </a:r>
            <a:r>
              <a:rPr lang="ru-RU" sz="2000" dirty="0" smtClean="0"/>
              <a:t> </a:t>
            </a:r>
            <a:r>
              <a:rPr lang="ru-RU" sz="2000" dirty="0" smtClean="0"/>
              <a:t>одним предложена </a:t>
            </a:r>
            <a:r>
              <a:rPr lang="ru-RU" sz="2000" dirty="0" smtClean="0">
                <a:solidFill>
                  <a:srgbClr val="FF0000"/>
                </a:solidFill>
              </a:rPr>
              <a:t>красная кнопка</a:t>
            </a:r>
            <a:r>
              <a:rPr lang="ru-RU" sz="2000" dirty="0" smtClean="0"/>
              <a:t>, вторым - </a:t>
            </a:r>
            <a:r>
              <a:rPr lang="ru-RU" sz="2000" b="1" dirty="0" smtClean="0">
                <a:solidFill>
                  <a:srgbClr val="008000"/>
                </a:solidFill>
              </a:rPr>
              <a:t>зеленая</a:t>
            </a:r>
            <a:r>
              <a:rPr lang="ru-RU" sz="2000" dirty="0" smtClean="0"/>
              <a:t>, </a:t>
            </a:r>
            <a:r>
              <a:rPr lang="ru-RU" sz="2000" b="1" dirty="0" smtClean="0">
                <a:solidFill>
                  <a:schemeClr val="tx1"/>
                </a:solidFill>
              </a:rPr>
              <a:t>четыре участника закупки </a:t>
            </a:r>
            <a:r>
              <a:rPr lang="ru-RU" sz="2000" b="1" dirty="0" smtClean="0">
                <a:solidFill>
                  <a:schemeClr val="tx1"/>
                </a:solidFill>
              </a:rPr>
              <a:t>отклонены</a:t>
            </a:r>
            <a:r>
              <a:rPr lang="ru-RU" sz="2000" dirty="0" smtClean="0"/>
              <a:t>, </a:t>
            </a:r>
            <a:r>
              <a:rPr lang="ru-RU" sz="2000" dirty="0" smtClean="0"/>
              <a:t>в том числе </a:t>
            </a:r>
            <a:r>
              <a:rPr lang="ru-RU" sz="2000" b="1" dirty="0" smtClean="0">
                <a:solidFill>
                  <a:schemeClr val="tx1"/>
                </a:solidFill>
              </a:rPr>
              <a:t>по </a:t>
            </a:r>
            <a:r>
              <a:rPr lang="ru-RU" sz="2000" b="1" dirty="0" smtClean="0">
                <a:solidFill>
                  <a:schemeClr val="tx1"/>
                </a:solidFill>
              </a:rPr>
              <a:t>причине указания </a:t>
            </a:r>
            <a:r>
              <a:rPr lang="ru-RU" sz="2000" b="1" dirty="0" smtClean="0">
                <a:solidFill>
                  <a:schemeClr val="tx1"/>
                </a:solidFill>
              </a:rPr>
              <a:t>в заявке двух </a:t>
            </a:r>
            <a:r>
              <a:rPr lang="ru-RU" sz="2000" b="1" dirty="0" smtClean="0">
                <a:solidFill>
                  <a:schemeClr val="tx1"/>
                </a:solidFill>
              </a:rPr>
              <a:t>кнопок: </a:t>
            </a:r>
            <a:r>
              <a:rPr lang="ru-RU" sz="2000" b="1" dirty="0" smtClean="0">
                <a:solidFill>
                  <a:schemeClr val="tx1"/>
                </a:solidFill>
              </a:rPr>
              <a:t>и красной, и зеленой. </a:t>
            </a:r>
          </a:p>
          <a:p>
            <a:r>
              <a:rPr lang="ru-RU" sz="2000" b="1" dirty="0" smtClean="0"/>
              <a:t>описание объекта закупки не носит объективного характера</a:t>
            </a:r>
            <a:r>
              <a:rPr lang="ru-RU" sz="2000" dirty="0" smtClean="0"/>
              <a:t>, что свидетельствует о нарушении Заказчиком пункта 1 части 1, части 2 статьи 33 Федерального закона от 05.04.2013 №44-ФЗ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3600" b="1" dirty="0" smtClean="0">
                <a:solidFill>
                  <a:srgbClr val="FF0000"/>
                </a:solidFill>
                <a:latin typeface="+mn-lt"/>
                <a:ea typeface="Calibri"/>
                <a:cs typeface="Times New Roman,Bold"/>
              </a:rPr>
              <a:t>Товарный знак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  <a:t/>
            </a:r>
            <a:b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</a:br>
            <a: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  <a:t>Дело </a:t>
            </a:r>
            <a:r>
              <a:rPr lang="ru-RU" sz="3600" b="1" dirty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  <a:t>№ 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,Bold"/>
              </a:rPr>
              <a:t>А76</a:t>
            </a:r>
            <a:r>
              <a:rPr lang="ru-RU" sz="3600" b="1" dirty="0" smtClean="0">
                <a:solidFill>
                  <a:schemeClr val="tx1"/>
                </a:solidFill>
                <a:latin typeface="+mn-lt"/>
                <a:ea typeface="Calibri"/>
                <a:cs typeface="Times New Roman"/>
              </a:rPr>
              <a:t>-3116/2016 (70ж-2016)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196752"/>
            <a:ext cx="8712968" cy="5400600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a typeface="Calibri"/>
                <a:cs typeface="Times New Roman"/>
              </a:rPr>
              <a:t>Техническое задания </a:t>
            </a:r>
            <a:r>
              <a:rPr lang="ru-RU" sz="2000" dirty="0">
                <a:ea typeface="Calibri"/>
                <a:cs typeface="Times New Roman"/>
              </a:rPr>
              <a:t>на проектирование конкурсной документации до </a:t>
            </a:r>
            <a:r>
              <a:rPr lang="ru-RU" sz="2000" dirty="0" smtClean="0">
                <a:ea typeface="Calibri"/>
                <a:cs typeface="Times New Roman"/>
              </a:rPr>
              <a:t>внесения изменений </a:t>
            </a:r>
            <a:r>
              <a:rPr lang="ru-RU" sz="2000" dirty="0">
                <a:ea typeface="Calibri"/>
                <a:cs typeface="Times New Roman"/>
              </a:rPr>
              <a:t>Заказчиком в конкурсную документацию </a:t>
            </a:r>
            <a:r>
              <a:rPr lang="ru-RU" sz="2000" dirty="0" smtClean="0">
                <a:ea typeface="Calibri"/>
                <a:cs typeface="Times New Roman"/>
              </a:rPr>
              <a:t>содержали требование </a:t>
            </a:r>
            <a:r>
              <a:rPr lang="ru-RU" sz="2000" dirty="0">
                <a:ea typeface="Calibri"/>
                <a:cs typeface="Times New Roman"/>
              </a:rPr>
              <a:t>о представлении графических материалов в бумажном виде </a:t>
            </a:r>
            <a:r>
              <a:rPr lang="ru-RU" sz="2000" dirty="0" smtClean="0">
                <a:ea typeface="Calibri"/>
                <a:cs typeface="Times New Roman"/>
              </a:rPr>
              <a:t>и на </a:t>
            </a:r>
            <a:r>
              <a:rPr lang="ru-RU" sz="2000" dirty="0">
                <a:ea typeface="Calibri"/>
                <a:cs typeface="Times New Roman"/>
              </a:rPr>
              <a:t>электронном носителе в формате </a:t>
            </a:r>
            <a:r>
              <a:rPr lang="ru-RU" sz="2000" dirty="0" err="1">
                <a:ea typeface="Calibri"/>
                <a:cs typeface="Times New Roman"/>
              </a:rPr>
              <a:t>pdf</a:t>
            </a:r>
            <a:r>
              <a:rPr lang="ru-RU" sz="2000" dirty="0">
                <a:ea typeface="Calibri"/>
                <a:cs typeface="Times New Roman"/>
              </a:rPr>
              <a:t>, </a:t>
            </a:r>
            <a:r>
              <a:rPr lang="ru-RU" sz="2000" dirty="0" err="1">
                <a:ea typeface="Calibri"/>
                <a:cs typeface="Times New Roman"/>
              </a:rPr>
              <a:t>jpeg</a:t>
            </a:r>
            <a:r>
              <a:rPr lang="ru-RU" sz="2000" dirty="0">
                <a:ea typeface="Calibri"/>
                <a:cs typeface="Times New Roman"/>
              </a:rPr>
              <a:t> и формат под </a:t>
            </a:r>
            <a:r>
              <a:rPr lang="ru-RU" sz="2000" dirty="0" smtClean="0">
                <a:solidFill>
                  <a:srgbClr val="FF0000"/>
                </a:solidFill>
                <a:ea typeface="Calibri"/>
                <a:cs typeface="Times New Roman"/>
              </a:rPr>
              <a:t>АУТОДЕСК</a:t>
            </a:r>
            <a:r>
              <a:rPr lang="ru-RU" sz="2000" dirty="0" smtClean="0">
                <a:ea typeface="Calibri"/>
                <a:cs typeface="Times New Roman"/>
              </a:rPr>
              <a:t> ТИМ проектирование.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FF0000"/>
                </a:solidFill>
                <a:ea typeface="Calibri"/>
                <a:cs typeface="Times New Roman"/>
              </a:rPr>
              <a:t>AUTODESK® является зарегистрированным товарным </a:t>
            </a:r>
            <a:r>
              <a:rPr lang="ru-RU" sz="2000" dirty="0" smtClean="0">
                <a:solidFill>
                  <a:srgbClr val="FF0000"/>
                </a:solidFill>
                <a:ea typeface="Calibri"/>
                <a:cs typeface="Times New Roman"/>
              </a:rPr>
              <a:t>знаком </a:t>
            </a:r>
            <a:r>
              <a:rPr lang="ru-RU" sz="2000" dirty="0" err="1" smtClean="0">
                <a:ea typeface="Calibri"/>
                <a:cs typeface="Times New Roman"/>
              </a:rPr>
              <a:t>Autodesk</a:t>
            </a:r>
            <a:r>
              <a:rPr lang="ru-RU" sz="2000" dirty="0">
                <a:ea typeface="Calibri"/>
                <a:cs typeface="Times New Roman"/>
              </a:rPr>
              <a:t>, </a:t>
            </a:r>
            <a:r>
              <a:rPr lang="ru-RU" sz="2000" dirty="0" err="1" smtClean="0">
                <a:ea typeface="Calibri"/>
                <a:cs typeface="Times New Roman"/>
              </a:rPr>
              <a:t>Inc</a:t>
            </a:r>
            <a:r>
              <a:rPr lang="ru-RU" sz="2000" dirty="0" smtClean="0">
                <a:ea typeface="Calibri"/>
                <a:cs typeface="Times New Roman"/>
              </a:rPr>
              <a:t>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a typeface="Calibri"/>
                <a:cs typeface="Times New Roman"/>
              </a:rPr>
              <a:t>Заказчик </a:t>
            </a:r>
            <a:r>
              <a:rPr lang="ru-RU" sz="2000" dirty="0">
                <a:ea typeface="Calibri"/>
                <a:cs typeface="Times New Roman"/>
              </a:rPr>
              <a:t>неправомерно </a:t>
            </a:r>
            <a:r>
              <a:rPr lang="ru-RU" sz="2000" dirty="0" smtClean="0">
                <a:ea typeface="Calibri"/>
                <a:cs typeface="Times New Roman"/>
              </a:rPr>
              <a:t>включил </a:t>
            </a:r>
            <a:r>
              <a:rPr lang="ru-RU" sz="2000" dirty="0">
                <a:ea typeface="Calibri"/>
                <a:cs typeface="Times New Roman"/>
              </a:rPr>
              <a:t>в </a:t>
            </a:r>
            <a:r>
              <a:rPr lang="ru-RU" sz="2000" dirty="0" smtClean="0">
                <a:ea typeface="Calibri"/>
                <a:cs typeface="Times New Roman"/>
              </a:rPr>
              <a:t>конкурсную документацию </a:t>
            </a:r>
            <a:r>
              <a:rPr lang="ru-RU" sz="2000" dirty="0">
                <a:ea typeface="Calibri"/>
                <a:cs typeface="Times New Roman"/>
              </a:rPr>
              <a:t>требование о представлении графических материалов </a:t>
            </a:r>
            <a:r>
              <a:rPr lang="ru-RU" sz="2000" dirty="0" smtClean="0">
                <a:ea typeface="Calibri"/>
                <a:cs typeface="Times New Roman"/>
              </a:rPr>
              <a:t>в формате АУТОДЕСК. 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000" dirty="0" smtClean="0">
                <a:ea typeface="Calibri"/>
                <a:cs typeface="Times New Roman"/>
              </a:rPr>
              <a:t>При </a:t>
            </a:r>
            <a:r>
              <a:rPr lang="ru-RU" sz="2000" dirty="0">
                <a:ea typeface="Calibri"/>
                <a:cs typeface="Times New Roman"/>
              </a:rPr>
              <a:t>этом, </a:t>
            </a:r>
            <a:r>
              <a:rPr lang="ru-RU" sz="2000" u="sng" dirty="0">
                <a:solidFill>
                  <a:srgbClr val="008000"/>
                </a:solidFill>
                <a:ea typeface="Calibri"/>
                <a:cs typeface="Times New Roman"/>
              </a:rPr>
              <a:t>Заказчиком по собственной инициативе </a:t>
            </a:r>
            <a:r>
              <a:rPr lang="ru-RU" sz="2000" u="sng" dirty="0" smtClean="0">
                <a:solidFill>
                  <a:srgbClr val="008000"/>
                </a:solidFill>
                <a:ea typeface="Calibri"/>
                <a:cs typeface="Times New Roman"/>
              </a:rPr>
              <a:t>внесены </a:t>
            </a:r>
            <a:r>
              <a:rPr lang="ru-RU" sz="2000" u="sng" dirty="0" smtClean="0">
                <a:solidFill>
                  <a:srgbClr val="008000"/>
                </a:solidFill>
                <a:ea typeface="Calibri"/>
                <a:cs typeface="Times New Roman"/>
              </a:rPr>
              <a:t>изменения, </a:t>
            </a:r>
            <a:r>
              <a:rPr lang="ru-RU" sz="2000" u="sng" dirty="0" smtClean="0">
                <a:solidFill>
                  <a:srgbClr val="008000"/>
                </a:solidFill>
                <a:ea typeface="Calibri"/>
                <a:cs typeface="Times New Roman"/>
              </a:rPr>
              <a:t>и исключено </a:t>
            </a:r>
            <a:r>
              <a:rPr lang="ru-RU" sz="2000" u="sng" dirty="0">
                <a:solidFill>
                  <a:srgbClr val="008000"/>
                </a:solidFill>
                <a:ea typeface="Calibri"/>
                <a:cs typeface="Times New Roman"/>
              </a:rPr>
              <a:t>из </a:t>
            </a:r>
            <a:r>
              <a:rPr lang="ru-RU" sz="2000" u="sng" dirty="0" smtClean="0">
                <a:solidFill>
                  <a:srgbClr val="008000"/>
                </a:solidFill>
                <a:ea typeface="Calibri"/>
                <a:cs typeface="Times New Roman"/>
              </a:rPr>
              <a:t>Технического задания </a:t>
            </a:r>
            <a:r>
              <a:rPr lang="ru-RU" sz="2000" u="sng" dirty="0">
                <a:solidFill>
                  <a:srgbClr val="008000"/>
                </a:solidFill>
                <a:ea typeface="Calibri"/>
                <a:cs typeface="Times New Roman"/>
              </a:rPr>
              <a:t>на </a:t>
            </a:r>
            <a:r>
              <a:rPr lang="ru-RU" sz="2000" u="sng" dirty="0" smtClean="0">
                <a:solidFill>
                  <a:srgbClr val="008000"/>
                </a:solidFill>
                <a:ea typeface="Calibri"/>
                <a:cs typeface="Times New Roman"/>
              </a:rPr>
              <a:t>проектирование слово АУТОДЕСК</a:t>
            </a:r>
            <a:r>
              <a:rPr lang="ru-RU" sz="2000" dirty="0">
                <a:ea typeface="Calibri"/>
                <a:cs typeface="Times New Roman"/>
              </a:rPr>
              <a:t>, что фактически привело к устранению </a:t>
            </a:r>
            <a:r>
              <a:rPr lang="ru-RU" sz="2000" dirty="0" smtClean="0">
                <a:ea typeface="Calibri"/>
                <a:cs typeface="Times New Roman"/>
              </a:rPr>
              <a:t>допущенных Заказчиком </a:t>
            </a:r>
            <a:r>
              <a:rPr lang="ru-RU" sz="2000" dirty="0">
                <a:ea typeface="Calibri"/>
                <a:cs typeface="Times New Roman"/>
              </a:rPr>
              <a:t>нарушений законодательства о контрактной </a:t>
            </a:r>
            <a:r>
              <a:rPr lang="ru-RU" sz="2000" dirty="0" smtClean="0">
                <a:ea typeface="Calibri"/>
                <a:cs typeface="Times New Roman"/>
              </a:rPr>
              <a:t>системе, но </a:t>
            </a:r>
            <a:r>
              <a:rPr lang="ru-RU" sz="2000" dirty="0" smtClean="0">
                <a:ea typeface="Calibri"/>
                <a:cs typeface="Times New Roman"/>
              </a:rPr>
              <a:t>к </a:t>
            </a:r>
            <a:r>
              <a:rPr lang="ru-RU" sz="2000" dirty="0" smtClean="0">
                <a:ea typeface="Calibri"/>
                <a:cs typeface="Times New Roman"/>
              </a:rPr>
              <a:t>изменению </a:t>
            </a:r>
            <a:r>
              <a:rPr lang="ru-RU" sz="2000" dirty="0" smtClean="0">
                <a:solidFill>
                  <a:srgbClr val="FF0000"/>
                </a:solidFill>
                <a:ea typeface="Calibri"/>
                <a:cs typeface="Times New Roman"/>
              </a:rPr>
              <a:t>объекта закупки</a:t>
            </a:r>
            <a:r>
              <a:rPr lang="ru-RU" sz="2000" dirty="0" smtClean="0">
                <a:ea typeface="Calibri"/>
                <a:cs typeface="Times New Roman"/>
              </a:rPr>
              <a:t>.</a:t>
            </a:r>
            <a:endParaRPr lang="ru-RU" sz="2000" dirty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8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565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Дело № А76-16008/2017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В приложении № 1 к Информационной карте документации об Аукционе отражены сведения о </a:t>
            </a:r>
            <a:r>
              <a:rPr lang="ru-RU" sz="2400" b="1" dirty="0" smtClean="0">
                <a:solidFill>
                  <a:srgbClr val="FF0000"/>
                </a:solidFill>
              </a:rPr>
              <a:t>наименовании, количестве и каталожных номерах запасных частей. </a:t>
            </a:r>
          </a:p>
          <a:p>
            <a:r>
              <a:rPr lang="ru-RU" sz="2400" dirty="0" smtClean="0"/>
              <a:t>Вместе с тем, в нарушение пункта 1 части 1, части 2 статьи 33, пункта 1 части 1 статьи 64 Закона о контрактной системе </a:t>
            </a:r>
            <a:r>
              <a:rPr lang="ru-RU" sz="2400" b="1" dirty="0" smtClean="0">
                <a:solidFill>
                  <a:srgbClr val="FF0000"/>
                </a:solidFill>
              </a:rPr>
              <a:t>в описании объекта закупки отсутствуют максимальные и (или) минимальные значения таких показателей</a:t>
            </a:r>
            <a:r>
              <a:rPr lang="ru-RU" sz="2400" dirty="0" smtClean="0"/>
              <a:t>, а также значения показателей, которые не могут изменяться, которые позволяют определить потребность Заказчика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18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2094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52128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Изменение объекта закупки 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№ А76-21145/2015,</a:t>
            </a:r>
            <a:r>
              <a:rPr lang="ru-RU" sz="3600" b="1" dirty="0" smtClean="0">
                <a:solidFill>
                  <a:schemeClr val="tx1"/>
                </a:solidFill>
                <a:ea typeface="Calibri"/>
                <a:cs typeface="Times New Roman"/>
              </a:rPr>
              <a:t> № А76-2967/2016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/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Изменение объекта закупки не допускается.</a:t>
            </a:r>
          </a:p>
          <a:p>
            <a:r>
              <a:rPr lang="ru-RU" sz="2400" dirty="0" smtClean="0"/>
              <a:t>При этом, </a:t>
            </a:r>
            <a:r>
              <a:rPr lang="ru-RU" sz="2400" dirty="0" smtClean="0">
                <a:solidFill>
                  <a:srgbClr val="FF0000"/>
                </a:solidFill>
              </a:rPr>
              <a:t>объектом закупки является не только общее наименование товара, но и требования к данному товару.</a:t>
            </a:r>
            <a:endParaRPr lang="ru-RU" sz="2400" dirty="0" smtClean="0"/>
          </a:p>
          <a:p>
            <a:r>
              <a:rPr lang="ru-RU" sz="2400" dirty="0" smtClean="0"/>
              <a:t>извещение предусматривало поставку противогазов, предназначенных в том числе для защиты органов дыхания, глаз и кожи лица человека от низкокипящих органических </a:t>
            </a:r>
            <a:r>
              <a:rPr lang="ru-RU" sz="2400" dirty="0" err="1" smtClean="0"/>
              <a:t>малосорбирующихся</a:t>
            </a:r>
            <a:r>
              <a:rPr lang="ru-RU" sz="2400" dirty="0" smtClean="0"/>
              <a:t> веществ. </a:t>
            </a:r>
          </a:p>
          <a:p>
            <a:r>
              <a:rPr lang="ru-RU" sz="2400" dirty="0" smtClean="0"/>
              <a:t>заказчик внес изменения в извещение об осуществлении закупки, согласно которым указанное требование исключено. </a:t>
            </a:r>
          </a:p>
          <a:p>
            <a:r>
              <a:rPr lang="ru-RU" sz="2400" dirty="0" smtClean="0"/>
              <a:t>Таким образом, </a:t>
            </a:r>
            <a:r>
              <a:rPr lang="ru-RU" sz="2400" dirty="0" smtClean="0">
                <a:solidFill>
                  <a:srgbClr val="FF0000"/>
                </a:solidFill>
              </a:rPr>
              <a:t>в нарушение части 6 статьи 74 Закона о контрактной системе заказчиком внесены изменения в объект закупки.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426170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Сведения о результатах деятельности </a:t>
            </a:r>
            <a:r>
              <a:rPr lang="ru-RU" sz="2800" b="1" dirty="0" smtClean="0">
                <a:solidFill>
                  <a:schemeClr val="tx1"/>
                </a:solidFill>
              </a:rPr>
              <a:t>Челябинского УФАС России в сфере контроля законодательства о контрактной системе </a:t>
            </a:r>
            <a:br>
              <a:rPr lang="ru-RU" sz="2800" b="1" dirty="0" smtClean="0">
                <a:solidFill>
                  <a:schemeClr val="tx1"/>
                </a:solidFill>
              </a:rPr>
            </a:br>
            <a:r>
              <a:rPr lang="ru-RU" sz="2800" b="1" dirty="0" smtClean="0">
                <a:solidFill>
                  <a:schemeClr val="tx1"/>
                </a:solidFill>
              </a:rPr>
              <a:t>за 9 мес. 2017 года и 2016 год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818162"/>
          <a:ext cx="9144000" cy="49664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3688"/>
                <a:gridCol w="1116632"/>
                <a:gridCol w="1187624"/>
                <a:gridCol w="2125552"/>
                <a:gridCol w="2950504"/>
              </a:tblGrid>
              <a:tr h="10517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9м.2017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9м. 2016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Количество предписаний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9м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.2017/9м.2016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выдано предписаний по отношению к рассмотренным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9м.2017(9м.2016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61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Жалобы 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Calibri"/>
                          <a:cs typeface="Calibri"/>
                        </a:rPr>
                        <a:t>Поступило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668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685</a:t>
                      </a: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312/</a:t>
                      </a: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Calibri"/>
                        </a:rPr>
                        <a:t>270</a:t>
                      </a: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Calibri"/>
                        </a:rPr>
                        <a:t>60,7%</a:t>
                      </a:r>
                      <a:r>
                        <a:rPr lang="ru-RU" sz="1600" b="1" dirty="0">
                          <a:solidFill>
                            <a:schemeClr val="tx1"/>
                          </a:solidFill>
                          <a:latin typeface="+mj-lt"/>
                          <a:ea typeface="Calibri"/>
                          <a:cs typeface="Calibri"/>
                        </a:rPr>
                        <a:t>/</a:t>
                      </a:r>
                      <a:endParaRPr lang="ru-RU" sz="1600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Calibri"/>
                        </a:rPr>
                        <a:t>56,4%</a:t>
                      </a:r>
                    </a:p>
                  </a:txBody>
                  <a:tcPr marL="68580" marR="68580" marT="0" marB="0"/>
                </a:tc>
              </a:tr>
              <a:tr h="463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Calibri"/>
                          <a:cs typeface="Calibri"/>
                        </a:rPr>
                        <a:t>Рассмотрено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514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479</a:t>
                      </a: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Calibri"/>
                        </a:rPr>
                        <a:t>обоснованные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243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203</a:t>
                      </a: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63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Calibri"/>
                        </a:rPr>
                        <a:t>необоснованные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271</a:t>
                      </a: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276</a:t>
                      </a: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1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Проверки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226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194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65/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Calibri"/>
                          <a:cs typeface="Calibri"/>
                        </a:rPr>
                        <a:t>88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28,8%/</a:t>
                      </a: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Calibri"/>
                          <a:cs typeface="Calibri"/>
                        </a:rPr>
                        <a:t>45,3%</a:t>
                      </a:r>
                    </a:p>
                  </a:txBody>
                  <a:tcPr marL="68580" marR="68580" marT="0" marB="0"/>
                </a:tc>
              </a:tr>
              <a:tr h="61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Согласования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+mj-lt"/>
                          <a:ea typeface="Calibri"/>
                          <a:cs typeface="Calibri"/>
                        </a:rPr>
                        <a:t>отказано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12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13</a:t>
                      </a: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613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latin typeface="+mj-lt"/>
                          <a:ea typeface="Calibri"/>
                          <a:cs typeface="Calibri"/>
                        </a:rPr>
                        <a:t>РНП</a:t>
                      </a:r>
                      <a:r>
                        <a:rPr lang="ru-RU" sz="1600">
                          <a:latin typeface="+mj-lt"/>
                          <a:ea typeface="Calibri"/>
                          <a:cs typeface="Calibri"/>
                        </a:rPr>
                        <a:t>/вкл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Calibri"/>
                        </a:rPr>
                        <a:t>133/101</a:t>
                      </a:r>
                      <a:endParaRPr lang="ru-RU" sz="1600" dirty="0">
                        <a:solidFill>
                          <a:srgbClr val="FF0000"/>
                        </a:solidFill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108/47</a:t>
                      </a: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Включено в </a:t>
                      </a:r>
                      <a:endParaRPr lang="ru-RU" sz="1600" dirty="0">
                        <a:latin typeface="+mj-lt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FF0000"/>
                          </a:solidFill>
                          <a:latin typeface="+mj-lt"/>
                          <a:ea typeface="Calibri"/>
                          <a:cs typeface="Calibri"/>
                        </a:rPr>
                        <a:t>76%</a:t>
                      </a:r>
                      <a:r>
                        <a:rPr lang="ru-RU" sz="1600" b="1" dirty="0">
                          <a:latin typeface="+mj-lt"/>
                          <a:ea typeface="Calibri"/>
                          <a:cs typeface="Calibri"/>
                        </a:rPr>
                        <a:t>/</a:t>
                      </a:r>
                      <a:r>
                        <a:rPr lang="ru-RU" sz="1600" dirty="0">
                          <a:latin typeface="+mj-lt"/>
                          <a:ea typeface="Calibri"/>
                          <a:cs typeface="Calibri"/>
                        </a:rPr>
                        <a:t>43,5%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008112"/>
          </a:xfrm>
        </p:spPr>
        <p:txBody>
          <a:bodyPr/>
          <a:lstStyle/>
          <a:p>
            <a:r>
              <a:rPr lang="ru-RU" sz="3400" b="1" dirty="0" smtClean="0">
                <a:solidFill>
                  <a:srgbClr val="FF0000"/>
                </a:solidFill>
              </a:rPr>
              <a:t>Объективное описание объекта закупки</a:t>
            </a:r>
            <a:br>
              <a:rPr lang="ru-RU" sz="34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№ 18АП-931/2017 (</a:t>
            </a:r>
            <a:r>
              <a:rPr lang="ru-RU" sz="3600" b="1" dirty="0" smtClean="0"/>
              <a:t>№ А76-16144/2016</a:t>
            </a:r>
            <a:r>
              <a:rPr lang="ru-RU" sz="3600" b="1" dirty="0" smtClean="0">
                <a:solidFill>
                  <a:schemeClr val="tx1"/>
                </a:solidFill>
              </a:rPr>
              <a:t>)</a:t>
            </a:r>
            <a:r>
              <a:rPr lang="ru-RU" sz="3600" b="1" dirty="0" smtClean="0"/>
              <a:t> 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424936" cy="4896544"/>
          </a:xfrm>
        </p:spPr>
        <p:txBody>
          <a:bodyPr/>
          <a:lstStyle/>
          <a:p>
            <a:r>
              <a:rPr lang="ru-RU" sz="2200" b="1" dirty="0" smtClean="0">
                <a:solidFill>
                  <a:srgbClr val="FF0000"/>
                </a:solidFill>
              </a:rPr>
              <a:t>Формирование закупочной документации осуществляется исключительно в зависимости от потребностей заказчика в получении тех или иных товаров, работ или услуг в необходимых последнему форме, способах, комплектации</a:t>
            </a:r>
            <a:r>
              <a:rPr lang="ru-RU" sz="2200" dirty="0" smtClean="0"/>
              <a:t>. </a:t>
            </a:r>
          </a:p>
          <a:p>
            <a:r>
              <a:rPr lang="ru-RU" sz="2200" b="1" dirty="0" smtClean="0">
                <a:solidFill>
                  <a:srgbClr val="FF0000"/>
                </a:solidFill>
              </a:rPr>
              <a:t>Описание объекта закупки должно носить объективный характер</a:t>
            </a:r>
            <a:r>
              <a:rPr lang="ru-RU" sz="2200" dirty="0" smtClean="0"/>
              <a:t>, то есть быть продиктовано истинными (а не мнимыми и недоказанными) потребностями заказчика, а также </a:t>
            </a:r>
            <a:r>
              <a:rPr lang="ru-RU" sz="2200" b="1" dirty="0" smtClean="0">
                <a:solidFill>
                  <a:srgbClr val="FF0000"/>
                </a:solidFill>
              </a:rPr>
              <a:t>исключать любую возможность необоснованного ограничения количества потенциальных участников </a:t>
            </a:r>
            <a:r>
              <a:rPr lang="ru-RU" sz="2200" dirty="0" smtClean="0"/>
              <a:t>закупки установлением в закупочной документации </a:t>
            </a:r>
            <a:r>
              <a:rPr lang="ru-RU" sz="2200" b="1" dirty="0" smtClean="0">
                <a:solidFill>
                  <a:srgbClr val="FF0000"/>
                </a:solidFill>
              </a:rPr>
              <a:t>заведомо неисполнимых требований либо требований, удовлетворить которые может лишь ограниченный круг лиц</a:t>
            </a:r>
            <a:r>
              <a:rPr lang="ru-RU" sz="2200" dirty="0" smtClean="0"/>
              <a:t>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Определение объема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1000" b="1" dirty="0" smtClean="0">
                <a:solidFill>
                  <a:srgbClr val="FF0000"/>
                </a:solidFill>
              </a:rPr>
              <a:t>  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Дело № А76-16144/2016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256584"/>
          </a:xfrm>
        </p:spPr>
        <p:txBody>
          <a:bodyPr/>
          <a:lstStyle/>
          <a:p>
            <a:r>
              <a:rPr lang="ru-RU" sz="2200" dirty="0" smtClean="0"/>
              <a:t>Поставка дезинфицирующих средств</a:t>
            </a:r>
          </a:p>
          <a:p>
            <a:r>
              <a:rPr lang="ru-RU" sz="2200" b="1" dirty="0" smtClean="0">
                <a:solidFill>
                  <a:srgbClr val="FF0000"/>
                </a:solidFill>
              </a:rPr>
              <a:t>В описании объекта закупки отсутствует количество товара, необходимое для удовлетворения нужд Учреждения</a:t>
            </a:r>
          </a:p>
          <a:p>
            <a:r>
              <a:rPr lang="ru-RU" sz="2200" dirty="0" smtClean="0"/>
              <a:t> Заказчик установил следующие количественные характеристики: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«Упаковка: канистра не менее 5 литров. Количество канистр – 50».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«Канистра не менее 3,78 литров. Количество канистр – 10».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«Упаковка: емкости не менее 90 салфеток с встроенным </a:t>
            </a:r>
            <a:r>
              <a:rPr lang="ru-RU" sz="1800" dirty="0" err="1" smtClean="0">
                <a:solidFill>
                  <a:schemeClr val="tx1"/>
                </a:solidFill>
              </a:rPr>
              <a:t>диспенсером</a:t>
            </a:r>
            <a:r>
              <a:rPr lang="ru-RU" sz="1800" dirty="0" smtClean="0">
                <a:solidFill>
                  <a:schemeClr val="tx1"/>
                </a:solidFill>
              </a:rPr>
              <a:t> (для подачи салфеток). Количество упаковок – 300».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«Упаковка объемом не менее 0,5 литра с насадкой - распылителем, имеющим два режима распыления: струйный и мелкодисперсный» .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Количество упаковок – 100».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«Упаковка – емкость с насосом-дозатором вместимостью не менее 450 мл. Количество флаконов – 100».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«Упаковка: не менее 3,8кг. Количество упаковок – 27». 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- «Упаковка: канистра не менее 3,8л. Количество канистр – 20».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21</a:t>
            </a:fld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Дело № А76-16144/2016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12968" cy="5544616"/>
          </a:xfrm>
        </p:spPr>
        <p:txBody>
          <a:bodyPr/>
          <a:lstStyle/>
          <a:p>
            <a:r>
              <a:rPr lang="ru-RU" sz="2000" dirty="0" smtClean="0"/>
              <a:t>Заказчиком требование к </a:t>
            </a:r>
            <a:r>
              <a:rPr lang="ru-RU" sz="2000" dirty="0" smtClean="0">
                <a:solidFill>
                  <a:srgbClr val="FF0000"/>
                </a:solidFill>
              </a:rPr>
              <a:t>минимальному количеству товара в упаковке и количеству упаковок. </a:t>
            </a:r>
            <a:r>
              <a:rPr lang="ru-RU" sz="2000" dirty="0" smtClean="0"/>
              <a:t>Данное требование сопровождается словами «не менее».</a:t>
            </a:r>
          </a:p>
          <a:p>
            <a:r>
              <a:rPr lang="ru-RU" sz="2000" dirty="0" smtClean="0"/>
              <a:t> Вместе с тем, </a:t>
            </a:r>
            <a:r>
              <a:rPr lang="ru-RU" sz="2000" b="1" dirty="0" smtClean="0">
                <a:solidFill>
                  <a:srgbClr val="FF0000"/>
                </a:solidFill>
              </a:rPr>
              <a:t>ввиду выпуска производителями товара в различных упаковках</a:t>
            </a:r>
            <a:r>
              <a:rPr lang="ru-RU" sz="2000" dirty="0" smtClean="0"/>
              <a:t>, а также отличающихся по количеству самого средства в упаковке, </a:t>
            </a:r>
            <a:r>
              <a:rPr lang="ru-RU" sz="2000" b="1" dirty="0" smtClean="0">
                <a:solidFill>
                  <a:srgbClr val="FF0000"/>
                </a:solidFill>
              </a:rPr>
              <a:t>приоритетом</a:t>
            </a:r>
            <a:r>
              <a:rPr lang="ru-RU" sz="2000" b="1" dirty="0" smtClean="0"/>
              <a:t> для определения потребности заказчика </a:t>
            </a:r>
            <a:r>
              <a:rPr lang="ru-RU" sz="2000" b="1" dirty="0" smtClean="0">
                <a:solidFill>
                  <a:srgbClr val="FF0000"/>
                </a:solidFill>
              </a:rPr>
              <a:t>является общее количество товара</a:t>
            </a:r>
            <a:r>
              <a:rPr lang="ru-RU" sz="2000" dirty="0" smtClean="0"/>
              <a:t>, которое требуется заказчику для удовлетворения нужд учреждения здравоохранения. </a:t>
            </a:r>
          </a:p>
          <a:p>
            <a:r>
              <a:rPr lang="ru-RU" sz="2000" dirty="0" smtClean="0"/>
              <a:t>Однако </a:t>
            </a:r>
            <a:r>
              <a:rPr lang="ru-RU" sz="2000" b="1" dirty="0" smtClean="0">
                <a:solidFill>
                  <a:srgbClr val="FF0000"/>
                </a:solidFill>
              </a:rPr>
              <a:t>сведения </a:t>
            </a:r>
            <a:r>
              <a:rPr lang="ru-RU" sz="2000" b="1" dirty="0" smtClean="0">
                <a:solidFill>
                  <a:srgbClr val="FF0000"/>
                </a:solidFill>
              </a:rPr>
              <a:t>об общем </a:t>
            </a:r>
            <a:r>
              <a:rPr lang="ru-RU" sz="2000" dirty="0" smtClean="0"/>
              <a:t>(максимальном) </a:t>
            </a:r>
            <a:r>
              <a:rPr lang="ru-RU" sz="2000" b="1" dirty="0" smtClean="0">
                <a:solidFill>
                  <a:srgbClr val="FF0000"/>
                </a:solidFill>
              </a:rPr>
              <a:t>количестве товара </a:t>
            </a:r>
            <a:r>
              <a:rPr lang="ru-RU" sz="2000" dirty="0" smtClean="0"/>
              <a:t>в документации об аукционе </a:t>
            </a:r>
            <a:r>
              <a:rPr lang="ru-RU" sz="2000" b="1" dirty="0" smtClean="0">
                <a:solidFill>
                  <a:srgbClr val="FF0000"/>
                </a:solidFill>
              </a:rPr>
              <a:t>отсутствуют</a:t>
            </a:r>
            <a:r>
              <a:rPr lang="ru-RU" sz="2000" dirty="0" smtClean="0"/>
              <a:t>, что свидетельствует о нарушении заказчиком пункта 1 части 1, части 2 статьи 33, пункта 1 части 1 статьи 64 Закона о контрактной системе. </a:t>
            </a:r>
          </a:p>
          <a:p>
            <a:r>
              <a:rPr lang="ru-RU" sz="2000" dirty="0" smtClean="0"/>
              <a:t>Суд обращает внимание на то, что в ходе судебного разбирательства заявитель </a:t>
            </a:r>
            <a:r>
              <a:rPr lang="ru-RU" sz="2000" b="1" dirty="0" smtClean="0">
                <a:solidFill>
                  <a:srgbClr val="008000"/>
                </a:solidFill>
              </a:rPr>
              <a:t>не привел убедительных аргументов, обосновывающих необходимость поставки дезинфицирующих средств в упаковке с объемом </a:t>
            </a:r>
            <a:r>
              <a:rPr lang="ru-RU" sz="2000" b="1" dirty="0" smtClean="0">
                <a:solidFill>
                  <a:srgbClr val="008000"/>
                </a:solidFill>
              </a:rPr>
              <a:t>«не менее».</a:t>
            </a:r>
            <a:endParaRPr lang="ru-RU" sz="2000" b="1" dirty="0">
              <a:solidFill>
                <a:srgbClr val="008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08720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Дело № А76-4631/2015  (1,2 </a:t>
            </a:r>
            <a:r>
              <a:rPr lang="ru-RU" sz="3600" b="1" dirty="0" err="1" smtClean="0">
                <a:solidFill>
                  <a:schemeClr val="tx1"/>
                </a:solidFill>
              </a:rPr>
              <a:t>инст</a:t>
            </a:r>
            <a:r>
              <a:rPr lang="ru-RU" sz="3600" b="1" dirty="0" smtClean="0">
                <a:solidFill>
                  <a:schemeClr val="tx1"/>
                </a:solidFill>
              </a:rPr>
              <a:t>.)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r>
              <a:rPr lang="ru-RU" sz="2000" dirty="0">
                <a:solidFill>
                  <a:schemeClr val="tx1"/>
                </a:solidFill>
              </a:rPr>
              <a:t>З</a:t>
            </a:r>
            <a:r>
              <a:rPr lang="ru-RU" sz="2000" dirty="0" smtClean="0">
                <a:solidFill>
                  <a:schemeClr val="tx1"/>
                </a:solidFill>
              </a:rPr>
              <a:t>афиксирована </a:t>
            </a:r>
            <a:r>
              <a:rPr lang="ru-RU" sz="2000" dirty="0" smtClean="0">
                <a:solidFill>
                  <a:schemeClr val="tx1"/>
                </a:solidFill>
              </a:rPr>
              <a:t>только общая потребность в имуществе, а именно: 17480 кг в месяц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При этом, в нарушение пункта 1 части 1 статьи 33 Закона о контрактной системе аукционная документация не содержит сведений </a:t>
            </a:r>
            <a:r>
              <a:rPr lang="ru-RU" sz="2000" b="1" dirty="0" smtClean="0">
                <a:solidFill>
                  <a:schemeClr val="tx1"/>
                </a:solidFill>
              </a:rPr>
              <a:t>о Плане потребности </a:t>
            </a:r>
            <a:r>
              <a:rPr lang="ru-RU" sz="2000" dirty="0" smtClean="0"/>
              <a:t>в имуществе, о бельевом режиме каждого отделения, которым предусматриваются нормы оснащенности и частота замены мягкого инвентаря и спецодежды, о максимальном уровне оснащения и страховом запасе имущества для заказчика и </a:t>
            </a:r>
            <a:r>
              <a:rPr lang="ru-RU" sz="2000" b="1" dirty="0" smtClean="0">
                <a:solidFill>
                  <a:srgbClr val="FF0000"/>
                </a:solidFill>
              </a:rPr>
              <a:t>иные сведения позволяющие определить условия исполнения контракта.</a:t>
            </a:r>
          </a:p>
          <a:p>
            <a:r>
              <a:rPr lang="ru-RU" sz="2000" dirty="0" smtClean="0"/>
              <a:t>Согласно позициям №№ 1, 2, 3, 4 Приложения № 2 к Техническому заданию (т.1 л.д. 72) заказчик установил значение </a:t>
            </a:r>
            <a:r>
              <a:rPr lang="ru-RU" sz="2000" b="1" dirty="0" smtClean="0">
                <a:solidFill>
                  <a:srgbClr val="FF0000"/>
                </a:solidFill>
              </a:rPr>
              <a:t>показателей ткани, которые не могут изменяться</a:t>
            </a:r>
            <a:r>
              <a:rPr lang="ru-RU" sz="2000" dirty="0" smtClean="0"/>
              <a:t>, а именно: «</a:t>
            </a:r>
            <a:r>
              <a:rPr lang="ru-RU" sz="2000" dirty="0" err="1" smtClean="0"/>
              <a:t>хл</a:t>
            </a:r>
            <a:r>
              <a:rPr lang="ru-RU" sz="2000" dirty="0" smtClean="0"/>
              <a:t> 35 %, </a:t>
            </a:r>
            <a:r>
              <a:rPr lang="ru-RU" sz="2000" dirty="0" err="1" smtClean="0"/>
              <a:t>п</a:t>
            </a:r>
            <a:r>
              <a:rPr lang="ru-RU" sz="2000" dirty="0" smtClean="0"/>
              <a:t>/э 65 %» и «</a:t>
            </a:r>
            <a:r>
              <a:rPr lang="ru-RU" sz="2000" dirty="0" err="1" smtClean="0"/>
              <a:t>хл</a:t>
            </a:r>
            <a:r>
              <a:rPr lang="ru-RU" sz="2000" dirty="0" smtClean="0"/>
              <a:t> 60%, </a:t>
            </a:r>
            <a:r>
              <a:rPr lang="ru-RU" sz="2000" dirty="0" err="1" smtClean="0"/>
              <a:t>п</a:t>
            </a:r>
            <a:r>
              <a:rPr lang="ru-RU" sz="2000" dirty="0" smtClean="0"/>
              <a:t>/э 40%»). </a:t>
            </a:r>
          </a:p>
          <a:p>
            <a:r>
              <a:rPr lang="ru-RU" sz="2000" dirty="0" smtClean="0"/>
              <a:t>доставка мягкого инвентаря в кладовые отделений заказчика осуществляется </a:t>
            </a:r>
            <a:r>
              <a:rPr lang="ru-RU" sz="2000" b="1" dirty="0" smtClean="0">
                <a:solidFill>
                  <a:srgbClr val="FF0000"/>
                </a:solidFill>
              </a:rPr>
              <a:t>со склада исполнителя, расположенного на территории исполнителя.</a:t>
            </a:r>
          </a:p>
          <a:p>
            <a:endParaRPr lang="ru-RU" sz="20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7321"/>
            <a:ext cx="8229600" cy="778098"/>
          </a:xfrm>
        </p:spPr>
        <p:txBody>
          <a:bodyPr/>
          <a:lstStyle/>
          <a:p>
            <a:r>
              <a:rPr lang="ru-RU" sz="3600" b="1" dirty="0">
                <a:solidFill>
                  <a:schemeClr val="tx1"/>
                </a:solidFill>
                <a:ea typeface="Calibri"/>
                <a:cs typeface="Times New Roman,Bold"/>
              </a:rPr>
              <a:t>№ </a:t>
            </a:r>
            <a:r>
              <a:rPr lang="ru-RU" sz="3600" b="1" dirty="0" smtClean="0">
                <a:solidFill>
                  <a:schemeClr val="tx1"/>
                </a:solidFill>
                <a:ea typeface="Calibri"/>
                <a:cs typeface="Times New Roman,Bold"/>
              </a:rPr>
              <a:t>А76</a:t>
            </a:r>
            <a:r>
              <a:rPr lang="ru-RU" sz="3600" b="1" dirty="0" smtClean="0">
                <a:solidFill>
                  <a:schemeClr val="tx1"/>
                </a:solidFill>
                <a:ea typeface="Calibri"/>
                <a:cs typeface="Times New Roman"/>
              </a:rPr>
              <a:t>-3116/2016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08720"/>
            <a:ext cx="9108504" cy="5217443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ea typeface="Calibri"/>
                <a:cs typeface="Times New Roman"/>
              </a:rPr>
              <a:t>Заказчиком </a:t>
            </a:r>
            <a:r>
              <a:rPr lang="ru-RU" sz="2200" dirty="0">
                <a:solidFill>
                  <a:srgbClr val="FF0000"/>
                </a:solidFill>
                <a:ea typeface="Calibri"/>
                <a:cs typeface="Times New Roman"/>
              </a:rPr>
              <a:t>не указано </a:t>
            </a:r>
            <a:r>
              <a:rPr lang="ru-RU" sz="2200" dirty="0" smtClean="0">
                <a:solidFill>
                  <a:srgbClr val="FF0000"/>
                </a:solidFill>
                <a:ea typeface="Calibri"/>
                <a:cs typeface="Times New Roman"/>
              </a:rPr>
              <a:t>место строительства </a:t>
            </a:r>
            <a:r>
              <a:rPr lang="ru-RU" sz="2200" dirty="0">
                <a:ea typeface="Calibri"/>
                <a:cs typeface="Times New Roman"/>
              </a:rPr>
              <a:t>проектируемых </a:t>
            </a:r>
            <a:r>
              <a:rPr lang="ru-RU" sz="2200" dirty="0" smtClean="0">
                <a:ea typeface="Calibri"/>
                <a:cs typeface="Times New Roman"/>
              </a:rPr>
              <a:t>объектов, </a:t>
            </a:r>
            <a:r>
              <a:rPr lang="ru-RU" sz="2200" dirty="0">
                <a:ea typeface="Calibri"/>
                <a:cs typeface="Times New Roman"/>
              </a:rPr>
              <a:t>что </a:t>
            </a:r>
            <a:r>
              <a:rPr lang="ru-RU" sz="2200" b="1" dirty="0">
                <a:ea typeface="Calibri"/>
                <a:cs typeface="Times New Roman"/>
              </a:rPr>
              <a:t>не </a:t>
            </a:r>
            <a:r>
              <a:rPr lang="ru-RU" sz="2200" b="1" dirty="0" smtClean="0">
                <a:ea typeface="Calibri"/>
                <a:cs typeface="Times New Roman"/>
              </a:rPr>
              <a:t>позволяет</a:t>
            </a:r>
            <a:r>
              <a:rPr lang="ru-RU" sz="2200" dirty="0" smtClean="0">
                <a:ea typeface="Calibri"/>
                <a:cs typeface="Times New Roman"/>
              </a:rPr>
              <a:t> определить </a:t>
            </a:r>
            <a:r>
              <a:rPr lang="ru-RU" sz="2200" dirty="0">
                <a:solidFill>
                  <a:srgbClr val="FF0000"/>
                </a:solidFill>
                <a:ea typeface="Calibri"/>
                <a:cs typeface="Times New Roman"/>
              </a:rPr>
              <a:t>условия исполнения контракта</a:t>
            </a:r>
            <a:r>
              <a:rPr lang="ru-RU" sz="2200" dirty="0">
                <a:ea typeface="Calibri"/>
                <a:cs typeface="Times New Roman"/>
              </a:rPr>
              <a:t>, в том числе и в части </a:t>
            </a:r>
            <a:r>
              <a:rPr lang="ru-RU" sz="2200" dirty="0" smtClean="0">
                <a:ea typeface="Calibri"/>
                <a:cs typeface="Times New Roman"/>
              </a:rPr>
              <a:t>наличия документов</a:t>
            </a:r>
            <a:r>
              <a:rPr lang="ru-RU" sz="2200" dirty="0">
                <a:ea typeface="Calibri"/>
                <a:cs typeface="Times New Roman"/>
              </a:rPr>
              <a:t>, предусмотренных ПП РФ № 87</a:t>
            </a:r>
            <a:r>
              <a:rPr lang="ru-RU" sz="2200" dirty="0" smtClean="0">
                <a:ea typeface="Calibri"/>
                <a:cs typeface="Times New Roman"/>
              </a:rPr>
              <a:t>.</a:t>
            </a:r>
            <a:r>
              <a:rPr lang="ru-RU" sz="2200" dirty="0">
                <a:ea typeface="Calibri"/>
                <a:cs typeface="Times New Roman"/>
              </a:rPr>
              <a:t> </a:t>
            </a:r>
            <a:endParaRPr lang="ru-RU" sz="2200" dirty="0" smtClean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 smtClean="0">
                <a:ea typeface="Calibri"/>
                <a:cs typeface="Times New Roman"/>
              </a:rPr>
              <a:t>Заказчиком </a:t>
            </a:r>
            <a:r>
              <a:rPr lang="ru-RU" sz="2200" dirty="0">
                <a:ea typeface="Calibri"/>
                <a:cs typeface="Times New Roman"/>
              </a:rPr>
              <a:t>в </a:t>
            </a:r>
            <a:r>
              <a:rPr lang="ru-RU" sz="2200" dirty="0" smtClean="0">
                <a:ea typeface="Calibri"/>
                <a:cs typeface="Times New Roman"/>
              </a:rPr>
              <a:t>конкурсной документации </a:t>
            </a:r>
            <a:r>
              <a:rPr lang="ru-RU" sz="2200" dirty="0">
                <a:ea typeface="Calibri"/>
                <a:cs typeface="Times New Roman"/>
              </a:rPr>
              <a:t>указано, что в </a:t>
            </a:r>
            <a:r>
              <a:rPr lang="ru-RU" sz="2200" dirty="0" smtClean="0">
                <a:ea typeface="Calibri"/>
                <a:cs typeface="Times New Roman"/>
              </a:rPr>
              <a:t>случае, </a:t>
            </a:r>
            <a:r>
              <a:rPr lang="ru-RU" sz="2200" dirty="0">
                <a:ea typeface="Calibri"/>
                <a:cs typeface="Times New Roman"/>
              </a:rPr>
              <a:t>если обеспечение </a:t>
            </a:r>
            <a:r>
              <a:rPr lang="ru-RU" sz="2200" dirty="0" smtClean="0">
                <a:ea typeface="Calibri"/>
                <a:cs typeface="Times New Roman"/>
              </a:rPr>
              <a:t>исполнения контракта </a:t>
            </a:r>
            <a:r>
              <a:rPr lang="ru-RU" sz="2200" dirty="0">
                <a:ea typeface="Calibri"/>
                <a:cs typeface="Times New Roman"/>
              </a:rPr>
              <a:t>осуществляется в форме безотзывной банковской </a:t>
            </a:r>
            <a:r>
              <a:rPr lang="ru-RU" sz="2200" dirty="0" smtClean="0">
                <a:ea typeface="Calibri"/>
                <a:cs typeface="Times New Roman"/>
              </a:rPr>
              <a:t>гарантии, выданной </a:t>
            </a:r>
            <a:r>
              <a:rPr lang="ru-RU" sz="2200" dirty="0">
                <a:ea typeface="Calibri"/>
                <a:cs typeface="Times New Roman"/>
              </a:rPr>
              <a:t>банком </a:t>
            </a:r>
            <a:r>
              <a:rPr lang="ru-RU" sz="2200" dirty="0">
                <a:solidFill>
                  <a:srgbClr val="FF0000"/>
                </a:solidFill>
                <a:ea typeface="Calibri"/>
                <a:cs typeface="Times New Roman"/>
              </a:rPr>
              <a:t>или иной кредитной организацией</a:t>
            </a:r>
            <a:r>
              <a:rPr lang="ru-RU" sz="2200" dirty="0">
                <a:ea typeface="Calibri"/>
                <a:cs typeface="Times New Roman"/>
              </a:rPr>
              <a:t>, Заказчик вправе </a:t>
            </a:r>
            <a:r>
              <a:rPr lang="ru-RU" sz="2200" dirty="0" smtClean="0">
                <a:ea typeface="Calibri"/>
                <a:cs typeface="Times New Roman"/>
              </a:rPr>
              <a:t>при наступлении </a:t>
            </a:r>
            <a:r>
              <a:rPr lang="ru-RU" sz="2200" dirty="0">
                <a:ea typeface="Calibri"/>
                <a:cs typeface="Times New Roman"/>
              </a:rPr>
              <a:t>случая, на который распространяется </a:t>
            </a:r>
            <a:r>
              <a:rPr lang="ru-RU" sz="2200" dirty="0" smtClean="0">
                <a:ea typeface="Calibri"/>
                <a:cs typeface="Times New Roman"/>
              </a:rPr>
              <a:t>обеспечение исполнения </a:t>
            </a:r>
            <a:r>
              <a:rPr lang="ru-RU" sz="2200" dirty="0" smtClean="0">
                <a:ea typeface="Calibri"/>
                <a:cs typeface="Times New Roman"/>
              </a:rPr>
              <a:t>контракта, </a:t>
            </a:r>
            <a:r>
              <a:rPr lang="ru-RU" sz="2200" dirty="0">
                <a:ea typeface="Calibri"/>
                <a:cs typeface="Times New Roman"/>
              </a:rPr>
              <a:t>потребовать осуществления уплаты денежных </a:t>
            </a:r>
            <a:r>
              <a:rPr lang="ru-RU" sz="2200" dirty="0" smtClean="0">
                <a:ea typeface="Calibri"/>
                <a:cs typeface="Times New Roman"/>
              </a:rPr>
              <a:t>сумм по </a:t>
            </a:r>
            <a:r>
              <a:rPr lang="ru-RU" sz="2200" dirty="0">
                <a:ea typeface="Calibri"/>
                <a:cs typeface="Times New Roman"/>
              </a:rPr>
              <a:t>банковской гарантии.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2200" dirty="0">
                <a:ea typeface="Calibri"/>
                <a:cs typeface="Times New Roman"/>
              </a:rPr>
              <a:t>Однако Закон о контрактной системе не </a:t>
            </a:r>
            <a:r>
              <a:rPr lang="ru-RU" sz="2200" dirty="0" smtClean="0">
                <a:ea typeface="Calibri"/>
                <a:cs typeface="Times New Roman"/>
              </a:rPr>
              <a:t>предусматривает возможности </a:t>
            </a:r>
            <a:r>
              <a:rPr lang="ru-RU" sz="2200" dirty="0">
                <a:ea typeface="Calibri"/>
                <a:cs typeface="Times New Roman"/>
              </a:rPr>
              <a:t>участникам закупки в качестве обеспечения </a:t>
            </a:r>
            <a:r>
              <a:rPr lang="ru-RU" sz="2200" dirty="0" smtClean="0">
                <a:ea typeface="Calibri"/>
                <a:cs typeface="Times New Roman"/>
              </a:rPr>
              <a:t>исполнения контракта </a:t>
            </a:r>
            <a:r>
              <a:rPr lang="ru-RU" sz="2200" dirty="0">
                <a:ea typeface="Calibri"/>
                <a:cs typeface="Times New Roman"/>
              </a:rPr>
              <a:t>представлять обеспечение исполнения контракта в </a:t>
            </a:r>
            <a:r>
              <a:rPr lang="ru-RU" sz="2200" dirty="0" smtClean="0">
                <a:ea typeface="Calibri"/>
                <a:cs typeface="Times New Roman"/>
              </a:rPr>
              <a:t>виде банковской </a:t>
            </a:r>
            <a:r>
              <a:rPr lang="ru-RU" sz="2200" dirty="0">
                <a:ea typeface="Calibri"/>
                <a:cs typeface="Times New Roman"/>
              </a:rPr>
              <a:t>гарантии, </a:t>
            </a:r>
            <a:r>
              <a:rPr lang="ru-RU" sz="2200" dirty="0">
                <a:solidFill>
                  <a:srgbClr val="FF0000"/>
                </a:solidFill>
                <a:ea typeface="Calibri"/>
                <a:cs typeface="Times New Roman"/>
              </a:rPr>
              <a:t>выданной кредитной организацией.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800" dirty="0" smtClean="0">
              <a:ea typeface="Calibri"/>
              <a:cs typeface="Times New Roman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ru-RU" sz="1800" dirty="0"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948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Укрупнение лота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№ А76-6736/2015, № А76-6837/2015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073427"/>
          </a:xfrm>
        </p:spPr>
        <p:txBody>
          <a:bodyPr/>
          <a:lstStyle/>
          <a:p>
            <a:r>
              <a:rPr lang="ru-RU" sz="2000" dirty="0" smtClean="0"/>
              <a:t>Деятельность </a:t>
            </a:r>
            <a:r>
              <a:rPr lang="ru-RU" sz="2000" u="sng" dirty="0" smtClean="0"/>
              <a:t>по обслуживанию систем </a:t>
            </a:r>
            <a:r>
              <a:rPr lang="ru-RU" sz="2000" dirty="0" smtClean="0"/>
              <a:t>теплоснабжения, водоснабжения и водоотведения технологически и функционально не связана с деятельностью по обслуживанию </a:t>
            </a:r>
            <a:r>
              <a:rPr lang="ru-RU" sz="2000" dirty="0" err="1" smtClean="0"/>
              <a:t>элек-ких</a:t>
            </a:r>
            <a:r>
              <a:rPr lang="ru-RU" sz="2000" dirty="0" smtClean="0"/>
              <a:t> систем, систем охранной и пожарного сигнализации, указанные виды </a:t>
            </a:r>
            <a:r>
              <a:rPr lang="ru-RU" sz="2000" dirty="0" err="1" smtClean="0"/>
              <a:t>деят-ти</a:t>
            </a:r>
            <a:r>
              <a:rPr lang="ru-RU" sz="2000" dirty="0" smtClean="0"/>
              <a:t> также технологически и функционально не связаны с деятельностью </a:t>
            </a:r>
            <a:r>
              <a:rPr lang="ru-RU" sz="2000" u="sng" dirty="0" smtClean="0"/>
              <a:t>по уборке помещений </a:t>
            </a:r>
            <a:r>
              <a:rPr lang="ru-RU" sz="2000" dirty="0" smtClean="0"/>
              <a:t>и благоустройству территорий, вывозом мусора, а также с деятельностью </a:t>
            </a:r>
            <a:r>
              <a:rPr lang="ru-RU" sz="2000" u="sng" dirty="0" smtClean="0"/>
              <a:t>по дератизации и дезинсекции, деятельностью по страхованию гражданской ответственности организаций, эксплуатирующих опасные производственные объекты за причинение вреда жизни, здоровью </a:t>
            </a:r>
            <a:r>
              <a:rPr lang="ru-RU" sz="2000" dirty="0" smtClean="0"/>
              <a:t>или имуществу третьих лиц и окружающей природной среде в результате аварии на опасном производственном объекте</a:t>
            </a:r>
            <a:r>
              <a:rPr lang="ru-RU" sz="2000" dirty="0" smtClean="0">
                <a:solidFill>
                  <a:srgbClr val="008000"/>
                </a:solidFill>
              </a:rPr>
              <a:t>. Указанные виды деятельности выполняются с  различной периодичностью, различными специалистами.</a:t>
            </a:r>
          </a:p>
          <a:p>
            <a:r>
              <a:rPr lang="ru-RU" sz="2000" dirty="0" smtClean="0"/>
              <a:t>Объединение в один лот услуг различных по функциональным, техническим характеристикам </a:t>
            </a:r>
            <a:r>
              <a:rPr lang="ru-RU" sz="2000" b="1" dirty="0" smtClean="0">
                <a:solidFill>
                  <a:srgbClr val="FF0000"/>
                </a:solidFill>
              </a:rPr>
              <a:t>требует от потенциальных участников аукциона наличия</a:t>
            </a:r>
            <a:r>
              <a:rPr lang="ru-RU" sz="2000" dirty="0" smtClean="0"/>
              <a:t> большого объема технических, кадровых и финансовых ресурсов, что может привести </a:t>
            </a:r>
            <a:r>
              <a:rPr lang="ru-RU" sz="2000" b="1" dirty="0" smtClean="0">
                <a:solidFill>
                  <a:srgbClr val="FF0000"/>
                </a:solidFill>
              </a:rPr>
              <a:t>к отказу хозяйствующих субъектов от участия в торгах .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Дело № А76-15518/2016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980728"/>
            <a:ext cx="8784976" cy="5145435"/>
          </a:xfrm>
        </p:spPr>
        <p:txBody>
          <a:bodyPr/>
          <a:lstStyle/>
          <a:p>
            <a:r>
              <a:rPr lang="ru-RU" sz="1800" b="1" dirty="0" smtClean="0">
                <a:solidFill>
                  <a:srgbClr val="FF0000"/>
                </a:solidFill>
              </a:rPr>
              <a:t>Доказательств необходимости объединения в один лот </a:t>
            </a:r>
            <a:r>
              <a:rPr lang="ru-RU" sz="1800" dirty="0" smtClean="0"/>
              <a:t>услуг различных по функциональным, техническим характеристикам заказчиком </a:t>
            </a:r>
            <a:r>
              <a:rPr lang="ru-RU" sz="1800" b="1" dirty="0" smtClean="0">
                <a:solidFill>
                  <a:srgbClr val="FF0000"/>
                </a:solidFill>
              </a:rPr>
              <a:t>не представлено</a:t>
            </a:r>
            <a:r>
              <a:rPr lang="ru-RU" sz="1800" dirty="0" smtClean="0"/>
              <a:t>. </a:t>
            </a:r>
          </a:p>
          <a:p>
            <a:r>
              <a:rPr lang="ru-RU" sz="1800" dirty="0" smtClean="0"/>
              <a:t>НМЦК - 9 200 000, 00 рублей. 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Обстоятельства свидетельствуют об укрупнении лота </a:t>
            </a:r>
            <a:r>
              <a:rPr lang="ru-RU" sz="1800" dirty="0" smtClean="0"/>
              <a:t>при проведении Аукциона путем включения большого количества услуг различных по функциональным, техническим характеристикам…может привести к ограничению конкуренции.</a:t>
            </a:r>
          </a:p>
          <a:p>
            <a:r>
              <a:rPr lang="ru-RU" sz="1800" dirty="0" smtClean="0"/>
              <a:t>Заказчику требуется, в том числе </a:t>
            </a:r>
            <a:r>
              <a:rPr lang="ru-RU" sz="1800" b="1" dirty="0" smtClean="0">
                <a:solidFill>
                  <a:srgbClr val="FF0000"/>
                </a:solidFill>
              </a:rPr>
              <a:t>замена расходных материалов</a:t>
            </a:r>
            <a:r>
              <a:rPr lang="ru-RU" sz="1800" dirty="0" smtClean="0"/>
              <a:t>, а также вышедших из строя запасных частей, </a:t>
            </a:r>
            <a:r>
              <a:rPr lang="ru-RU" sz="1800" dirty="0" smtClean="0"/>
              <a:t>однако, </a:t>
            </a:r>
            <a:r>
              <a:rPr lang="ru-RU" sz="1800" dirty="0" smtClean="0"/>
              <a:t>сведений о том, </a:t>
            </a:r>
            <a:r>
              <a:rPr lang="ru-RU" sz="1800" b="1" dirty="0" smtClean="0">
                <a:solidFill>
                  <a:srgbClr val="FF0000"/>
                </a:solidFill>
              </a:rPr>
              <a:t>на кого именно будет возложена обязанность </a:t>
            </a:r>
            <a:r>
              <a:rPr lang="ru-RU" sz="1800" dirty="0" smtClean="0"/>
              <a:t>по приобретению указанных запасных частей и расходных материалов, документация </a:t>
            </a:r>
            <a:r>
              <a:rPr lang="ru-RU" sz="1800" b="1" dirty="0" smtClean="0">
                <a:solidFill>
                  <a:srgbClr val="FF0000"/>
                </a:solidFill>
              </a:rPr>
              <a:t>не содержит</a:t>
            </a:r>
            <a:r>
              <a:rPr lang="ru-RU" sz="1800" dirty="0" smtClean="0"/>
              <a:t>. </a:t>
            </a:r>
          </a:p>
          <a:p>
            <a:r>
              <a:rPr lang="ru-RU" sz="1800" b="1" dirty="0" smtClean="0">
                <a:solidFill>
                  <a:srgbClr val="FF0000"/>
                </a:solidFill>
              </a:rPr>
              <a:t>отсутствует информация относительно периодичности </a:t>
            </a:r>
            <a:r>
              <a:rPr lang="ru-RU" sz="1800" b="1" dirty="0" smtClean="0">
                <a:solidFill>
                  <a:srgbClr val="FF0000"/>
                </a:solidFill>
              </a:rPr>
              <a:t>услуг</a:t>
            </a:r>
            <a:r>
              <a:rPr lang="ru-RU" sz="1800" dirty="0"/>
              <a:t>,</a:t>
            </a:r>
            <a:r>
              <a:rPr lang="ru-RU" sz="1800" dirty="0" smtClean="0"/>
              <a:t> </a:t>
            </a:r>
            <a:r>
              <a:rPr lang="ru-RU" sz="1800" dirty="0" smtClean="0"/>
              <a:t>по ряду позиций ТЗ периодичность </a:t>
            </a:r>
            <a:r>
              <a:rPr lang="ru-RU" sz="1800" dirty="0" smtClean="0">
                <a:solidFill>
                  <a:srgbClr val="FF0000"/>
                </a:solidFill>
              </a:rPr>
              <a:t>определена лишь в виде «по мере необходимости». </a:t>
            </a:r>
          </a:p>
          <a:p>
            <a:r>
              <a:rPr lang="ru-RU" sz="1800" dirty="0" smtClean="0"/>
              <a:t>Отсутствие в аукционной документации указанной информации может привести к созданию </a:t>
            </a:r>
            <a:r>
              <a:rPr lang="ru-RU" sz="1800" b="1" dirty="0" smtClean="0">
                <a:solidFill>
                  <a:srgbClr val="FF0000"/>
                </a:solidFill>
              </a:rPr>
              <a:t>преимущественных условий тем участникам закупки, которые ранее оказывали данные услуги Заказчику</a:t>
            </a:r>
            <a:r>
              <a:rPr lang="ru-RU" sz="1800" dirty="0" smtClean="0"/>
              <a:t>, что противоречит п.1 ч. 1 ст.17 Закона о защите конкуренции.</a:t>
            </a:r>
            <a:endParaRPr lang="ru-RU" sz="1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chemeClr val="tx1"/>
                </a:solidFill>
              </a:rPr>
              <a:t>Дело № А76-11075/2015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036496" cy="5949280"/>
          </a:xfrm>
        </p:spPr>
        <p:txBody>
          <a:bodyPr/>
          <a:lstStyle/>
          <a:p>
            <a:r>
              <a:rPr lang="ru-RU" sz="1800" dirty="0" smtClean="0">
                <a:solidFill>
                  <a:schemeClr val="tx1"/>
                </a:solidFill>
              </a:rPr>
              <a:t>Оказание услуг по техническому обслуживанию медицинского оборудования. В документации о закупке </a:t>
            </a:r>
            <a:r>
              <a:rPr lang="ru-RU" sz="1800" b="1" u="sng" dirty="0" smtClean="0">
                <a:solidFill>
                  <a:srgbClr val="FF0000"/>
                </a:solidFill>
              </a:rPr>
              <a:t>заказчиком не указан объем и виды оказания услуг </a:t>
            </a:r>
            <a:r>
              <a:rPr lang="ru-RU" sz="1800" dirty="0" smtClean="0">
                <a:solidFill>
                  <a:schemeClr val="tx1"/>
                </a:solidFill>
              </a:rPr>
              <a:t>в отношении медицинского оборудования, определенного в ТЗ</a:t>
            </a:r>
            <a:r>
              <a:rPr lang="ru-RU" sz="1800" dirty="0" smtClean="0">
                <a:solidFill>
                  <a:srgbClr val="FF0000"/>
                </a:solidFill>
              </a:rPr>
              <a:t>, что свидетельствует о неопределенности потребности заказчика</a:t>
            </a:r>
            <a:r>
              <a:rPr lang="ru-RU" sz="1800" dirty="0" smtClean="0">
                <a:solidFill>
                  <a:schemeClr val="tx1"/>
                </a:solidFill>
              </a:rPr>
              <a:t> и, как следствие, </a:t>
            </a:r>
            <a:r>
              <a:rPr lang="ru-RU" sz="1800" dirty="0" smtClean="0">
                <a:solidFill>
                  <a:srgbClr val="FF0000"/>
                </a:solidFill>
              </a:rPr>
              <a:t>о несогласованности предмета контракта.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Из документации о закупке следует, что комплексное техническое обслуживание проводится в соответствии с  п. 5.1 Методических рекомендаций ( виды, объемы и периодичность работ по техническому обслуживанию медицинской техники, особенности организации этих работ в зависимости от этапов, условий и сроков эксплуатации изделий медицинской техники устанавливаются в соответствующей нормативной и эксплуатационной документации).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Однако </a:t>
            </a:r>
            <a:r>
              <a:rPr lang="ru-RU" sz="1800" u="sng" dirty="0" smtClean="0">
                <a:solidFill>
                  <a:schemeClr val="tx1"/>
                </a:solidFill>
              </a:rPr>
              <a:t>нормативная эксплуатационная документация </a:t>
            </a:r>
            <a:r>
              <a:rPr lang="ru-RU" sz="1800" dirty="0" smtClean="0">
                <a:solidFill>
                  <a:schemeClr val="tx1"/>
                </a:solidFill>
              </a:rPr>
              <a:t>на медицинское оборудование </a:t>
            </a:r>
            <a:r>
              <a:rPr lang="ru-RU" sz="1800" b="1" u="sng" dirty="0" smtClean="0">
                <a:solidFill>
                  <a:schemeClr val="tx1"/>
                </a:solidFill>
              </a:rPr>
              <a:t>не размещена в составе документации об аукционе.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 Доводы заявителя о том, что </a:t>
            </a:r>
            <a:r>
              <a:rPr lang="ru-RU" sz="1800" u="sng" dirty="0" smtClean="0">
                <a:solidFill>
                  <a:schemeClr val="tx1"/>
                </a:solidFill>
              </a:rPr>
              <a:t>организация, осуществляющая техническое обслуживание</a:t>
            </a:r>
            <a:r>
              <a:rPr lang="ru-RU" sz="1800" dirty="0" smtClean="0">
                <a:solidFill>
                  <a:schemeClr val="tx1"/>
                </a:solidFill>
              </a:rPr>
              <a:t> медицинского оборудования, имея высококвалифицированных специалистов, </a:t>
            </a:r>
            <a:r>
              <a:rPr lang="ru-RU" sz="1800" b="1" u="sng" dirty="0" smtClean="0">
                <a:solidFill>
                  <a:schemeClr val="tx1"/>
                </a:solidFill>
              </a:rPr>
              <a:t>может определить объем </a:t>
            </a:r>
            <a:r>
              <a:rPr lang="ru-RU" sz="1800" dirty="0" smtClean="0">
                <a:solidFill>
                  <a:schemeClr val="tx1"/>
                </a:solidFill>
              </a:rPr>
              <a:t>необходимой заказчику услуги исходя из количества единиц техники и необходимости ежедневного ее обслуживания, </a:t>
            </a:r>
            <a:r>
              <a:rPr lang="ru-RU" sz="1800" b="1" dirty="0" smtClean="0">
                <a:solidFill>
                  <a:srgbClr val="FF0000"/>
                </a:solidFill>
              </a:rPr>
              <a:t>не могут быть учтены, поскольку данные обстоятельства не освобождают заказчика от соблюдения норм, предусмотренных Законом № 44-ФЗ</a:t>
            </a:r>
            <a:r>
              <a:rPr lang="ru-RU" sz="1800" dirty="0" smtClean="0">
                <a:solidFill>
                  <a:schemeClr val="tx1"/>
                </a:solidFill>
              </a:rPr>
              <a:t>. 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43925" y="6356350"/>
            <a:ext cx="561975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D2A88ED-D462-4CCA-960F-BCEA275E8955}" type="slidenum">
              <a:rPr lang="ru-RU" smtClean="0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Требование к качеству </a:t>
            </a:r>
            <a:br>
              <a:rPr lang="ru-RU" sz="4000" b="1" dirty="0" smtClean="0">
                <a:solidFill>
                  <a:srgbClr val="FF0000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Дело № А76-11764/2015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96752"/>
            <a:ext cx="9144000" cy="5400600"/>
          </a:xfrm>
        </p:spPr>
        <p:txBody>
          <a:bodyPr/>
          <a:lstStyle/>
          <a:p>
            <a:r>
              <a:rPr lang="ru-RU" sz="2400" dirty="0" smtClean="0"/>
              <a:t>Из совокупного толкования указанных положений законодательства о контрактной системе следует, </a:t>
            </a:r>
            <a:r>
              <a:rPr lang="ru-RU" sz="2400" dirty="0" smtClean="0">
                <a:solidFill>
                  <a:srgbClr val="FF0000"/>
                </a:solidFill>
              </a:rPr>
              <a:t>что условия исполнения контракта в части требований к качеству оказанных услуг </a:t>
            </a:r>
            <a:r>
              <a:rPr lang="ru-RU" sz="2400" dirty="0" smtClean="0"/>
              <a:t>устанавливаются заказчиком в документации о закупке.</a:t>
            </a:r>
          </a:p>
          <a:p>
            <a:r>
              <a:rPr lang="ru-RU" sz="2400" dirty="0" smtClean="0"/>
              <a:t>Пункт 4.1.2 проекта контракта устанавливает, что услуги должны быть оказаны </a:t>
            </a:r>
            <a:r>
              <a:rPr lang="ru-RU" sz="2400" b="1" dirty="0" smtClean="0">
                <a:solidFill>
                  <a:srgbClr val="FF0000"/>
                </a:solidFill>
              </a:rPr>
              <a:t>надлежащего качества, соответствующие техническим регламентам, ГОСТ, ТУ, либо требованиям, обычно предъявляемым к услугам соответствующего рода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При этом, </a:t>
            </a:r>
            <a:r>
              <a:rPr lang="ru-RU" sz="2400" b="1" dirty="0" smtClean="0">
                <a:solidFill>
                  <a:srgbClr val="FF0000"/>
                </a:solidFill>
              </a:rPr>
              <a:t>какими</a:t>
            </a:r>
            <a:r>
              <a:rPr lang="ru-RU" sz="2400" dirty="0" smtClean="0"/>
              <a:t> именно стандартами, нормами установлены данные требования, на которые необходимо ориентироваться исполнителю, оказывая услуги, документация о закупке, </a:t>
            </a:r>
            <a:r>
              <a:rPr lang="ru-RU" sz="2400" dirty="0" smtClean="0">
                <a:solidFill>
                  <a:srgbClr val="FF0000"/>
                </a:solidFill>
              </a:rPr>
              <a:t>проект контракта не содержит.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Порядок приемки</a:t>
            </a: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tx1"/>
                </a:solidFill>
              </a:rPr>
              <a:t>Дело № А76-11764/2015</a:t>
            </a:r>
            <a:endParaRPr lang="ru-RU" sz="4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497363"/>
          </a:xfrm>
        </p:spPr>
        <p:txBody>
          <a:bodyPr/>
          <a:lstStyle/>
          <a:p>
            <a:r>
              <a:rPr lang="ru-RU" sz="2400" dirty="0" smtClean="0"/>
              <a:t>Согласно пункту проекта контракта в случае выявления несоответствия оказанных услуг (в том числе объемов и качества) условиям контракта заказчик </a:t>
            </a:r>
            <a:r>
              <a:rPr lang="ru-RU" sz="2400" b="1" dirty="0" smtClean="0">
                <a:solidFill>
                  <a:srgbClr val="FF0000"/>
                </a:solidFill>
              </a:rPr>
              <a:t>незамедлительно </a:t>
            </a:r>
            <a:r>
              <a:rPr lang="ru-RU" sz="2400" dirty="0" smtClean="0"/>
              <a:t>уведомляет об этом исполнителя, составляет </a:t>
            </a:r>
            <a:r>
              <a:rPr lang="ru-RU" sz="2400" dirty="0" smtClean="0">
                <a:solidFill>
                  <a:srgbClr val="FF0000"/>
                </a:solidFill>
              </a:rPr>
              <a:t>акт устранения недостатков </a:t>
            </a:r>
            <a:r>
              <a:rPr lang="ru-RU" sz="2400" dirty="0" smtClean="0"/>
              <a:t>с указанием сроков их устранения и направляет его исполнителю. </a:t>
            </a:r>
          </a:p>
          <a:p>
            <a:r>
              <a:rPr lang="ru-RU" sz="2400" dirty="0" smtClean="0"/>
              <a:t>При этом </a:t>
            </a:r>
            <a:r>
              <a:rPr lang="ru-RU" sz="2400" dirty="0" smtClean="0">
                <a:solidFill>
                  <a:srgbClr val="FF0000"/>
                </a:solidFill>
              </a:rPr>
              <a:t>срок составления акта сдачи-приемки оказанных услуг, </a:t>
            </a:r>
            <a:r>
              <a:rPr lang="ru-RU" sz="2400" b="1" dirty="0" smtClean="0">
                <a:solidFill>
                  <a:srgbClr val="FF0000"/>
                </a:solidFill>
              </a:rPr>
              <a:t>в случае отсутствия недостатков </a:t>
            </a:r>
            <a:r>
              <a:rPr lang="ru-RU" sz="2400" dirty="0" smtClean="0">
                <a:solidFill>
                  <a:srgbClr val="FF0000"/>
                </a:solidFill>
              </a:rPr>
              <a:t>оказанных услуг проект контракта не содержит. </a:t>
            </a:r>
          </a:p>
          <a:p>
            <a:r>
              <a:rPr lang="ru-RU" sz="2400" dirty="0" smtClean="0"/>
              <a:t>Таким образом, проект контракта не соответствует требованиям части 13 статьи 34 Закона № 44-ФЗ.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>
                <a:solidFill>
                  <a:srgbClr val="FFFFFF"/>
                </a:solidFill>
              </a:rPr>
              <a:pPr>
                <a:defRPr/>
              </a:pPr>
              <a:t>29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91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928992" cy="980728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За 4 квартал 2017года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dirty="0" smtClean="0"/>
              <a:t>(с 01.10.2017 до 20.11.2017)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79512" y="1052736"/>
          <a:ext cx="8856984" cy="52661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88739"/>
                <a:gridCol w="1976352"/>
                <a:gridCol w="1903154"/>
                <a:gridCol w="2488739"/>
              </a:tblGrid>
              <a:tr h="9891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Calibri"/>
                        </a:rPr>
                        <a:t>На 20.11.2017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Calibri"/>
                        </a:rPr>
                        <a:t>Количество предписаний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Calibri"/>
                        </a:rPr>
                        <a:t>выдано предписаний по отношению к рассмотренным 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69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Calibri"/>
                        </a:rPr>
                        <a:t>Жалобы 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Calibri"/>
                        </a:rPr>
                        <a:t>Поступило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Calibri"/>
                          <a:cs typeface="Calibri"/>
                        </a:rPr>
                        <a:t>135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Calibri"/>
                          <a:cs typeface="Calibri"/>
                        </a:rPr>
                        <a:t>40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Calibri"/>
                        </a:rPr>
                        <a:t>38</a:t>
                      </a:r>
                      <a:r>
                        <a:rPr lang="en-US" sz="2000" b="1" dirty="0">
                          <a:latin typeface="Times New Roman"/>
                          <a:ea typeface="Calibri"/>
                          <a:cs typeface="Calibri"/>
                        </a:rPr>
                        <a:t>%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581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Calibri"/>
                        </a:rPr>
                        <a:t>Рассмотрено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Calibri"/>
                        </a:rPr>
                        <a:t>106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Calibri"/>
                        </a:rPr>
                        <a:t>обоснованные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Calibri"/>
                        </a:rPr>
                        <a:t>29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Calibri"/>
                        </a:rPr>
                        <a:t>необоснованные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Calibri"/>
                        </a:rPr>
                        <a:t>77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813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Calibri"/>
                        </a:rPr>
                        <a:t>Проверки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Calibri"/>
                        </a:rPr>
                        <a:t>14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Calibri"/>
                        </a:rPr>
                        <a:t>4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Calibri"/>
                        </a:rPr>
                        <a:t>28,6%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7693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Calibri"/>
                        </a:rPr>
                        <a:t>РНП</a:t>
                      </a:r>
                      <a:r>
                        <a:rPr lang="ru-RU" sz="2000">
                          <a:latin typeface="Times New Roman"/>
                          <a:ea typeface="Calibri"/>
                          <a:cs typeface="Calibri"/>
                        </a:rPr>
                        <a:t>/вкл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Calibri"/>
                        </a:rPr>
                        <a:t>28/13</a:t>
                      </a:r>
                      <a:endParaRPr lang="ru-RU" sz="200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Calibri"/>
                        </a:rPr>
                        <a:t>Включено в 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Calibri"/>
                        </a:rPr>
                        <a:t>46,5%</a:t>
                      </a:r>
                      <a:endParaRPr lang="ru-RU" sz="2000" dirty="0">
                        <a:latin typeface="Calibri"/>
                        <a:ea typeface="Calibri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2776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Национальный режим</a:t>
            </a:r>
            <a:r>
              <a:rPr lang="ru-RU" sz="3600" b="1" dirty="0" smtClean="0">
                <a:solidFill>
                  <a:schemeClr val="tx1"/>
                </a:solidFill>
              </a:rPr>
              <a:t/>
            </a:r>
            <a:br>
              <a:rPr lang="ru-RU" sz="3600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Дело № А76-21145/2015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268760"/>
            <a:ext cx="8856984" cy="4857403"/>
          </a:xfrm>
        </p:spPr>
        <p:txBody>
          <a:bodyPr/>
          <a:lstStyle/>
          <a:p>
            <a:r>
              <a:rPr lang="ru-RU" sz="2400" dirty="0" smtClean="0"/>
              <a:t>Приказом Минэкономразвития России от 25.03.2014 № 155 установлены условия допуска товаров, происходящих из иностранных государств, для целей осуществления закупок товаров, работ, услуг для обеспечения государственных и муниципальных нужд. </a:t>
            </a:r>
            <a:r>
              <a:rPr lang="ru-RU" sz="2400" b="1" dirty="0" smtClean="0">
                <a:solidFill>
                  <a:srgbClr val="FF0000"/>
                </a:solidFill>
              </a:rPr>
              <a:t>Согласно указанному Приказу группировка 33.10 также включена в перечень товаров,</a:t>
            </a:r>
            <a:r>
              <a:rPr lang="ru-RU" sz="2400" dirty="0" smtClean="0"/>
              <a:t> на которые распространяется положения указанного нормативного правового акта. </a:t>
            </a:r>
          </a:p>
          <a:p>
            <a:r>
              <a:rPr lang="ru-RU" sz="2400" dirty="0" smtClean="0"/>
              <a:t>Вместе с тем, заказчик в извещении об осуществлении закупки не установил ограничения, условия допуска товаров, происходящих из иностранных государств для целей осуществления закупок, предусмотренные законодательством РФ.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Дело № А76-16008/201</a:t>
            </a:r>
            <a:r>
              <a:rPr lang="ru-RU" sz="3600" b="1" dirty="0" smtClean="0">
                <a:solidFill>
                  <a:schemeClr val="tx1"/>
                </a:solidFill>
              </a:rPr>
              <a:t>7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052736"/>
            <a:ext cx="8784976" cy="5073427"/>
          </a:xfrm>
        </p:spPr>
        <p:txBody>
          <a:bodyPr/>
          <a:lstStyle/>
          <a:p>
            <a:r>
              <a:rPr lang="ru-RU" sz="2200" dirty="0" smtClean="0"/>
              <a:t>П. 2 ч. 5 ст. 66 </a:t>
            </a:r>
            <a:r>
              <a:rPr lang="ru-RU" sz="2200" dirty="0" err="1" smtClean="0"/>
              <a:t>ЗоКС</a:t>
            </a:r>
            <a:r>
              <a:rPr lang="ru-RU" sz="2200" dirty="0" smtClean="0"/>
              <a:t>  предусмотрено, что вторая часть заявки на участие в Аукционе должна содержать </a:t>
            </a:r>
            <a:r>
              <a:rPr lang="ru-RU" sz="2200" b="1" dirty="0" smtClean="0">
                <a:solidFill>
                  <a:srgbClr val="FF0000"/>
                </a:solidFill>
              </a:rPr>
              <a:t>декларацию о соответствии участника </a:t>
            </a:r>
            <a:r>
              <a:rPr lang="ru-RU" sz="2200" dirty="0" smtClean="0"/>
              <a:t>такого аукциона </a:t>
            </a:r>
            <a:r>
              <a:rPr lang="ru-RU" sz="2200" b="1" dirty="0" smtClean="0">
                <a:solidFill>
                  <a:srgbClr val="FF0000"/>
                </a:solidFill>
              </a:rPr>
              <a:t>требованиям, установленным пунктами 3 - 9 части 1 статьи 31 </a:t>
            </a:r>
            <a:r>
              <a:rPr lang="ru-RU" sz="2200" dirty="0" err="1" smtClean="0"/>
              <a:t>ЗоКС</a:t>
            </a:r>
            <a:r>
              <a:rPr lang="ru-RU" sz="2200" dirty="0" smtClean="0"/>
              <a:t>.  Аналогичное требование к составу второй части заявки на участие в Аукционе установлено Заказчиком в пункте 19 ИК </a:t>
            </a:r>
            <a:r>
              <a:rPr lang="ru-RU" sz="2200" dirty="0" err="1" smtClean="0"/>
              <a:t>ДобА</a:t>
            </a:r>
            <a:r>
              <a:rPr lang="ru-RU" sz="2200" dirty="0" smtClean="0"/>
              <a:t>.</a:t>
            </a:r>
          </a:p>
          <a:p>
            <a:r>
              <a:rPr lang="ru-RU" sz="2200" dirty="0" smtClean="0"/>
              <a:t>Участниками закупки в составе вторых частей заявок </a:t>
            </a:r>
            <a:r>
              <a:rPr lang="ru-RU" sz="2200" b="1" dirty="0" smtClean="0">
                <a:solidFill>
                  <a:srgbClr val="FF0000"/>
                </a:solidFill>
              </a:rPr>
              <a:t>представлены декларации </a:t>
            </a:r>
            <a:r>
              <a:rPr lang="ru-RU" sz="2200" dirty="0" smtClean="0"/>
              <a:t>о соответствии требованиям, предусмотренным пунктами 3- 5,7,7.1,9 ч.1 ст.31 </a:t>
            </a:r>
            <a:r>
              <a:rPr lang="ru-RU" sz="2200" dirty="0" err="1" smtClean="0"/>
              <a:t>ЗоКС</a:t>
            </a:r>
            <a:r>
              <a:rPr lang="ru-RU" sz="2200" dirty="0" smtClean="0"/>
              <a:t>. .</a:t>
            </a:r>
          </a:p>
          <a:p>
            <a:r>
              <a:rPr lang="ru-RU" sz="2200" dirty="0" smtClean="0"/>
              <a:t>Поскольку </a:t>
            </a:r>
            <a:r>
              <a:rPr lang="ru-RU" sz="2200" dirty="0" err="1" smtClean="0"/>
              <a:t>ЗоКС</a:t>
            </a:r>
            <a:r>
              <a:rPr lang="ru-RU" sz="2200" dirty="0" smtClean="0"/>
              <a:t> </a:t>
            </a:r>
            <a:r>
              <a:rPr lang="ru-RU" sz="2200" b="1" dirty="0" smtClean="0">
                <a:solidFill>
                  <a:srgbClr val="FF0000"/>
                </a:solidFill>
              </a:rPr>
              <a:t>не предусмотрена форма декларации</a:t>
            </a:r>
            <a:r>
              <a:rPr lang="ru-RU" sz="2200" dirty="0" smtClean="0"/>
              <a:t>, что предполагает сообщение участниками закупки необходимой информации </a:t>
            </a:r>
            <a:r>
              <a:rPr lang="ru-RU" sz="2200" b="1" dirty="0" smtClean="0">
                <a:solidFill>
                  <a:srgbClr val="FF0000"/>
                </a:solidFill>
              </a:rPr>
              <a:t>в любой форме </a:t>
            </a:r>
            <a:r>
              <a:rPr lang="ru-RU" sz="2200" dirty="0" smtClean="0"/>
              <a:t>как в обобщенной (например, декларация о соответствии требованиям ч.1 ст.31 </a:t>
            </a:r>
            <a:r>
              <a:rPr lang="ru-RU" sz="2200" dirty="0" err="1" smtClean="0"/>
              <a:t>ЗоКС</a:t>
            </a:r>
            <a:r>
              <a:rPr lang="ru-RU" sz="2200" dirty="0" smtClean="0"/>
              <a:t>), так и по отдельным пунктам ч.1 ст. 31 </a:t>
            </a:r>
            <a:r>
              <a:rPr lang="ru-RU" sz="2200" dirty="0" err="1" smtClean="0"/>
              <a:t>ЗоКС</a:t>
            </a:r>
            <a:r>
              <a:rPr lang="ru-RU" sz="2200" dirty="0" smtClean="0"/>
              <a:t>. </a:t>
            </a:r>
            <a:endParaRPr lang="ru-RU" sz="2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Дело № А76-16008/2017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ru-RU" sz="2400" dirty="0" smtClean="0"/>
              <a:t>В пункте 30 ИК </a:t>
            </a:r>
            <a:r>
              <a:rPr lang="ru-RU" sz="2400" dirty="0" err="1" smtClean="0"/>
              <a:t>ДобА</a:t>
            </a:r>
            <a:r>
              <a:rPr lang="ru-RU" sz="2400" dirty="0" smtClean="0"/>
              <a:t> Заказчиком срок, в течение которого победитель такого аукциона или иной участник, с которым заключается контракт при уклонении победителя такого аукциона от заключения контракта, должен подписать контракт, установлен в следующем виде: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«В соответствии со ст. 70 Закона». </a:t>
            </a:r>
          </a:p>
          <a:p>
            <a:r>
              <a:rPr lang="ru-RU" sz="2400" dirty="0" smtClean="0"/>
              <a:t>Как верно указала Комиссия УФАС, указанная формулировка не соответствует требованиям статьи 190 ГК РФ, поскольку </a:t>
            </a:r>
            <a:r>
              <a:rPr lang="ru-RU" sz="2400" b="1" dirty="0" smtClean="0">
                <a:solidFill>
                  <a:srgbClr val="FF0000"/>
                </a:solidFill>
              </a:rPr>
              <a:t>не позволяет установить срок</a:t>
            </a:r>
            <a:r>
              <a:rPr lang="ru-RU" sz="2400" dirty="0" smtClean="0"/>
              <a:t>, в течение которого победитель такого аукциона или иной участник, с которым заключается контракт при уклонении победителя такого аукциона от заключения контракта. </a:t>
            </a:r>
          </a:p>
          <a:p>
            <a:r>
              <a:rPr lang="ru-RU" sz="2400" dirty="0" smtClean="0"/>
              <a:t>Таким образом, обоснованным является вывод, что Заказчиком нарушен пункт 10 части 1 статьи 64 </a:t>
            </a:r>
            <a:r>
              <a:rPr lang="ru-RU" sz="2400" dirty="0" err="1" smtClean="0"/>
              <a:t>ЗоКС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32</a:t>
            </a:fld>
            <a:endParaRPr lang="ru-RU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686800" cy="90872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Постановление Правительства РФ от 30.08.2017 N 1042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5145435"/>
          </a:xfrm>
        </p:spPr>
        <p:txBody>
          <a:bodyPr/>
          <a:lstStyle/>
          <a:p>
            <a:r>
              <a:rPr lang="ru-RU" sz="2400" dirty="0" smtClean="0"/>
              <a:t>"Об утверждении Правил определения размера штрафа, начисляемого в случае ненадлежащего исполнения заказчиком, неисполнения или ненадлежащего исполнения поставщиком (подрядчиком, исполнителем) обязательств, предусмотренных контрактом (за исключением просрочки исполнения обязательств заказчиком, поставщиком (подрядчиком, исполнителем), и размера пени, начисляемой за каждый день просрочки исполнения поставщиком (подрядчиком, исполнителем) обязательства, предусмотренного контрактом, о внесении изменений в постановление Правительства Российской Федерации от 15 мая 2017 г. N 570 и признании утратившим силу постановления Правительства Российской Федерации от 25 ноября 2013 г. N 1063"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ru-RU" sz="2000" dirty="0" smtClean="0"/>
              <a:t>5. За каждый факт неисполнения или ненадлежащего исполнения поставщиком (подрядчиком, исполнителем) обязательств, предусмотренных контрактом, заключенным с победителем закупки (или с иным участником закупки в случаях, установленных Федеральным </a:t>
            </a:r>
            <a:r>
              <a:rPr lang="ru-RU" sz="2000" dirty="0" smtClean="0">
                <a:hlinkClick r:id="rId2"/>
              </a:rPr>
              <a:t>законом</a:t>
            </a:r>
            <a:r>
              <a:rPr lang="ru-RU" sz="2000" dirty="0" smtClean="0"/>
              <a:t>), </a:t>
            </a:r>
            <a:r>
              <a:rPr lang="ru-RU" sz="2000" b="1" dirty="0" smtClean="0">
                <a:solidFill>
                  <a:srgbClr val="FF0000"/>
                </a:solidFill>
              </a:rPr>
              <a:t>предложившим наиболее высокую цену за право заключения контракта</a:t>
            </a:r>
            <a:r>
              <a:rPr lang="ru-RU" sz="2000" dirty="0" smtClean="0"/>
              <a:t>, размер штрафа рассчитывается в порядке, установленном настоящими Правилами, за исключением просрочки исполнения обязательств (в том числе гарантийного обязательства), предусмотренных контрактом, и устанавливается в виде фиксированной суммы, определяемой в следующем порядке:</a:t>
            </a:r>
          </a:p>
          <a:p>
            <a:r>
              <a:rPr lang="ru-RU" sz="1800" dirty="0" smtClean="0"/>
              <a:t>а) 10 % начальной (максимальной) цены контракта в случае, если начальная (максимальная) цена контракта не превышает 3 млн. рублей;</a:t>
            </a:r>
          </a:p>
          <a:p>
            <a:r>
              <a:rPr lang="ru-RU" sz="1800" dirty="0" smtClean="0"/>
              <a:t>б) 5 % начальной (максимальной) цены контракта в случае, если начальная (максимальная) цена контракта составляет от 3 млн. рублей до 50 млн. рублей (включительно);</a:t>
            </a:r>
          </a:p>
          <a:p>
            <a:r>
              <a:rPr lang="ru-RU" sz="1800" dirty="0" smtClean="0"/>
              <a:t>в) 1 % начальной (максимальной) цены контракта в случае, если начальная (максимальная) цена контракта составляет от 50 млн. рублей до 100 млн. рублей (включительно).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34</a:t>
            </a:fld>
            <a:endParaRPr lang="ru-RU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/>
          <a:lstStyle/>
          <a:p>
            <a:r>
              <a:rPr lang="ru-RU" sz="2400" dirty="0" smtClean="0"/>
              <a:t>6. </a:t>
            </a:r>
            <a:r>
              <a:rPr lang="ru-RU" sz="2400" dirty="0" smtClean="0">
                <a:solidFill>
                  <a:srgbClr val="FF0000"/>
                </a:solidFill>
              </a:rPr>
              <a:t>За каждый факт неисполнения или ненадлежащего исполнения поставщиком (подрядчиком, исполнителем) обязательства, предусмотренного контрактом, </a:t>
            </a:r>
            <a:r>
              <a:rPr lang="ru-RU" sz="2400" u="sng" dirty="0" smtClean="0">
                <a:solidFill>
                  <a:srgbClr val="FF0000"/>
                </a:solidFill>
              </a:rPr>
              <a:t>которое не имеет стоимостного выражения,</a:t>
            </a:r>
            <a:r>
              <a:rPr lang="ru-RU" sz="2400" dirty="0" smtClean="0"/>
              <a:t> размер штрафа устанавливается (при наличии в контракте таких обязательств) в виде фиксированной суммы, определяемой в следующем порядке:</a:t>
            </a:r>
          </a:p>
          <a:p>
            <a:r>
              <a:rPr lang="ru-RU" sz="2400" dirty="0" smtClean="0"/>
              <a:t>а) 1000 рублей, если цена контракта не превышает 3 </a:t>
            </a:r>
            <a:r>
              <a:rPr lang="ru-RU" sz="2400" dirty="0" smtClean="0"/>
              <a:t>млн </a:t>
            </a:r>
            <a:r>
              <a:rPr lang="ru-RU" sz="2400" dirty="0" smtClean="0"/>
              <a:t>рублей;</a:t>
            </a:r>
          </a:p>
          <a:p>
            <a:r>
              <a:rPr lang="ru-RU" sz="2400" dirty="0" smtClean="0"/>
              <a:t>б) 5000 рублей, если цена контракта составляет от 3 </a:t>
            </a:r>
            <a:r>
              <a:rPr lang="ru-RU" sz="2400" dirty="0" smtClean="0"/>
              <a:t>млн </a:t>
            </a:r>
            <a:r>
              <a:rPr lang="ru-RU" sz="2400" dirty="0" smtClean="0"/>
              <a:t>рублей до 50 </a:t>
            </a:r>
            <a:r>
              <a:rPr lang="ru-RU" sz="2400" dirty="0" smtClean="0"/>
              <a:t>млн </a:t>
            </a:r>
            <a:r>
              <a:rPr lang="ru-RU" sz="2400" dirty="0" smtClean="0"/>
              <a:t>рублей (включительно);</a:t>
            </a:r>
          </a:p>
          <a:p>
            <a:r>
              <a:rPr lang="ru-RU" sz="2400" dirty="0" smtClean="0"/>
              <a:t>в) 10000 рублей, если цена контракта составляет от 50 </a:t>
            </a:r>
            <a:r>
              <a:rPr lang="ru-RU" sz="2400" dirty="0" smtClean="0"/>
              <a:t>млн </a:t>
            </a:r>
            <a:r>
              <a:rPr lang="ru-RU" sz="2400" dirty="0" smtClean="0"/>
              <a:t>рублей до 100 </a:t>
            </a:r>
            <a:r>
              <a:rPr lang="ru-RU" sz="2400" dirty="0" smtClean="0"/>
              <a:t>млн </a:t>
            </a:r>
            <a:r>
              <a:rPr lang="ru-RU" sz="2400" dirty="0" smtClean="0"/>
              <a:t>рублей (включительно);</a:t>
            </a:r>
          </a:p>
          <a:p>
            <a:r>
              <a:rPr lang="ru-RU" sz="2400" dirty="0" smtClean="0"/>
              <a:t>г) 100000 рублей, если цена контракта превышает 100 </a:t>
            </a:r>
            <a:r>
              <a:rPr lang="ru-RU" sz="2400" dirty="0" smtClean="0"/>
              <a:t>млн </a:t>
            </a:r>
            <a:r>
              <a:rPr lang="ru-RU" sz="2400" dirty="0" smtClean="0"/>
              <a:t>рублей.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35</a:t>
            </a:fld>
            <a:endParaRPr lang="ru-RU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1"/>
                </a:solidFill>
              </a:rPr>
              <a:t>Дело № А76-10272/2017</a:t>
            </a:r>
            <a:endParaRPr lang="ru-RU" sz="40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217443"/>
          </a:xfrm>
        </p:spPr>
        <p:txBody>
          <a:bodyPr/>
          <a:lstStyle/>
          <a:p>
            <a:r>
              <a:rPr lang="ru-RU" sz="2000" dirty="0" smtClean="0"/>
              <a:t>Согласно ч. 9 ст. 34 </a:t>
            </a:r>
            <a:r>
              <a:rPr lang="ru-RU" sz="2000" dirty="0" err="1" smtClean="0"/>
              <a:t>ЗоКС</a:t>
            </a:r>
            <a:r>
              <a:rPr lang="ru-RU" sz="2000" dirty="0" smtClean="0"/>
              <a:t> сторона освобождается уплаты неустойки (штрафа, пени), если докажет, что неисполнение или ненадлежащее исполнение обязательства, предусмотренного контрактом, </a:t>
            </a:r>
            <a:r>
              <a:rPr lang="ru-RU" sz="2000" b="1" dirty="0" smtClean="0">
                <a:solidFill>
                  <a:srgbClr val="FF0000"/>
                </a:solidFill>
              </a:rPr>
              <a:t>произошло вследствие непреодолимой силы </a:t>
            </a:r>
            <a:r>
              <a:rPr lang="ru-RU" sz="2000" dirty="0" smtClean="0"/>
              <a:t>или по вине другой стороны.</a:t>
            </a:r>
          </a:p>
          <a:p>
            <a:r>
              <a:rPr lang="ru-RU" sz="2000" dirty="0" smtClean="0"/>
              <a:t> В п. 7.9. проекта контракта Заказчик указал, что стороны освобождаются от ответственности… в случае наступления обстоятельств непреодолимой силы (землетрясения, наводнения, смерчи, мятежи, гражданские беспорядки, крупномасштабные забастовки, война и военные действия, </a:t>
            </a:r>
            <a:r>
              <a:rPr lang="ru-RU" sz="2000" b="1" dirty="0" smtClean="0">
                <a:solidFill>
                  <a:srgbClr val="FF0000"/>
                </a:solidFill>
              </a:rPr>
              <a:t>вновь принятые правовые акты РФ, субъекта РФ - Челябинской области, органов местного самоуправления города Челябинска</a:t>
            </a:r>
            <a:r>
              <a:rPr lang="ru-RU" sz="2000" dirty="0" smtClean="0"/>
              <a:t>) или по вине другой Стороны.</a:t>
            </a:r>
          </a:p>
          <a:p>
            <a:r>
              <a:rPr lang="ru-RU" sz="2000" dirty="0" smtClean="0"/>
              <a:t>Суд считает, что вновь принятые правовые акты РФ, субъекта РФ - Челябинской области, органов местного самоуправления г.Челябинска </a:t>
            </a:r>
            <a:r>
              <a:rPr lang="ru-RU" sz="2000" b="1" dirty="0" smtClean="0">
                <a:solidFill>
                  <a:srgbClr val="FF0000"/>
                </a:solidFill>
              </a:rPr>
              <a:t>не являются обстоятельством непреодолимой силы</a:t>
            </a:r>
            <a:r>
              <a:rPr lang="ru-RU" sz="2000" dirty="0" smtClean="0"/>
              <a:t>, поскольку указанные события не носят характер чрезвычайности и </a:t>
            </a:r>
            <a:r>
              <a:rPr lang="ru-RU" sz="2000" dirty="0" err="1" smtClean="0"/>
              <a:t>непредотвратимости</a:t>
            </a:r>
            <a:r>
              <a:rPr lang="ru-RU" sz="2000" dirty="0" smtClean="0"/>
              <a:t>, поскольку принятие таких актов подразумевает определенную последовательность действий, которые при этом не носят чрезвычайный характер.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36</a:t>
            </a:fld>
            <a:endParaRPr lang="ru-RU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Антидемпинговые  меры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Дело № А76-27729/2016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712968" cy="4713387"/>
          </a:xfrm>
        </p:spPr>
        <p:txBody>
          <a:bodyPr/>
          <a:lstStyle/>
          <a:p>
            <a:r>
              <a:rPr lang="ru-RU" sz="2400" dirty="0" smtClean="0"/>
              <a:t>При заключении </a:t>
            </a:r>
            <a:r>
              <a:rPr lang="ru-RU" sz="2400" dirty="0" err="1" smtClean="0"/>
              <a:t>энергосервисного</a:t>
            </a:r>
            <a:r>
              <a:rPr lang="ru-RU" sz="2400" dirty="0" smtClean="0"/>
              <a:t> контракта путем проведения конкурса участники закупки </a:t>
            </a:r>
            <a:r>
              <a:rPr lang="ru-RU" sz="2400" dirty="0" smtClean="0">
                <a:solidFill>
                  <a:srgbClr val="FF0000"/>
                </a:solidFill>
              </a:rPr>
              <a:t>торгуются</a:t>
            </a:r>
            <a:r>
              <a:rPr lang="ru-RU" sz="2400" dirty="0" smtClean="0"/>
              <a:t> не путем снижения начальной (максимальной) цены контракта, а </a:t>
            </a:r>
            <a:r>
              <a:rPr lang="ru-RU" sz="2400" dirty="0" smtClean="0">
                <a:solidFill>
                  <a:srgbClr val="FF0000"/>
                </a:solidFill>
              </a:rPr>
              <a:t>путем подачи предложения участником закупки экономии в денежном выражении расходов заказчика на поставки энергетического ресурса </a:t>
            </a:r>
            <a:r>
              <a:rPr lang="ru-RU" sz="2400" dirty="0" smtClean="0"/>
              <a:t>(электрической энергии). </a:t>
            </a:r>
            <a:r>
              <a:rPr lang="ru-RU" sz="2400" dirty="0" smtClean="0">
                <a:solidFill>
                  <a:schemeClr val="tx1"/>
                </a:solidFill>
              </a:rPr>
              <a:t>Предложенная участником закупки цена </a:t>
            </a:r>
            <a:r>
              <a:rPr lang="ru-RU" sz="2400" b="1" dirty="0" smtClean="0">
                <a:solidFill>
                  <a:srgbClr val="FF0000"/>
                </a:solidFill>
              </a:rPr>
              <a:t>всегда будет на 25% ниже </a:t>
            </a:r>
            <a:r>
              <a:rPr lang="ru-RU" sz="2400" dirty="0" smtClean="0">
                <a:solidFill>
                  <a:schemeClr val="tx1"/>
                </a:solidFill>
              </a:rPr>
              <a:t>начальной (максимальной) цены контракта.</a:t>
            </a:r>
            <a:r>
              <a:rPr lang="ru-RU" sz="2400" dirty="0" smtClean="0"/>
              <a:t> </a:t>
            </a:r>
          </a:p>
          <a:p>
            <a:r>
              <a:rPr lang="ru-RU" sz="2400" b="1" dirty="0" smtClean="0">
                <a:solidFill>
                  <a:srgbClr val="FF0000"/>
                </a:solidFill>
              </a:rPr>
              <a:t>Антидемпинговые меры, предусмотренные статьей 37 Закона о контрактной системе, в случае заключения </a:t>
            </a:r>
            <a:r>
              <a:rPr lang="ru-RU" sz="2400" b="1" dirty="0" err="1" smtClean="0">
                <a:solidFill>
                  <a:srgbClr val="FF0000"/>
                </a:solidFill>
              </a:rPr>
              <a:t>энергосервисного</a:t>
            </a:r>
            <a:r>
              <a:rPr lang="ru-RU" sz="2400" b="1" dirty="0" smtClean="0">
                <a:solidFill>
                  <a:srgbClr val="FF0000"/>
                </a:solidFill>
              </a:rPr>
              <a:t> контракта</a:t>
            </a: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rgbClr val="FF0000"/>
                </a:solidFill>
              </a:rPr>
              <a:t>не применяются.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37</a:t>
            </a:fld>
            <a:endParaRPr lang="ru-RU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Комфортное письмо 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Дело № А76-18487/2016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184576"/>
          </a:xfrm>
        </p:spPr>
        <p:txBody>
          <a:bodyPr/>
          <a:lstStyle/>
          <a:p>
            <a:r>
              <a:rPr lang="ru-RU" sz="2000" dirty="0" smtClean="0">
                <a:solidFill>
                  <a:srgbClr val="FF0000"/>
                </a:solidFill>
              </a:rPr>
              <a:t>в качестве документа, подтверждающего внесение обеспечения заявки </a:t>
            </a:r>
            <a:r>
              <a:rPr lang="ru-RU" sz="2000" dirty="0" smtClean="0"/>
              <a:t>на участие в открытом конкурсе, к заявке </a:t>
            </a:r>
            <a:r>
              <a:rPr lang="ru-RU" sz="2000" b="1" dirty="0" smtClean="0">
                <a:solidFill>
                  <a:srgbClr val="FF0000"/>
                </a:solidFill>
              </a:rPr>
              <a:t>приложено комфортное письмо </a:t>
            </a:r>
            <a:r>
              <a:rPr lang="ru-RU" sz="2000" dirty="0" smtClean="0"/>
              <a:t>Банка, согласно которому банк гарантирует предоставление обществу банковской гарантии по обеспечению участия в открытом конкурсе на капитальный ремонт … Конкурсная комиссия признала заявку не соответствующей требованиям конкурсной документации, а именно в составе заявки отсутствует документ, подтверждающий внесение обеспечения заявки на участие. </a:t>
            </a:r>
          </a:p>
          <a:p>
            <a:r>
              <a:rPr lang="ru-RU" sz="2000" dirty="0" smtClean="0"/>
              <a:t>содержания комфортного письма, не соответствует требованиям, предъявляемым к банковским гарантиям.</a:t>
            </a:r>
          </a:p>
          <a:p>
            <a:r>
              <a:rPr lang="ru-RU" sz="2000" dirty="0" smtClean="0"/>
              <a:t> Доводы о том, что комфортное письмо имеет такую же юридическую силу как и банковская гарантия, подлежит отклонению. </a:t>
            </a:r>
            <a:r>
              <a:rPr lang="ru-RU" sz="2000" dirty="0" smtClean="0">
                <a:solidFill>
                  <a:srgbClr val="FF0000"/>
                </a:solidFill>
              </a:rPr>
              <a:t>Различная правовая природа банковской гарантии и комфортного письма</a:t>
            </a:r>
            <a:r>
              <a:rPr lang="ru-RU" sz="2000" dirty="0" smtClean="0"/>
              <a:t>. </a:t>
            </a:r>
          </a:p>
          <a:p>
            <a:r>
              <a:rPr lang="ru-RU" sz="2000" dirty="0" smtClean="0"/>
              <a:t>Законодатель не допускает замену банковской гарантии как документа, подтверждающего внесение обеспечения заявок на участие в конкурсе, на иной документ, в том числе и комфортное письмо. 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38</a:t>
            </a:fld>
            <a:endParaRPr lang="ru-RU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/>
          <a:lstStyle/>
          <a:p>
            <a:r>
              <a:rPr lang="ru-RU" sz="4000" b="1" dirty="0" smtClean="0">
                <a:solidFill>
                  <a:srgbClr val="FF0000"/>
                </a:solidFill>
              </a:rPr>
              <a:t>Способ закупки</a:t>
            </a:r>
            <a:r>
              <a:rPr lang="ru-RU" b="1" dirty="0" smtClean="0">
                <a:solidFill>
                  <a:schemeClr val="tx1"/>
                </a:solidFill>
              </a:rPr>
              <a:t/>
            </a:r>
            <a:br>
              <a:rPr lang="ru-RU" b="1" dirty="0" smtClean="0">
                <a:solidFill>
                  <a:schemeClr val="tx1"/>
                </a:solidFill>
              </a:rPr>
            </a:br>
            <a:r>
              <a:rPr lang="ru-RU" sz="3600" b="1" dirty="0" smtClean="0">
                <a:solidFill>
                  <a:schemeClr val="tx1"/>
                </a:solidFill>
              </a:rPr>
              <a:t>№ А76-18722/2016 (№ Ф09-3679/17)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713387"/>
          </a:xfrm>
        </p:spPr>
        <p:txBody>
          <a:bodyPr/>
          <a:lstStyle/>
          <a:p>
            <a:r>
              <a:rPr lang="ru-RU" sz="2000" dirty="0" smtClean="0"/>
              <a:t>предметом </a:t>
            </a:r>
            <a:r>
              <a:rPr lang="ru-RU" sz="2000" b="1" dirty="0" smtClean="0">
                <a:solidFill>
                  <a:schemeClr val="tx1"/>
                </a:solidFill>
              </a:rPr>
              <a:t>открытого конкурса </a:t>
            </a:r>
            <a:r>
              <a:rPr lang="ru-RU" sz="2000" dirty="0" smtClean="0"/>
              <a:t>является </a:t>
            </a:r>
            <a:r>
              <a:rPr lang="ru-RU" sz="2000" b="1" dirty="0" smtClean="0">
                <a:solidFill>
                  <a:srgbClr val="FF0000"/>
                </a:solidFill>
              </a:rPr>
              <a:t>реконструкция мостового перехода </a:t>
            </a:r>
            <a:r>
              <a:rPr lang="ru-RU" sz="2000" dirty="0" smtClean="0"/>
              <a:t>с НМЦК – </a:t>
            </a:r>
            <a:r>
              <a:rPr lang="ru-RU" sz="2000" b="1" dirty="0" smtClean="0">
                <a:solidFill>
                  <a:srgbClr val="FF0000"/>
                </a:solidFill>
              </a:rPr>
              <a:t>187 966 300,00 рублей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данная закупка </a:t>
            </a:r>
            <a:r>
              <a:rPr lang="ru-RU" sz="2000" b="1" dirty="0" smtClean="0">
                <a:solidFill>
                  <a:srgbClr val="FF0000"/>
                </a:solidFill>
              </a:rPr>
              <a:t>должна быть осуществлена путем проведения конкурса с ограниченным участием. </a:t>
            </a:r>
          </a:p>
          <a:p>
            <a:r>
              <a:rPr lang="ru-RU" sz="2000" dirty="0" smtClean="0"/>
              <a:t>нарушения части 2 статьи 48, пункта 1 части 2 статьи 56 Закон о контрактной системе, п. 5 Приложения № 2 к Постановлению № 99.</a:t>
            </a:r>
          </a:p>
          <a:p>
            <a:r>
              <a:rPr lang="ru-RU" sz="2000" dirty="0" smtClean="0"/>
              <a:t>суд также полагает, что действия Заказчика по проведению открытого конкурса исходя из содержания конкурсной документации в нарушение части 5 статьи 24 Закона влекут за собой необоснованное сокращение числа участников закупки, а установленные в конкурсной документации показатели критерия «Квалификация участников...» </a:t>
            </a:r>
            <a:r>
              <a:rPr lang="ru-RU" sz="2000" b="1" dirty="0" smtClean="0">
                <a:solidFill>
                  <a:srgbClr val="FF0000"/>
                </a:solidFill>
              </a:rPr>
              <a:t>отличаются (в сторону ужесточения) </a:t>
            </a:r>
            <a:r>
              <a:rPr lang="ru-RU" sz="2000" dirty="0" smtClean="0"/>
              <a:t> от предусмотренных Постановлением № 99 дополнительных требований, что может повлечь сокращение числа участников закупки.</a:t>
            </a:r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39</a:t>
            </a:fld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Проверки в следующих сферах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08720"/>
            <a:ext cx="9144000" cy="5544616"/>
          </a:xfrm>
        </p:spPr>
        <p:txBody>
          <a:bodyPr/>
          <a:lstStyle/>
          <a:p>
            <a:r>
              <a:rPr lang="ru-RU" sz="2400" dirty="0" smtClean="0"/>
              <a:t>- строительство, </a:t>
            </a:r>
            <a:r>
              <a:rPr lang="ru-RU" sz="2400" dirty="0" smtClean="0"/>
              <a:t>реконструкция, </a:t>
            </a:r>
            <a:r>
              <a:rPr lang="ru-RU" sz="2400" dirty="0" smtClean="0"/>
              <a:t>капитальный ремонт, ремонт и содержание – 332 заявления;</a:t>
            </a:r>
          </a:p>
          <a:p>
            <a:r>
              <a:rPr lang="ru-RU" sz="2400" dirty="0" smtClean="0"/>
              <a:t>- здравоохранение (поставка лекарств, медицинского оборудования, дезинфицирующих средств и  изделий медицинского назначения) – 190 заявлений;</a:t>
            </a:r>
          </a:p>
          <a:p>
            <a:r>
              <a:rPr lang="ru-RU" sz="2400" dirty="0" smtClean="0"/>
              <a:t>- приобретение компьютерного, серверного оборудования, расходных материалов, программного обеспечения – 87 заявлений;</a:t>
            </a:r>
          </a:p>
          <a:p>
            <a:r>
              <a:rPr lang="ru-RU" sz="2400" dirty="0" smtClean="0"/>
              <a:t>- приобретение жилых помещений (в целях переселения из </a:t>
            </a:r>
            <a:r>
              <a:rPr lang="ru-RU" sz="2400" dirty="0" err="1" smtClean="0"/>
              <a:t>ветхоаварийных</a:t>
            </a:r>
            <a:r>
              <a:rPr lang="ru-RU" sz="2400" dirty="0" smtClean="0"/>
              <a:t> </a:t>
            </a:r>
            <a:r>
              <a:rPr lang="ru-RU" sz="2400" dirty="0" smtClean="0"/>
              <a:t>домов, для детей-сирот) – 84 заявления;</a:t>
            </a:r>
          </a:p>
          <a:p>
            <a:r>
              <a:rPr lang="ru-RU" sz="2400" dirty="0" smtClean="0"/>
              <a:t>- техническое обслуживание и содержание зданий, прилегающих территорий, оборудования – 75 заявлений;</a:t>
            </a:r>
          </a:p>
          <a:p>
            <a:r>
              <a:rPr lang="ru-RU" sz="2400" dirty="0" smtClean="0"/>
              <a:t>- ОСАГО – 11 жалоб и т. д.</a:t>
            </a:r>
          </a:p>
          <a:p>
            <a:r>
              <a:rPr lang="ru-RU" sz="2400" dirty="0" smtClean="0"/>
              <a:t> </a:t>
            </a:r>
          </a:p>
          <a:p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964488" cy="1282154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Закупка у единственного поставщика (подрядчика, исполнителя)</a:t>
            </a:r>
            <a:br>
              <a:rPr lang="ru-RU" sz="36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+mn-lt"/>
                <a:cs typeface="Times New Roman" pitchFamily="18" charset="0"/>
              </a:rPr>
              <a:t> по п. 6 ч. 1 ст. 93 № 44-ФЗ</a:t>
            </a:r>
            <a:endParaRPr lang="ru-RU" sz="36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772816"/>
            <a:ext cx="8712968" cy="4752528"/>
          </a:xfrm>
        </p:spPr>
        <p:txBody>
          <a:bodyPr/>
          <a:lstStyle/>
          <a:p>
            <a:pPr algn="just"/>
            <a:r>
              <a:rPr lang="ru-RU" sz="22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решение Челябинского УФАС России от 12.10.2016 №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205-ВП/2016 (</a:t>
            </a:r>
            <a:r>
              <a:rPr lang="ru-RU" sz="22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договор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оказание услуг по проверке соответствия заказчика критериям аккредитации, установленным Приказом Минэкономразвития России № 326 от 30.05.2014, для целей подтверждения компетентности с ООО)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,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Постановление Арбитражного суда Уральского округа от 03.10.2016 по делу №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А76-28363/2015 </a:t>
            </a:r>
            <a:r>
              <a:rPr lang="ru-RU" sz="22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(медицинские услуги с муниципальными учреждениями здравоохранения), </a:t>
            </a:r>
          </a:p>
          <a:p>
            <a:pPr algn="just"/>
            <a:r>
              <a:rPr lang="ru-RU" sz="22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Постановление Восемнадцатого арбитражного апелляционного суда от 11.10.2017 по делу № </a:t>
            </a:r>
            <a:r>
              <a:rPr lang="ru-RU" sz="22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А76-10881/2017 </a:t>
            </a:r>
            <a:r>
              <a:rPr lang="ru-RU" sz="22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(медицинские услуги с муниципальными учреждениями здравоохранения);</a:t>
            </a:r>
          </a:p>
          <a:p>
            <a:endParaRPr lang="ru-RU" sz="2400" dirty="0"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40</a:t>
            </a:fld>
            <a:endParaRPr lang="ru-RU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FF0000"/>
                </a:solidFill>
                <a:cs typeface="Times New Roman" pitchFamily="18" charset="0"/>
              </a:rPr>
              <a:t>ДРОБЛЕНИЕ ЗАКУПКИ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5289451"/>
          </a:xfrm>
        </p:spPr>
        <p:txBody>
          <a:bodyPr/>
          <a:lstStyle/>
          <a:p>
            <a:pPr algn="just">
              <a:buAutoNum type="arabicParenR"/>
            </a:pPr>
            <a: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Постановление Арбитражного суда Уральского округа от 26.08.2016 № Ф09-8787/16 по делу № А34-6943/2015 (компьютеры);</a:t>
            </a:r>
          </a:p>
          <a:p>
            <a:pPr algn="just">
              <a:buAutoNum type="arabicParenR"/>
            </a:pPr>
            <a:r>
              <a:rPr lang="ru-RU" sz="20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Постановление Третьего арбитражного апелляционного суда от 20.10.2015 № А33-9823/2015 (ремонтные работы двух разных кабинетов).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решение Челябинского областного суда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от 09.03.2017 № 7-258/2017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решение Кусинского районного суда Челябинской области от </a:t>
            </a:r>
            <a:r>
              <a:rPr lang="ru-RU" sz="20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14.02.2017 № 12-4/2017;</a:t>
            </a:r>
          </a:p>
          <a:p>
            <a:pPr algn="just"/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решения </a:t>
            </a:r>
            <a:r>
              <a:rPr lang="ru-RU" sz="2000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Варненского</a:t>
            </a:r>
            <a:r>
              <a:rPr lang="ru-RU" sz="20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районного суда Челябинской обл. от 31.05.2017 № 12-26/2017, от 13.06.2017 № 12-27/2017, от 13.07.2017 № 12-36/2017</a:t>
            </a:r>
          </a:p>
          <a:p>
            <a:pPr algn="ctr"/>
            <a:r>
              <a:rPr lang="ru-RU" sz="1800" b="1" u="sng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Признаки «дробления» закупки:</a:t>
            </a:r>
          </a:p>
          <a:p>
            <a:pPr algn="just">
              <a:buAutoNum type="arabicParenR"/>
            </a:pPr>
            <a:r>
              <a:rPr lang="ru-RU" sz="1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договоры образуют единую сделку, искусственно раздробленную и оформленную несколькими самостоятельными договорами (контрактами); </a:t>
            </a:r>
          </a:p>
          <a:p>
            <a:pPr algn="just">
              <a:buAutoNum type="arabicParenR"/>
            </a:pPr>
            <a:r>
              <a:rPr lang="ru-RU" sz="1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договоры (контракты) заключены в один и тот же день;</a:t>
            </a:r>
          </a:p>
          <a:p>
            <a:pPr algn="just">
              <a:buAutoNum type="arabicParenR"/>
            </a:pPr>
            <a:r>
              <a:rPr lang="ru-RU" sz="1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условия договоров (контрактов) идентичны, имеют фактическую направленность на достижение единой хозяйственной цели;</a:t>
            </a:r>
          </a:p>
          <a:p>
            <a:pPr algn="just">
              <a:buAutoNum type="arabicParenR"/>
            </a:pPr>
            <a:r>
              <a:rPr lang="ru-RU" sz="1800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 продавцом и покупателем по договорам (контрактам) являются одни и те же лица…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41</a:t>
            </a:fld>
            <a:endParaRPr lang="ru-RU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Отбор участников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544616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cs typeface="Times New Roman" pitchFamily="18" charset="0"/>
              </a:rPr>
              <a:t>нарушения порядка оформления протоколов, вскрытия конвертов с заявками </a:t>
            </a:r>
            <a:r>
              <a:rPr lang="ru-RU" sz="2400" b="1" dirty="0" smtClean="0">
                <a:cs typeface="Times New Roman" pitchFamily="18" charset="0"/>
              </a:rPr>
              <a:t>(А76-22176/2015)</a:t>
            </a:r>
            <a:endParaRPr lang="ru-RU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cs typeface="Times New Roman" pitchFamily="18" charset="0"/>
              </a:rPr>
              <a:t>нарушения порядка рассмотрения и оценки заявок на участие в конкурсе </a:t>
            </a:r>
            <a:r>
              <a:rPr lang="ru-RU" sz="2400" b="1" dirty="0" smtClean="0">
                <a:cs typeface="Times New Roman" pitchFamily="18" charset="0"/>
              </a:rPr>
              <a:t>(решения Челябинского областного суда от 21.12.2016 № 7-1723/2016, 7-1726/2016, 7-1725/2016)</a:t>
            </a:r>
            <a:endParaRPr lang="ru-RU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cs typeface="Times New Roman" pitchFamily="18" charset="0"/>
              </a:rPr>
              <a:t>неправомерное признание победителем участника закупки, заявка которого не соответствует ПП РФ № 1289 </a:t>
            </a:r>
            <a:r>
              <a:rPr lang="ru-RU" sz="2400" b="1" dirty="0" smtClean="0">
                <a:cs typeface="Times New Roman" pitchFamily="18" charset="0"/>
              </a:rPr>
              <a:t>(решения от 15.05.2017 № 259-ж/2017, от 18.04.2017 № 177-ж/2017)</a:t>
            </a:r>
            <a:r>
              <a:rPr lang="ru-RU" sz="2400" dirty="0" smtClean="0"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cs typeface="Times New Roman" pitchFamily="18" charset="0"/>
              </a:rPr>
              <a:t>неправомерные отказы в допуске к участию в закупке</a:t>
            </a:r>
            <a:r>
              <a:rPr lang="ru-RU" sz="2400" dirty="0" smtClean="0"/>
              <a:t> (</a:t>
            </a:r>
            <a:r>
              <a:rPr lang="ru-RU" sz="2400" b="1" dirty="0" smtClean="0"/>
              <a:t>А76- 8376/2017,  А76-16008/2017,)</a:t>
            </a:r>
            <a:r>
              <a:rPr lang="ru-RU" sz="2400" dirty="0" smtClean="0"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cs typeface="Times New Roman" pitchFamily="18" charset="0"/>
              </a:rPr>
              <a:t> переговоры с участниками закупки </a:t>
            </a:r>
            <a:r>
              <a:rPr lang="ru-RU" sz="2400" b="1" dirty="0" smtClean="0">
                <a:cs typeface="Times New Roman" pitchFamily="18" charset="0"/>
              </a:rPr>
              <a:t>(А76-17254/2015);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400" dirty="0" smtClean="0">
                <a:cs typeface="Times New Roman" pitchFamily="18" charset="0"/>
              </a:rPr>
              <a:t>Несоответствие заявки, участника  </a:t>
            </a:r>
            <a:r>
              <a:rPr lang="ru-RU" sz="2400" b="1" dirty="0" smtClean="0">
                <a:cs typeface="Times New Roman" pitchFamily="18" charset="0"/>
              </a:rPr>
              <a:t>(</a:t>
            </a:r>
            <a:r>
              <a:rPr lang="ru-RU" sz="2400" b="1" dirty="0" smtClean="0"/>
              <a:t>№ А76-10447/2017)…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42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sz="6600" dirty="0" smtClean="0"/>
              <a:t>Спасибо за внимание!</a:t>
            </a:r>
            <a:endParaRPr lang="ru-RU" sz="66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43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2204864"/>
          </a:xfrm>
        </p:spPr>
        <p:txBody>
          <a:bodyPr/>
          <a:lstStyle/>
          <a:p>
            <a:r>
              <a:rPr lang="ru-RU" sz="2400" b="1" dirty="0" smtClean="0"/>
              <a:t>Ст. 110.2 44-ФЗ. Особенности заключения и исполнения контракта, предметом которого является выполнение </a:t>
            </a:r>
            <a:r>
              <a:rPr lang="ru-RU" sz="2400" b="1" dirty="0" smtClean="0">
                <a:solidFill>
                  <a:schemeClr val="tx1"/>
                </a:solidFill>
              </a:rPr>
              <a:t>проектных и (или) изыскательских </a:t>
            </a:r>
            <a:r>
              <a:rPr lang="ru-RU" sz="2400" b="1" dirty="0" smtClean="0"/>
              <a:t>работ, и контрактов, предметом которых являются </a:t>
            </a:r>
            <a:r>
              <a:rPr lang="ru-RU" sz="2400" b="1" dirty="0" smtClean="0">
                <a:solidFill>
                  <a:schemeClr val="tx1"/>
                </a:solidFill>
              </a:rPr>
              <a:t>строительство, реконструкция объектов</a:t>
            </a:r>
            <a:r>
              <a:rPr lang="ru-RU" sz="2400" b="1" dirty="0" smtClean="0"/>
              <a:t> капитального строительства</a:t>
            </a:r>
            <a:br>
              <a:rPr lang="ru-RU" sz="2400" b="1" dirty="0" smtClean="0"/>
            </a:br>
            <a:r>
              <a:rPr lang="ru-RU" sz="2400" b="1" dirty="0" smtClean="0"/>
              <a:t>(от 03.07.2016 N 314-ФЗ)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32856"/>
            <a:ext cx="9144000" cy="4536504"/>
          </a:xfrm>
        </p:spPr>
        <p:txBody>
          <a:bodyPr/>
          <a:lstStyle/>
          <a:p>
            <a:r>
              <a:rPr lang="ru-RU" sz="2200" dirty="0" smtClean="0"/>
              <a:t>1. </a:t>
            </a:r>
            <a:r>
              <a:rPr lang="ru-RU" sz="2200" dirty="0" smtClean="0">
                <a:solidFill>
                  <a:srgbClr val="FF0000"/>
                </a:solidFill>
              </a:rPr>
              <a:t>Контракт,</a:t>
            </a:r>
            <a:r>
              <a:rPr lang="ru-RU" sz="2200" dirty="0" smtClean="0"/>
              <a:t> предметом которого является выполнение проектных и (или) изыскательских работ, </a:t>
            </a:r>
            <a:r>
              <a:rPr lang="ru-RU" sz="2200" dirty="0" smtClean="0">
                <a:solidFill>
                  <a:srgbClr val="FF0000"/>
                </a:solidFill>
              </a:rPr>
              <a:t>должен содержать условие</a:t>
            </a:r>
            <a:r>
              <a:rPr lang="ru-RU" sz="2200" dirty="0" smtClean="0"/>
              <a:t>, согласно которому </a:t>
            </a:r>
            <a:r>
              <a:rPr lang="ru-RU" sz="2200" dirty="0" smtClean="0">
                <a:solidFill>
                  <a:srgbClr val="FF0000"/>
                </a:solidFill>
              </a:rPr>
              <a:t>с даты приемки результатов </a:t>
            </a:r>
            <a:r>
              <a:rPr lang="ru-RU" sz="2200" dirty="0" smtClean="0"/>
              <a:t>выполнения проектных и (или) изыскательских работ </a:t>
            </a:r>
            <a:r>
              <a:rPr lang="ru-RU" sz="2200" dirty="0" smtClean="0">
                <a:solidFill>
                  <a:srgbClr val="FF0000"/>
                </a:solidFill>
              </a:rPr>
              <a:t>исключительные права </a:t>
            </a:r>
            <a:r>
              <a:rPr lang="ru-RU" sz="2200" dirty="0" smtClean="0"/>
              <a:t>на результаты выполненных проектных и (или) изыскательских работ </a:t>
            </a:r>
            <a:r>
              <a:rPr lang="ru-RU" sz="2200" dirty="0" smtClean="0">
                <a:solidFill>
                  <a:srgbClr val="FF0000"/>
                </a:solidFill>
              </a:rPr>
              <a:t>принадлежат РФ, субъекту РФ, муниципальному образованию</a:t>
            </a:r>
            <a:r>
              <a:rPr lang="ru-RU" sz="2200" dirty="0" smtClean="0"/>
              <a:t>, от имени которых выступает государственный или муниципальный заказчик.</a:t>
            </a:r>
          </a:p>
          <a:p>
            <a:r>
              <a:rPr lang="ru-RU" sz="2200" dirty="0" smtClean="0"/>
              <a:t>2. </a:t>
            </a:r>
            <a:r>
              <a:rPr lang="ru-RU" sz="2200" dirty="0" smtClean="0">
                <a:solidFill>
                  <a:srgbClr val="FF0000"/>
                </a:solidFill>
              </a:rPr>
              <a:t>Правительство РФ вправе установить виды и объем работ </a:t>
            </a:r>
            <a:r>
              <a:rPr lang="ru-RU" sz="2200" dirty="0" smtClean="0"/>
              <a:t>по строительству, реконструкции объектов капитального строительства, </a:t>
            </a:r>
            <a:r>
              <a:rPr lang="ru-RU" sz="2200" dirty="0" smtClean="0">
                <a:solidFill>
                  <a:srgbClr val="FF0000"/>
                </a:solidFill>
              </a:rPr>
              <a:t>которые подрядчик </a:t>
            </a:r>
            <a:r>
              <a:rPr lang="ru-RU" sz="2200" b="1" dirty="0" smtClean="0">
                <a:solidFill>
                  <a:srgbClr val="FF0000"/>
                </a:solidFill>
              </a:rPr>
              <a:t>обязан выполнить самостоятельно</a:t>
            </a:r>
            <a:r>
              <a:rPr lang="ru-RU" sz="2200" dirty="0" smtClean="0">
                <a:solidFill>
                  <a:srgbClr val="FF0000"/>
                </a:solidFill>
              </a:rPr>
              <a:t> без привлечения других лиц к исполнению своих обязательств по контракту.</a:t>
            </a:r>
          </a:p>
          <a:p>
            <a:endParaRPr lang="ru-RU" sz="2200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Дело № А76-25259/2016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8964488" cy="5472608"/>
          </a:xfrm>
        </p:spPr>
        <p:txBody>
          <a:bodyPr/>
          <a:lstStyle/>
          <a:p>
            <a:r>
              <a:rPr lang="ru-RU" sz="2400" dirty="0" smtClean="0"/>
              <a:t>Проектом контракта установлено, что авторское, интеллектуальное и </a:t>
            </a:r>
            <a:r>
              <a:rPr lang="ru-RU" sz="2400" b="1" dirty="0" smtClean="0">
                <a:solidFill>
                  <a:srgbClr val="FF0000"/>
                </a:solidFill>
              </a:rPr>
              <a:t>исключительное право на полученную в результате работ </a:t>
            </a:r>
            <a:r>
              <a:rPr lang="ru-RU" sz="2400" dirty="0" smtClean="0"/>
              <a:t>по настоящему контракту проектную и рабочую документацию, а </a:t>
            </a:r>
            <a:r>
              <a:rPr lang="ru-RU" sz="2400" dirty="0" smtClean="0"/>
              <a:t>также </a:t>
            </a:r>
            <a:r>
              <a:rPr lang="ru-RU" sz="2400" dirty="0" smtClean="0"/>
              <a:t>на все содержащиеся в них архитектурные, конструктивные, </a:t>
            </a:r>
            <a:r>
              <a:rPr lang="ru-RU" sz="2400" dirty="0" smtClean="0"/>
              <a:t>инженерно-технические </a:t>
            </a:r>
            <a:r>
              <a:rPr lang="ru-RU" sz="2400" dirty="0" smtClean="0"/>
              <a:t>и функционально-технологические решения </a:t>
            </a:r>
            <a:r>
              <a:rPr lang="ru-RU" sz="2400" b="1" dirty="0" smtClean="0">
                <a:solidFill>
                  <a:srgbClr val="FF0000"/>
                </a:solidFill>
              </a:rPr>
              <a:t>принадлежат правообладателю ООО.</a:t>
            </a:r>
            <a:endParaRPr lang="ru-RU" sz="2400" dirty="0" smtClean="0"/>
          </a:p>
          <a:p>
            <a:r>
              <a:rPr lang="ru-RU" sz="2400" b="1" dirty="0" smtClean="0">
                <a:solidFill>
                  <a:srgbClr val="FF0000"/>
                </a:solidFill>
              </a:rPr>
              <a:t>В нарушение части 1 статьи 110.2 Закона</a:t>
            </a:r>
            <a:r>
              <a:rPr lang="ru-RU" sz="2400" dirty="0" smtClean="0"/>
              <a:t> о контрактной </a:t>
            </a:r>
            <a:r>
              <a:rPr lang="ru-RU" sz="2400" dirty="0" smtClean="0"/>
              <a:t>системе </a:t>
            </a:r>
            <a:r>
              <a:rPr lang="ru-RU" sz="2400" dirty="0" smtClean="0"/>
              <a:t>установление указанного требования </a:t>
            </a:r>
            <a:r>
              <a:rPr lang="ru-RU" sz="2400" b="1" dirty="0" smtClean="0">
                <a:solidFill>
                  <a:srgbClr val="FF0000"/>
                </a:solidFill>
              </a:rPr>
              <a:t>исключает возможность передачи исключительных прав на результаты выполненной проектной и рабочей документации субъекту </a:t>
            </a:r>
            <a:r>
              <a:rPr lang="ru-RU" sz="2400" b="1" dirty="0" smtClean="0">
                <a:solidFill>
                  <a:srgbClr val="FF0000"/>
                </a:solidFill>
              </a:rPr>
              <a:t>РФ,</a:t>
            </a:r>
            <a:r>
              <a:rPr lang="ru-RU" sz="2400" dirty="0" smtClean="0"/>
              <a:t> </a:t>
            </a:r>
            <a:r>
              <a:rPr lang="ru-RU" sz="2400" dirty="0" smtClean="0"/>
              <a:t>от имени которого выступает Заказчик.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764704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Дело № А76-25259/2016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/>
          <a:lstStyle/>
          <a:p>
            <a:r>
              <a:rPr lang="ru-RU" sz="2200" dirty="0" smtClean="0">
                <a:solidFill>
                  <a:srgbClr val="FF0000"/>
                </a:solidFill>
              </a:rPr>
              <a:t>Довод </a:t>
            </a:r>
            <a:r>
              <a:rPr lang="ru-RU" sz="2200" dirty="0"/>
              <a:t>з</a:t>
            </a:r>
            <a:r>
              <a:rPr lang="ru-RU" sz="2200" dirty="0" smtClean="0"/>
              <a:t>аявителя </a:t>
            </a:r>
            <a:r>
              <a:rPr lang="ru-RU" sz="2200" dirty="0" smtClean="0"/>
              <a:t>о том</a:t>
            </a:r>
            <a:r>
              <a:rPr lang="ru-RU" sz="2200" dirty="0" smtClean="0">
                <a:solidFill>
                  <a:srgbClr val="FF0000"/>
                </a:solidFill>
              </a:rPr>
              <a:t>, что требования части 1 статьи 110.2 Закона о контрактной системе распространяются только на государственных и муниципальных заказчиков</a:t>
            </a:r>
            <a:r>
              <a:rPr lang="ru-RU" sz="2200" dirty="0" smtClean="0"/>
              <a:t>, к которым Заказчик не относится в силу пункта 7 статьи 3 Закона о контрактной системе, поскольку является бюджетным учреждением, также </a:t>
            </a:r>
            <a:r>
              <a:rPr lang="ru-RU" sz="2200" b="1" dirty="0" smtClean="0">
                <a:solidFill>
                  <a:srgbClr val="FF0000"/>
                </a:solidFill>
              </a:rPr>
              <a:t>подлежит отклонению</a:t>
            </a:r>
            <a:r>
              <a:rPr lang="ru-RU" sz="2200" dirty="0" smtClean="0"/>
              <a:t>. </a:t>
            </a:r>
          </a:p>
          <a:p>
            <a:r>
              <a:rPr lang="ru-RU" sz="2200" dirty="0" smtClean="0"/>
              <a:t>Статьей 15 Закона предусмотрено, что </a:t>
            </a:r>
            <a:r>
              <a:rPr lang="ru-RU" sz="2200" dirty="0" smtClean="0">
                <a:solidFill>
                  <a:srgbClr val="FF0000"/>
                </a:solidFill>
              </a:rPr>
              <a:t>государственные органы</a:t>
            </a:r>
            <a:r>
              <a:rPr lang="ru-RU" sz="2200" dirty="0" smtClean="0"/>
              <a:t>, </a:t>
            </a:r>
            <a:r>
              <a:rPr lang="ru-RU" sz="2200" dirty="0" smtClean="0">
                <a:solidFill>
                  <a:srgbClr val="FF0000"/>
                </a:solidFill>
              </a:rPr>
              <a:t>являющиеся государственными или муниципальными заказчиками</a:t>
            </a:r>
            <a:r>
              <a:rPr lang="ru-RU" sz="2200" dirty="0" smtClean="0"/>
              <a:t>, при осуществлении бюджетных </a:t>
            </a:r>
            <a:r>
              <a:rPr lang="ru-RU" sz="2200" b="1" dirty="0" smtClean="0">
                <a:solidFill>
                  <a:srgbClr val="FF0000"/>
                </a:solidFill>
              </a:rPr>
              <a:t>инвестиций</a:t>
            </a:r>
            <a:r>
              <a:rPr lang="ru-RU" sz="2200" dirty="0" smtClean="0"/>
              <a:t> в объекты капитального строительства государственной, муниципальной собственности и (или) на приобретение объектов недвижимого имущества в государственную, муниципальную собственность вправе </a:t>
            </a:r>
            <a:r>
              <a:rPr lang="ru-RU" sz="2200" b="1" dirty="0" smtClean="0">
                <a:solidFill>
                  <a:srgbClr val="FF0000"/>
                </a:solidFill>
              </a:rPr>
              <a:t>передать на безвозмездной основе</a:t>
            </a:r>
            <a:r>
              <a:rPr lang="ru-RU" sz="2200" dirty="0" smtClean="0"/>
              <a:t> на основании соглашений </a:t>
            </a:r>
            <a:r>
              <a:rPr lang="ru-RU" sz="2200" b="1" dirty="0" smtClean="0">
                <a:solidFill>
                  <a:srgbClr val="FF0000"/>
                </a:solidFill>
              </a:rPr>
              <a:t>свои полномочия государственного или муниципального заказчика бюджетным учреждениям.</a:t>
            </a:r>
            <a:r>
              <a:rPr lang="ru-RU" sz="2200" dirty="0" smtClean="0"/>
              <a:t> </a:t>
            </a:r>
          </a:p>
          <a:p>
            <a:endParaRPr lang="ru-RU" sz="2200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Постановление Правительства РФ от 15.05.2017 N 570 </a:t>
            </a:r>
            <a:endParaRPr lang="ru-RU" sz="36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472608"/>
          </a:xfrm>
        </p:spPr>
        <p:txBody>
          <a:bodyPr/>
          <a:lstStyle/>
          <a:p>
            <a:r>
              <a:rPr lang="ru-RU" sz="2100" dirty="0" smtClean="0"/>
              <a:t>в случае, если работы по </a:t>
            </a:r>
            <a:r>
              <a:rPr lang="ru-RU" sz="2100" b="1" dirty="0" smtClean="0">
                <a:solidFill>
                  <a:srgbClr val="FF0000"/>
                </a:solidFill>
              </a:rPr>
              <a:t>строительству, реконструкции </a:t>
            </a:r>
            <a:r>
              <a:rPr lang="ru-RU" sz="2100" dirty="0" smtClean="0"/>
              <a:t>объектов капитального строительства, являющиеся объектом закупки, указаны в перечне работ согласно Постановлению № 570, то </a:t>
            </a:r>
            <a:r>
              <a:rPr lang="ru-RU" sz="2100" b="1" dirty="0" smtClean="0">
                <a:solidFill>
                  <a:srgbClr val="FF0000"/>
                </a:solidFill>
              </a:rPr>
              <a:t>заказчик обязан </a:t>
            </a:r>
            <a:r>
              <a:rPr lang="ru-RU" sz="2100" u="sng" dirty="0" smtClean="0">
                <a:solidFill>
                  <a:srgbClr val="FF0000"/>
                </a:solidFill>
              </a:rPr>
              <a:t>в документации о закупке, в том числе проекте контракта</a:t>
            </a:r>
            <a:r>
              <a:rPr lang="ru-RU" sz="2100" dirty="0" smtClean="0"/>
              <a:t>, предусмотреть следующие условия согласно подпунктам </a:t>
            </a:r>
            <a:r>
              <a:rPr lang="ru-RU" sz="2100" dirty="0" err="1" smtClean="0"/>
              <a:t>а-в</a:t>
            </a:r>
            <a:r>
              <a:rPr lang="ru-RU" sz="2100" dirty="0" smtClean="0"/>
              <a:t> пункта 2 ПП № 570:</a:t>
            </a:r>
          </a:p>
          <a:p>
            <a:r>
              <a:rPr lang="ru-RU" sz="2100" dirty="0" smtClean="0"/>
              <a:t>- </a:t>
            </a:r>
            <a:r>
              <a:rPr lang="ru-RU" sz="2100" b="1" dirty="0" smtClean="0">
                <a:solidFill>
                  <a:srgbClr val="FF0000"/>
                </a:solidFill>
              </a:rPr>
              <a:t>возможные виды и объемы работ </a:t>
            </a:r>
            <a:r>
              <a:rPr lang="ru-RU" sz="2100" dirty="0" smtClean="0"/>
              <a:t>по строительству, реконструкции объектов капитального строительства из числа видов работ, утвержденных настоящим постановлением, </a:t>
            </a:r>
            <a:r>
              <a:rPr lang="ru-RU" sz="2100" b="1" dirty="0" smtClean="0">
                <a:solidFill>
                  <a:srgbClr val="FF0000"/>
                </a:solidFill>
              </a:rPr>
              <a:t>которые подрядчик обязан выполнить самостоятельно</a:t>
            </a:r>
            <a:r>
              <a:rPr lang="ru-RU" sz="2100" dirty="0" smtClean="0"/>
              <a:t> без привлечения других лиц к исполнению своих обязательств по </a:t>
            </a:r>
            <a:r>
              <a:rPr lang="ru-RU" sz="2100" dirty="0" err="1" smtClean="0"/>
              <a:t>гос-ному</a:t>
            </a:r>
            <a:r>
              <a:rPr lang="ru-RU" sz="2100" dirty="0" smtClean="0"/>
              <a:t> и (или) </a:t>
            </a:r>
            <a:r>
              <a:rPr lang="ru-RU" sz="2100" dirty="0" err="1" smtClean="0"/>
              <a:t>мун-му</a:t>
            </a:r>
            <a:r>
              <a:rPr lang="ru-RU" sz="2100" dirty="0" smtClean="0"/>
              <a:t> контрактам, подлежат включению заказчиком в документацию о закупке;</a:t>
            </a:r>
          </a:p>
          <a:p>
            <a:r>
              <a:rPr lang="ru-RU" sz="2100" dirty="0" smtClean="0"/>
              <a:t>- </a:t>
            </a:r>
            <a:r>
              <a:rPr lang="ru-RU" sz="2100" b="1" dirty="0" smtClean="0">
                <a:solidFill>
                  <a:srgbClr val="FF0000"/>
                </a:solidFill>
              </a:rPr>
              <a:t>конкретные виды и объемы работ </a:t>
            </a:r>
            <a:r>
              <a:rPr lang="ru-RU" sz="2100" dirty="0" smtClean="0"/>
              <a:t>из числа видов и объемов работ, предусмотренных подпунктом «а» настоящего пункта, </a:t>
            </a:r>
            <a:r>
              <a:rPr lang="ru-RU" sz="2100" b="1" dirty="0" smtClean="0">
                <a:solidFill>
                  <a:srgbClr val="FF0000"/>
                </a:solidFill>
              </a:rPr>
              <a:t>определенные по предложению подрядчика</a:t>
            </a:r>
            <a:r>
              <a:rPr lang="ru-RU" sz="2100" dirty="0" smtClean="0"/>
              <a:t>, включаются в </a:t>
            </a:r>
            <a:r>
              <a:rPr lang="ru-RU" sz="2100" dirty="0" err="1" smtClean="0"/>
              <a:t>гос-ный</a:t>
            </a:r>
            <a:r>
              <a:rPr lang="ru-RU" sz="2100" dirty="0" smtClean="0"/>
              <a:t> и (или) </a:t>
            </a:r>
            <a:r>
              <a:rPr lang="ru-RU" sz="2100" dirty="0" err="1" smtClean="0"/>
              <a:t>мун-ный</a:t>
            </a:r>
            <a:r>
              <a:rPr lang="ru-RU" sz="2100" dirty="0" smtClean="0"/>
              <a:t> контракт</a:t>
            </a:r>
            <a:endParaRPr lang="ru-RU" sz="21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</a:rPr>
              <a:t>Постановление Правительства РФ от 15.05.2017 N 570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980728"/>
            <a:ext cx="9036496" cy="5616624"/>
          </a:xfrm>
        </p:spPr>
        <p:txBody>
          <a:bodyPr/>
          <a:lstStyle/>
          <a:p>
            <a:r>
              <a:rPr lang="ru-RU" sz="2300" dirty="0" smtClean="0"/>
              <a:t>и исходя из сметной стоимости этих работ, предусмотренной проектной документацией,</a:t>
            </a:r>
            <a:r>
              <a:rPr lang="ru-RU" sz="2300" b="1" dirty="0" smtClean="0">
                <a:solidFill>
                  <a:srgbClr val="FF0000"/>
                </a:solidFill>
              </a:rPr>
              <a:t> в совокупном стоимостном выражении</a:t>
            </a:r>
            <a:r>
              <a:rPr lang="ru-RU" sz="2300" dirty="0" smtClean="0"/>
              <a:t> должны составлять </a:t>
            </a:r>
            <a:r>
              <a:rPr lang="ru-RU" sz="2300" b="1" dirty="0" smtClean="0">
                <a:solidFill>
                  <a:srgbClr val="FF0000"/>
                </a:solidFill>
              </a:rPr>
              <a:t>не менее 15 % цены </a:t>
            </a:r>
            <a:r>
              <a:rPr lang="ru-RU" sz="2300" dirty="0" err="1" smtClean="0"/>
              <a:t>гос</a:t>
            </a:r>
            <a:r>
              <a:rPr lang="ru-RU" sz="2300" dirty="0" smtClean="0"/>
              <a:t>. и (или) </a:t>
            </a:r>
            <a:r>
              <a:rPr lang="ru-RU" sz="2300" dirty="0" err="1" smtClean="0"/>
              <a:t>мун</a:t>
            </a:r>
            <a:r>
              <a:rPr lang="ru-RU" sz="2300" dirty="0" smtClean="0"/>
              <a:t>. контракта - со дня вступления в силу настоящего постановления и </a:t>
            </a:r>
            <a:r>
              <a:rPr lang="ru-RU" sz="2300" b="1" dirty="0" smtClean="0">
                <a:solidFill>
                  <a:srgbClr val="FF0000"/>
                </a:solidFill>
              </a:rPr>
              <a:t>до 1 июля 2018 г. </a:t>
            </a:r>
          </a:p>
          <a:p>
            <a:r>
              <a:rPr lang="ru-RU" sz="2300" dirty="0" smtClean="0"/>
              <a:t>и  </a:t>
            </a:r>
            <a:r>
              <a:rPr lang="ru-RU" sz="2300" b="1" dirty="0" smtClean="0">
                <a:solidFill>
                  <a:srgbClr val="FF0000"/>
                </a:solidFill>
              </a:rPr>
              <a:t>не менее 25 % </a:t>
            </a:r>
            <a:r>
              <a:rPr lang="ru-RU" sz="2300" dirty="0" smtClean="0"/>
              <a:t>цены </a:t>
            </a:r>
            <a:r>
              <a:rPr lang="ru-RU" sz="2300" dirty="0" err="1" smtClean="0"/>
              <a:t>гос</a:t>
            </a:r>
            <a:r>
              <a:rPr lang="ru-RU" sz="2300" dirty="0" smtClean="0"/>
              <a:t> и (или) </a:t>
            </a:r>
            <a:r>
              <a:rPr lang="ru-RU" sz="2300" dirty="0" err="1" smtClean="0"/>
              <a:t>мун</a:t>
            </a:r>
            <a:r>
              <a:rPr lang="ru-RU" sz="2300" dirty="0" smtClean="0"/>
              <a:t> контракта - </a:t>
            </a:r>
            <a:r>
              <a:rPr lang="ru-RU" sz="2300" b="1" dirty="0" smtClean="0">
                <a:solidFill>
                  <a:srgbClr val="FF0000"/>
                </a:solidFill>
              </a:rPr>
              <a:t>с 1 июля 2018 г.</a:t>
            </a:r>
          </a:p>
          <a:p>
            <a:r>
              <a:rPr lang="ru-RU" sz="2300" dirty="0" smtClean="0"/>
              <a:t>- </a:t>
            </a:r>
            <a:r>
              <a:rPr lang="ru-RU" sz="2300" b="1" dirty="0" smtClean="0">
                <a:solidFill>
                  <a:srgbClr val="FF0000"/>
                </a:solidFill>
              </a:rPr>
              <a:t>ответственность</a:t>
            </a:r>
            <a:r>
              <a:rPr lang="ru-RU" sz="2300" dirty="0" smtClean="0"/>
              <a:t> за ненадлежащее исполнение подрядчиком обязательств по выполнению видов и объемов работ по строительству, реконструкции объектов капитального строительства, которые он обязан выполнить самостоятельно без привлечения других лиц к исполнению своих обязательств по контракту, </a:t>
            </a:r>
            <a:r>
              <a:rPr lang="ru-RU" sz="2300" dirty="0" err="1" smtClean="0"/>
              <a:t>ввиде</a:t>
            </a:r>
            <a:r>
              <a:rPr lang="ru-RU" sz="2300" dirty="0" smtClean="0"/>
              <a:t> штрафа, размер которого составляет </a:t>
            </a:r>
            <a:r>
              <a:rPr lang="ru-RU" sz="2300" b="1" dirty="0" smtClean="0">
                <a:solidFill>
                  <a:srgbClr val="FF0000"/>
                </a:solidFill>
              </a:rPr>
              <a:t>5 % стоимости указанных работ</a:t>
            </a:r>
            <a:r>
              <a:rPr lang="ru-RU" sz="2300" dirty="0" smtClean="0"/>
              <a:t>.</a:t>
            </a:r>
            <a:endParaRPr lang="ru-RU" sz="23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2134A23-4E27-4367-91AF-5F55ABC6BAD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26585</TotalTime>
  <Words>4743</Words>
  <Application>Microsoft Office PowerPoint</Application>
  <PresentationFormat>Экран (4:3)</PresentationFormat>
  <Paragraphs>287</Paragraphs>
  <Slides>43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50" baseType="lpstr">
      <vt:lpstr>ＭＳ Ｐゴシック</vt:lpstr>
      <vt:lpstr>Arial</vt:lpstr>
      <vt:lpstr>Calibri</vt:lpstr>
      <vt:lpstr>Times New Roman</vt:lpstr>
      <vt:lpstr>Times New Roman,Bold</vt:lpstr>
      <vt:lpstr>Wingdings</vt:lpstr>
      <vt:lpstr>Оформление по умолчанию</vt:lpstr>
      <vt:lpstr>Презентация PowerPoint</vt:lpstr>
      <vt:lpstr>Сведения о результатах деятельности Челябинского УФАС России в сфере контроля законодательства о контрактной системе  за 9 мес. 2017 года и 2016 год  </vt:lpstr>
      <vt:lpstr>За 4 квартал 2017года  (с 01.10.2017 до 20.11.2017)</vt:lpstr>
      <vt:lpstr>Проверки в следующих сферах </vt:lpstr>
      <vt:lpstr>Ст. 110.2 44-ФЗ. Особенности заключения и исполнения контракта, предметом которого является выполнение проектных и (или) изыскательских работ, и контрактов, предметом которых являются строительство, реконструкция объектов капитального строительства (от 03.07.2016 N 314-ФЗ)</vt:lpstr>
      <vt:lpstr>Дело № А76-25259/2016</vt:lpstr>
      <vt:lpstr>Дело № А76-25259/2016</vt:lpstr>
      <vt:lpstr>Постановление Правительства РФ от 15.05.2017 N 570 </vt:lpstr>
      <vt:lpstr>Постановление Правительства РФ от 15.05.2017 N 570</vt:lpstr>
      <vt:lpstr>Ст.110.2 44-ФЗ</vt:lpstr>
      <vt:lpstr>Ст.110.2 44-ФЗ</vt:lpstr>
      <vt:lpstr>Ст.110.2 44-ФЗ</vt:lpstr>
      <vt:lpstr>Дело № А76-22736/2016</vt:lpstr>
      <vt:lpstr>Ст.110.2 44-ФЗ</vt:lpstr>
      <vt:lpstr>Обзора судебной практики применения законодательства о контрактной системе, утвержденного Президиумом Верховного суда РФ от 28.06.2017</vt:lpstr>
      <vt:lpstr>Противоречия в документации Дело № А76-15513/2016</vt:lpstr>
      <vt:lpstr>Товарный знак Дело № А76-3116/2016 (70ж-2016)</vt:lpstr>
      <vt:lpstr>Дело № А76-16008/2017</vt:lpstr>
      <vt:lpstr>Изменение объекта закупки  № А76-21145/2015, № А76-2967/2016 </vt:lpstr>
      <vt:lpstr>Объективное описание объекта закупки  № 18АП-931/2017 (№ А76-16144/2016) </vt:lpstr>
      <vt:lpstr>Определение объема    Дело № А76-16144/2016</vt:lpstr>
      <vt:lpstr>Дело № А76-16144/2016</vt:lpstr>
      <vt:lpstr>Дело № А76-4631/2015  (1,2 инст.)</vt:lpstr>
      <vt:lpstr>№ А76-3116/2016</vt:lpstr>
      <vt:lpstr>Укрупнение лота № А76-6736/2015, № А76-6837/2015</vt:lpstr>
      <vt:lpstr>Дело № А76-15518/2016</vt:lpstr>
      <vt:lpstr>Дело № А76-11075/2015</vt:lpstr>
      <vt:lpstr>Требование к качеству  Дело № А76-11764/2015</vt:lpstr>
      <vt:lpstr>Порядок приемки Дело № А76-11764/2015</vt:lpstr>
      <vt:lpstr>Национальный режим Дело № А76-21145/2015</vt:lpstr>
      <vt:lpstr>Дело № А76-16008/2017</vt:lpstr>
      <vt:lpstr>Дело № А76-16008/2017</vt:lpstr>
      <vt:lpstr>Постановление Правительства РФ от 30.08.2017 N 1042 </vt:lpstr>
      <vt:lpstr>Презентация PowerPoint</vt:lpstr>
      <vt:lpstr>Презентация PowerPoint</vt:lpstr>
      <vt:lpstr>Дело № А76-10272/2017</vt:lpstr>
      <vt:lpstr>Антидемпинговые  меры Дело № А76-27729/2016</vt:lpstr>
      <vt:lpstr>Комфортное письмо  Дело № А76-18487/2016 </vt:lpstr>
      <vt:lpstr>Способ закупки № А76-18722/2016 (№ Ф09-3679/17)</vt:lpstr>
      <vt:lpstr>Закупка у единственного поставщика (подрядчика, исполнителя)  по п. 6 ч. 1 ст. 93 № 44-ФЗ</vt:lpstr>
      <vt:lpstr>ДРОБЛЕНИЕ ЗАКУПКИ</vt:lpstr>
      <vt:lpstr>Отбор участников</vt:lpstr>
      <vt:lpstr>Презентация PowerPoint</vt:lpstr>
    </vt:vector>
  </TitlesOfParts>
  <Company>ФАС России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Мартынюк Наталья Игоревна</cp:lastModifiedBy>
  <cp:revision>2180</cp:revision>
  <cp:lastPrinted>2017-11-23T04:15:33Z</cp:lastPrinted>
  <dcterms:created xsi:type="dcterms:W3CDTF">2010-09-23T12:59:34Z</dcterms:created>
  <dcterms:modified xsi:type="dcterms:W3CDTF">2017-12-05T05:33:44Z</dcterms:modified>
</cp:coreProperties>
</file>