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5"/>
  </p:sldMasterIdLst>
  <p:notesMasterIdLst>
    <p:notesMasterId r:id="rId25"/>
  </p:notesMasterIdLst>
  <p:handoutMasterIdLst>
    <p:handoutMasterId r:id="rId26"/>
  </p:handoutMasterIdLst>
  <p:sldIdLst>
    <p:sldId id="463" r:id="rId6"/>
    <p:sldId id="530" r:id="rId7"/>
    <p:sldId id="524" r:id="rId8"/>
    <p:sldId id="525" r:id="rId9"/>
    <p:sldId id="562" r:id="rId10"/>
    <p:sldId id="568" r:id="rId11"/>
    <p:sldId id="258" r:id="rId12"/>
    <p:sldId id="561" r:id="rId13"/>
    <p:sldId id="257" r:id="rId14"/>
    <p:sldId id="526" r:id="rId15"/>
    <p:sldId id="563" r:id="rId16"/>
    <p:sldId id="564" r:id="rId17"/>
    <p:sldId id="565" r:id="rId18"/>
    <p:sldId id="566" r:id="rId19"/>
    <p:sldId id="567" r:id="rId20"/>
    <p:sldId id="570" r:id="rId21"/>
    <p:sldId id="571" r:id="rId22"/>
    <p:sldId id="572" r:id="rId23"/>
    <p:sldId id="569" r:id="rId24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43E190-D1A2-4E1E-9794-2E1AEEF54939}">
          <p14:sldIdLst>
            <p14:sldId id="463"/>
            <p14:sldId id="530"/>
            <p14:sldId id="524"/>
            <p14:sldId id="525"/>
            <p14:sldId id="562"/>
            <p14:sldId id="568"/>
            <p14:sldId id="258"/>
            <p14:sldId id="561"/>
            <p14:sldId id="257"/>
            <p14:sldId id="526"/>
            <p14:sldId id="563"/>
            <p14:sldId id="564"/>
            <p14:sldId id="565"/>
            <p14:sldId id="566"/>
            <p14:sldId id="567"/>
            <p14:sldId id="570"/>
            <p14:sldId id="571"/>
            <p14:sldId id="572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9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1374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816">
          <p15:clr>
            <a:srgbClr val="A4A3A4"/>
          </p15:clr>
        </p15:guide>
        <p15:guide id="6" pos="5933">
          <p15:clr>
            <a:srgbClr val="A4A3A4"/>
          </p15:clr>
        </p15:guide>
        <p15:guide id="7" pos="7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USER" initials="A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12"/>
    <a:srgbClr val="FA2A34"/>
    <a:srgbClr val="F1C60F"/>
    <a:srgbClr val="F9E7A5"/>
    <a:srgbClr val="ABE379"/>
    <a:srgbClr val="B8FB97"/>
    <a:srgbClr val="C2F2BC"/>
    <a:srgbClr val="E8BADE"/>
    <a:srgbClr val="CA62B4"/>
    <a:srgbClr val="EE7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2290" autoAdjust="0"/>
  </p:normalViewPr>
  <p:slideViewPr>
    <p:cSldViewPr showGuides="1">
      <p:cViewPr varScale="1">
        <p:scale>
          <a:sx n="107" d="100"/>
          <a:sy n="107" d="100"/>
        </p:scale>
        <p:origin x="1452" y="90"/>
      </p:cViewPr>
      <p:guideLst>
        <p:guide orient="horz" pos="4149"/>
        <p:guide orient="horz" pos="960"/>
        <p:guide orient="horz" pos="1374"/>
        <p:guide orient="horz" pos="255"/>
        <p:guide orient="horz" pos="816"/>
        <p:guide pos="5933"/>
        <p:guide pos="740"/>
      </p:guideLst>
    </p:cSldViewPr>
  </p:slideViewPr>
  <p:outlineViewPr>
    <p:cViewPr>
      <p:scale>
        <a:sx n="33" d="100"/>
        <a:sy n="33" d="100"/>
      </p:scale>
      <p:origin x="42" y="25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CC1D-24F2-48F1-A6B5-276C7FBF7BB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39BC3-09F6-493A-9776-7443EEF4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00F1-90CE-4C19-AC2F-6E2102225BC3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BF57-C62A-424B-B58C-7887CF924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9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35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52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9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7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7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8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8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.romashkina\Desktop\Рисунок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 b="408"/>
          <a:stretch/>
        </p:blipFill>
        <p:spPr bwMode="auto">
          <a:xfrm>
            <a:off x="-9526" y="1"/>
            <a:ext cx="991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2437" y="3264408"/>
            <a:ext cx="5952744" cy="1051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ПРЕЗЕНТАЦИИ.</a:t>
            </a:r>
            <a:br>
              <a:rPr lang="ru-RU" dirty="0" smtClean="0"/>
            </a:br>
            <a:r>
              <a:rPr lang="ru-RU" dirty="0" smtClean="0"/>
              <a:t>ПРЕЗЕНТАЦИЯ. Все буквы заглавные.</a:t>
            </a:r>
            <a:br>
              <a:rPr lang="ru-RU" dirty="0" smtClean="0"/>
            </a:br>
            <a:r>
              <a:rPr lang="ru-RU" dirty="0" smtClean="0"/>
              <a:t>«ARIAL 20, полужирный (</a:t>
            </a:r>
            <a:r>
              <a:rPr lang="ru-RU" dirty="0" err="1" smtClean="0"/>
              <a:t>п</a:t>
            </a:r>
            <a:r>
              <a:rPr lang="ru-RU" dirty="0" smtClean="0"/>
              <a:t>/ж)»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12437" y="5897880"/>
            <a:ext cx="2898648" cy="31089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ФИО, </a:t>
            </a:r>
            <a:r>
              <a:rPr lang="en-US" dirty="0" smtClean="0"/>
              <a:t>Arial 14, </a:t>
            </a:r>
            <a:r>
              <a:rPr lang="ru-RU" dirty="0" err="1" smtClean="0"/>
              <a:t>п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1038225" y="5419344"/>
            <a:ext cx="25400" cy="900112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4171950" y="5699537"/>
            <a:ext cx="25400" cy="395288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352924" y="5897880"/>
            <a:ext cx="2560320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fld id="{B3FC5BD3-9B04-4502-893A-5BC77DB23FEA}" type="datetime1">
              <a:rPr lang="ru-RU" sz="1400" b="1" smtClean="0">
                <a:solidFill>
                  <a:schemeClr val="bg2"/>
                </a:solidFill>
              </a:rPr>
              <a:pPr algn="l"/>
              <a:t>29.03.2019</a:t>
            </a:fld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12437" y="6217920"/>
            <a:ext cx="2898648" cy="310896"/>
          </a:xfrm>
        </p:spPr>
        <p:txBody>
          <a:bodyPr lIns="0" tIns="0" rIns="0" bIns="0" anchor="ctr"/>
          <a:lstStyle>
            <a:lvl1pPr marL="0" algn="l" defTabSz="914400" rtl="0" eaLnBrk="1" latinLnBrk="0" hangingPunct="1">
              <a:buNone/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Должность, </a:t>
            </a:r>
            <a:r>
              <a:rPr lang="en-US" dirty="0" smtClean="0"/>
              <a:t>Arial 14</a:t>
            </a:r>
            <a:endParaRPr lang="ru-RU" dirty="0"/>
          </a:p>
        </p:txBody>
      </p:sp>
      <p:pic>
        <p:nvPicPr>
          <p:cNvPr id="21" name="Picture 2" descr="D:\БФТ\2014\Презентации\45734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0985"/>
            <a:ext cx="685800" cy="8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БФТ\2014\Презентации\logo_phpB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15" y="708721"/>
            <a:ext cx="1026185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57400" y="1046375"/>
            <a:ext cx="2060448" cy="310896"/>
          </a:xfrm>
        </p:spPr>
        <p:txBody>
          <a:bodyPr lIns="0" tIns="0" rIns="0" bIns="0" anchor="ctr">
            <a:noAutofit/>
          </a:bodyPr>
          <a:lstStyle>
            <a:lvl1pPr marL="0" algn="l" defTabSz="914400" rtl="0" eaLnBrk="1" latinLnBrk="0" hangingPunct="1">
              <a:lnSpc>
                <a:spcPct val="50000"/>
              </a:lnSpc>
              <a:buNone/>
              <a:defRPr lang="ru-RU" sz="1100" b="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Белгородский Государственный</a:t>
            </a:r>
          </a:p>
          <a:p>
            <a:r>
              <a:rPr lang="ru-RU" dirty="0" smtClean="0"/>
              <a:t>Технологический Университет</a:t>
            </a:r>
          </a:p>
          <a:p>
            <a:r>
              <a:rPr lang="ru-RU" dirty="0" smtClean="0"/>
              <a:t>Им. В.Г. Шухова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6" y="2178843"/>
            <a:ext cx="4029074" cy="4404835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6388" y="2178843"/>
            <a:ext cx="4029075" cy="4404835"/>
          </a:xfrm>
        </p:spPr>
        <p:txBody>
          <a:bodyPr lIns="45720"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Arial, 18, </a:t>
            </a:r>
            <a:r>
              <a:rPr lang="ru-RU" dirty="0" smtClean="0"/>
              <a:t>полужирный)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  <a:ln w="635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492686" y="2178844"/>
            <a:ext cx="3922776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170432" y="2176272"/>
            <a:ext cx="4123944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и текст справ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02614" y="2178844"/>
            <a:ext cx="2212848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170432" y="2176272"/>
            <a:ext cx="5833872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171575" y="4837036"/>
            <a:ext cx="8243888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171575" y="4191000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9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171576" y="1531145"/>
            <a:ext cx="8243888" cy="1195385"/>
          </a:xfrm>
        </p:spPr>
        <p:txBody>
          <a:bodyPr tIns="0" bIns="0" anchor="ctr">
            <a:normAutofit/>
          </a:bodyPr>
          <a:lstStyle>
            <a:lvl1pPr>
              <a:spcAft>
                <a:spcPts val="3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 hasCustomPrompt="1"/>
          </p:nvPr>
        </p:nvSpPr>
        <p:spPr>
          <a:xfrm>
            <a:off x="1170432" y="2907792"/>
            <a:ext cx="8247888" cy="367588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 hasCustomPrompt="1"/>
          </p:nvPr>
        </p:nvSpPr>
        <p:spPr>
          <a:xfrm>
            <a:off x="1171575" y="1536192"/>
            <a:ext cx="4800600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 hasCustomPrompt="1"/>
          </p:nvPr>
        </p:nvSpPr>
        <p:spPr>
          <a:xfrm>
            <a:off x="4617720" y="2423020"/>
            <a:ext cx="4800600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171575" y="3615300"/>
            <a:ext cx="8247888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171575" y="5145634"/>
            <a:ext cx="8247888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57055" y="2178843"/>
            <a:ext cx="6658956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52342" y="3709177"/>
            <a:ext cx="666366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752342" y="5239512"/>
            <a:ext cx="666366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171575" y="2178843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174750" y="3709177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171575" y="5239512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171575" y="4471276"/>
            <a:ext cx="4032504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82958" y="2178844"/>
            <a:ext cx="4032504" cy="4407408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4032504" cy="4407408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4471276"/>
            <a:ext cx="8247888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8247888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5382958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01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8247888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низ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4471276"/>
            <a:ext cx="8247888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5382958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1170431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5382958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БФТ\2014\Презентации\ДО\фо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5382958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1170431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4"/>
          </p:nvPr>
        </p:nvSpPr>
        <p:spPr>
          <a:xfrm>
            <a:off x="5382958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9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9EFC1-647C-4916-8523-81F0D1077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4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5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649" r:id="rId23"/>
    <p:sldLayoutId id="2147483670" r:id="rId24"/>
    <p:sldLayoutId id="2147483669" r:id="rId25"/>
    <p:sldLayoutId id="2147483689" r:id="rId26"/>
    <p:sldLayoutId id="2147483684" r:id="rId27"/>
    <p:sldLayoutId id="2147483685" r:id="rId28"/>
    <p:sldLayoutId id="2147483661" r:id="rId29"/>
    <p:sldLayoutId id="2147483686" r:id="rId30"/>
    <p:sldLayoutId id="2147483687" r:id="rId31"/>
    <p:sldLayoutId id="2147483667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7" r:id="rId38"/>
    <p:sldLayoutId id="2147483678" r:id="rId39"/>
    <p:sldLayoutId id="2147483679" r:id="rId40"/>
    <p:sldLayoutId id="2147483680" r:id="rId41"/>
    <p:sldLayoutId id="2147483681" r:id="rId42"/>
    <p:sldLayoutId id="2147483682" r:id="rId4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.ru/products/ipo/prime/doc/71987974/#142" TargetMode="External"/><Relationship Id="rId2" Type="http://schemas.openxmlformats.org/officeDocument/2006/relationships/hyperlink" Target="http://www.garant.ru/products/ipo/prime/doc/71987974/#141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861952/4ac1b9476c1a3902bdb9cd14e4799406/#block_2000" TargetMode="External"/><Relationship Id="rId2" Type="http://schemas.openxmlformats.org/officeDocument/2006/relationships/hyperlink" Target="http://base.garant.ru/70861952/4ac1b9476c1a3902bdb9cd14e4799406/#block_5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hyperlink" Target="http://www.garant.ru/products/ipo/prime/doc/71987974/#100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641008/" TargetMode="External"/><Relationship Id="rId2" Type="http://schemas.openxmlformats.org/officeDocument/2006/relationships/hyperlink" Target="http://base.garant.ru/70641008/94d5575828e1524e449ff20efb08391b/#block_2000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0" y="677863"/>
            <a:ext cx="9792494" cy="9509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46" name="Прямоугольник 9"/>
          <p:cNvSpPr>
            <a:spLocks noChangeArrowheads="1"/>
          </p:cNvSpPr>
          <p:nvPr/>
        </p:nvSpPr>
        <p:spPr bwMode="auto">
          <a:xfrm>
            <a:off x="838200" y="922059"/>
            <a:ext cx="7099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Актуальные </a:t>
            </a:r>
            <a:r>
              <a:rPr lang="ru-RU" sz="3200" b="1" dirty="0">
                <a:solidFill>
                  <a:schemeClr val="accent2"/>
                </a:solidFill>
              </a:rPr>
              <a:t>вопросы применения законодательства о контрактной системе в сфере </a:t>
            </a:r>
            <a:r>
              <a:rPr lang="ru-RU" sz="3200" b="1" dirty="0" smtClean="0">
                <a:solidFill>
                  <a:schemeClr val="accent2"/>
                </a:solidFill>
              </a:rPr>
              <a:t>здравоохранения на основе анализа заявок заказчиков на проведение торгов </a:t>
            </a:r>
            <a:endParaRPr lang="ru-RU" sz="32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4" name="Shape 96"/>
          <p:cNvSpPr txBox="1">
            <a:spLocks/>
          </p:cNvSpPr>
          <p:nvPr/>
        </p:nvSpPr>
        <p:spPr>
          <a:xfrm>
            <a:off x="611560" y="4493953"/>
            <a:ext cx="6912767" cy="64522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Котова Валерия Игоревна</a:t>
            </a:r>
            <a:endParaRPr lang="ru-RU" sz="20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Shape 97"/>
          <p:cNvSpPr txBox="1">
            <a:spLocks noGrp="1"/>
          </p:cNvSpPr>
          <p:nvPr>
            <p:ph type="dt" idx="10"/>
          </p:nvPr>
        </p:nvSpPr>
        <p:spPr>
          <a:xfrm>
            <a:off x="611560" y="6309319"/>
            <a:ext cx="1008112" cy="288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1200" dirty="0" smtClean="0">
                <a:latin typeface="Open Sans"/>
              </a:rPr>
              <a:t>29.03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pen Sans"/>
                <a:sym typeface="Open Sans"/>
              </a:rPr>
              <a:t>.2019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П.6 ч.1 ст.33 44-ФЗ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3" y="1152865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110774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окументация </a:t>
            </a:r>
            <a:r>
              <a:rPr lang="ru-RU" dirty="0"/>
              <a:t>о закупке должна содержать указание на </a:t>
            </a:r>
            <a:r>
              <a:rPr lang="ru-RU" b="1" dirty="0"/>
              <a:t>международные непатентованные наименования </a:t>
            </a:r>
            <a:r>
              <a:rPr lang="ru-RU" dirty="0"/>
              <a:t>лекарственных средств или при отсутствии таких наименований химические, </a:t>
            </a:r>
            <a:r>
              <a:rPr lang="ru-RU" dirty="0" err="1"/>
              <a:t>группировочные</a:t>
            </a:r>
            <a:r>
              <a:rPr lang="ru-RU" dirty="0"/>
              <a:t> наименования, если объектом закупки являются лекарственные средства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Жалоба ООО ТД «</a:t>
            </a:r>
            <a:r>
              <a:rPr lang="ru-RU" dirty="0" err="1" smtClean="0"/>
              <a:t>Виал</a:t>
            </a:r>
            <a:r>
              <a:rPr lang="ru-RU" dirty="0" smtClean="0"/>
              <a:t>»</a:t>
            </a:r>
          </a:p>
          <a:p>
            <a:r>
              <a:rPr lang="ru-RU" dirty="0"/>
              <a:t>Из технического задания следует, что к поставке </a:t>
            </a:r>
            <a:r>
              <a:rPr lang="ru-RU" dirty="0" smtClean="0"/>
              <a:t>должны </a:t>
            </a:r>
            <a:r>
              <a:rPr lang="ru-RU" dirty="0"/>
              <a:t>быть предложены лекарственные </a:t>
            </a:r>
            <a:r>
              <a:rPr lang="ru-RU" dirty="0" smtClean="0"/>
              <a:t>препараты: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34305"/>
              </p:ext>
            </p:extLst>
          </p:nvPr>
        </p:nvGraphicFramePr>
        <p:xfrm>
          <a:off x="1219200" y="3124200"/>
          <a:ext cx="523875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995"/>
                <a:gridCol w="4669755"/>
              </a:tblGrid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Номенклатура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Клацид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Лефлобакт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Линкомицина гидрохлорид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Макропен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Нолицин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Тиенам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Хемомицин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Экомед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29327"/>
            <a:ext cx="1905000" cy="19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9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П.6 ч.1 ст.33 44-ФЗ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9372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УФАС:</a:t>
            </a:r>
          </a:p>
          <a:p>
            <a:r>
              <a:rPr lang="ru-RU" dirty="0" smtClean="0"/>
              <a:t>«При </a:t>
            </a:r>
            <a:r>
              <a:rPr lang="ru-RU" dirty="0"/>
              <a:t>этом, заказчиком не представлено нормативно-правовое обоснование включения в описание объекта закупки торговых наименований лекарственных препаратов «</a:t>
            </a:r>
            <a:r>
              <a:rPr lang="ru-RU" dirty="0" err="1"/>
              <a:t>Клацид</a:t>
            </a:r>
            <a:r>
              <a:rPr lang="ru-RU" dirty="0"/>
              <a:t>», «</a:t>
            </a:r>
            <a:r>
              <a:rPr lang="ru-RU" dirty="0" err="1"/>
              <a:t>Лефлобакт</a:t>
            </a:r>
            <a:r>
              <a:rPr lang="ru-RU" dirty="0"/>
              <a:t>», «</a:t>
            </a:r>
            <a:r>
              <a:rPr lang="ru-RU" dirty="0" err="1"/>
              <a:t>Линкомицина</a:t>
            </a:r>
            <a:r>
              <a:rPr lang="ru-RU" dirty="0"/>
              <a:t> гидрохлорид», «</a:t>
            </a:r>
            <a:r>
              <a:rPr lang="ru-RU" dirty="0" err="1"/>
              <a:t>Макропен</a:t>
            </a:r>
            <a:r>
              <a:rPr lang="ru-RU" dirty="0"/>
              <a:t>», «</a:t>
            </a:r>
            <a:r>
              <a:rPr lang="ru-RU" dirty="0" err="1"/>
              <a:t>Нолицин</a:t>
            </a:r>
            <a:r>
              <a:rPr lang="ru-RU" dirty="0"/>
              <a:t>», «</a:t>
            </a:r>
            <a:r>
              <a:rPr lang="ru-RU" dirty="0" err="1"/>
              <a:t>Тиенам</a:t>
            </a:r>
            <a:r>
              <a:rPr lang="ru-RU" dirty="0"/>
              <a:t>», «</a:t>
            </a:r>
            <a:r>
              <a:rPr lang="ru-RU" dirty="0" err="1"/>
              <a:t>Хемомицин</a:t>
            </a:r>
            <a:r>
              <a:rPr lang="ru-RU" dirty="0"/>
              <a:t>», «</a:t>
            </a:r>
            <a:r>
              <a:rPr lang="ru-RU" dirty="0" err="1"/>
              <a:t>Экомед</a:t>
            </a:r>
            <a:r>
              <a:rPr lang="ru-RU" dirty="0"/>
              <a:t>». </a:t>
            </a:r>
          </a:p>
          <a:p>
            <a:r>
              <a:rPr lang="ru-RU" dirty="0"/>
              <a:t>С учетом указанных обстоятельств, Комиссия Челябинского УФАС России приходит к выводу о том, что прописав в описании объекта закупки торговые наименования закупаемых лекарственных препаратов (</a:t>
            </a:r>
            <a:r>
              <a:rPr lang="ru-RU" dirty="0" err="1"/>
              <a:t>Клацид</a:t>
            </a:r>
            <a:r>
              <a:rPr lang="ru-RU" dirty="0"/>
              <a:t>, </a:t>
            </a:r>
            <a:r>
              <a:rPr lang="ru-RU" dirty="0" err="1"/>
              <a:t>Лефлобакт</a:t>
            </a:r>
            <a:r>
              <a:rPr lang="ru-RU" dirty="0"/>
              <a:t>, </a:t>
            </a:r>
            <a:r>
              <a:rPr lang="ru-RU" dirty="0" err="1"/>
              <a:t>Линкомицина</a:t>
            </a:r>
            <a:r>
              <a:rPr lang="ru-RU" dirty="0"/>
              <a:t> гидрохлорид, </a:t>
            </a:r>
            <a:r>
              <a:rPr lang="ru-RU" dirty="0" err="1"/>
              <a:t>Макропен</a:t>
            </a:r>
            <a:r>
              <a:rPr lang="ru-RU" dirty="0"/>
              <a:t>, </a:t>
            </a:r>
            <a:r>
              <a:rPr lang="ru-RU" dirty="0" err="1"/>
              <a:t>Нолицин</a:t>
            </a:r>
            <a:r>
              <a:rPr lang="ru-RU" dirty="0"/>
              <a:t>, </a:t>
            </a:r>
            <a:r>
              <a:rPr lang="ru-RU" dirty="0" err="1"/>
              <a:t>Тиенам</a:t>
            </a:r>
            <a:r>
              <a:rPr lang="ru-RU" dirty="0"/>
              <a:t>, </a:t>
            </a:r>
            <a:r>
              <a:rPr lang="ru-RU" dirty="0" err="1"/>
              <a:t>Хемомицин</a:t>
            </a:r>
            <a:r>
              <a:rPr lang="ru-RU" dirty="0"/>
              <a:t>, </a:t>
            </a:r>
            <a:r>
              <a:rPr lang="ru-RU" dirty="0" err="1"/>
              <a:t>Экомед</a:t>
            </a:r>
            <a:r>
              <a:rPr lang="ru-RU" dirty="0"/>
              <a:t>), заказчик нарушил требования пунктов 1, 6 части 1, части 5 статьи 33,  пункта 1 части 1 статьи 64 Закона о контрактной системе, подпункта «а» пункта 4 Постановления Правительства РФ от 15.11.2017 N </a:t>
            </a:r>
            <a:r>
              <a:rPr lang="ru-RU" dirty="0" smtClean="0"/>
              <a:t>1380» </a:t>
            </a:r>
            <a:endParaRPr lang="ru-RU" dirty="0"/>
          </a:p>
          <a:p>
            <a:r>
              <a:rPr lang="ru-RU" dirty="0" smtClean="0"/>
              <a:t>Предписание УФАС: </a:t>
            </a:r>
            <a:r>
              <a:rPr lang="ru-RU" b="1" u="sng" dirty="0"/>
              <a:t>2. Аукционной комиссии по Аукциону (</a:t>
            </a:r>
            <a:r>
              <a:rPr lang="ru-RU" b="1" u="sng" dirty="0" err="1"/>
              <a:t>изв</a:t>
            </a:r>
            <a:r>
              <a:rPr lang="ru-RU" b="1" u="sng" dirty="0"/>
              <a:t>. </a:t>
            </a:r>
            <a:r>
              <a:rPr lang="ru-RU" b="1" u="sng" dirty="0" smtClean="0"/>
              <a:t>ХХХ) </a:t>
            </a:r>
            <a:r>
              <a:rPr lang="ru-RU" u="sng" dirty="0"/>
              <a:t>в срок                </a:t>
            </a:r>
            <a:r>
              <a:rPr lang="ru-RU" b="1" u="sng" dirty="0"/>
              <a:t>до 11.03.2019</a:t>
            </a:r>
            <a:r>
              <a:rPr lang="ru-RU" u="sng" dirty="0"/>
              <a:t> принять решение об отмене протоколов, составленных в ходе проведения Аукциона, и передать указанное решение </a:t>
            </a:r>
            <a:r>
              <a:rPr lang="ru-RU" u="sng" dirty="0" smtClean="0"/>
              <a:t>Заказчику </a:t>
            </a:r>
            <a:r>
              <a:rPr lang="ru-RU" u="sng" dirty="0"/>
              <a:t>для размещения в </a:t>
            </a:r>
            <a:r>
              <a:rPr lang="ru-RU" u="sng" dirty="0" smtClean="0"/>
              <a:t>ЕИС </a:t>
            </a:r>
            <a:r>
              <a:rPr lang="ru-RU" u="sng" dirty="0"/>
              <a:t>и направления оператору электронной площадки ООО «РТС-тендер».</a:t>
            </a:r>
            <a:endParaRPr lang="ru-RU" dirty="0"/>
          </a:p>
          <a:p>
            <a:r>
              <a:rPr lang="ru-RU" b="1" u="sng" dirty="0"/>
              <a:t>3. </a:t>
            </a:r>
            <a:r>
              <a:rPr lang="ru-RU" b="1" u="sng" dirty="0" smtClean="0"/>
              <a:t>Заказчику</a:t>
            </a:r>
            <a:r>
              <a:rPr lang="ru-RU" b="1" dirty="0" smtClean="0"/>
              <a:t> </a:t>
            </a:r>
            <a:r>
              <a:rPr lang="ru-RU" b="1" dirty="0"/>
              <a:t>в срок до 14.03.2019:</a:t>
            </a:r>
            <a:endParaRPr lang="ru-RU" dirty="0"/>
          </a:p>
          <a:p>
            <a:r>
              <a:rPr lang="ru-RU" dirty="0"/>
              <a:t>3.1. разместить сведения о решении Аукционной комиссии по Аукциону об отмене протоколов </a:t>
            </a:r>
            <a:r>
              <a:rPr lang="ru-RU" dirty="0" smtClean="0"/>
              <a:t>в </a:t>
            </a:r>
            <a:r>
              <a:rPr lang="ru-RU" u="sng" dirty="0" smtClean="0"/>
              <a:t>ЕИС </a:t>
            </a:r>
            <a:r>
              <a:rPr lang="ru-RU" dirty="0" smtClean="0"/>
              <a:t>и </a:t>
            </a:r>
            <a:r>
              <a:rPr lang="ru-RU" dirty="0"/>
              <a:t>направить их оператору электронной </a:t>
            </a:r>
            <a:r>
              <a:rPr lang="ru-RU" dirty="0" smtClean="0"/>
              <a:t>площадки;</a:t>
            </a:r>
            <a:endParaRPr lang="ru-RU" dirty="0"/>
          </a:p>
          <a:p>
            <a:r>
              <a:rPr lang="ru-RU" dirty="0"/>
              <a:t>3.2. принять решение об отмене Аукциона и разместить сведения об указанном решении в </a:t>
            </a:r>
            <a:r>
              <a:rPr lang="ru-RU" dirty="0" smtClean="0"/>
              <a:t>ЕИС;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прот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9904" y="213475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4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П.1 ч.1 ст.33 44-ФЗ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00" y="1509619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Допускается использование в описании объекта закупки указания на товарный знак при условии сопровождения такого указания словами «или эквивалент» </a:t>
            </a:r>
            <a:endParaRPr lang="ru-RU" dirty="0" smtClean="0"/>
          </a:p>
          <a:p>
            <a:r>
              <a:rPr lang="ru-RU" dirty="0" smtClean="0"/>
              <a:t>либо </a:t>
            </a:r>
          </a:p>
          <a:p>
            <a:r>
              <a:rPr lang="ru-RU" dirty="0" smtClean="0"/>
              <a:t>при </a:t>
            </a:r>
            <a:r>
              <a:rPr lang="ru-RU" dirty="0"/>
              <a:t>условии несовместимости товаров, на которых размещаются другие товарные знаки, и </a:t>
            </a:r>
            <a:r>
              <a:rPr lang="ru-RU" b="1" i="1" dirty="0"/>
              <a:t>необходимости обеспечения взаимодействия </a:t>
            </a:r>
            <a:r>
              <a:rPr lang="ru-RU" dirty="0"/>
              <a:t>таких товаров с товарами, используемыми заказчиком, </a:t>
            </a:r>
            <a:endParaRPr lang="ru-RU" dirty="0" smtClean="0"/>
          </a:p>
          <a:p>
            <a:r>
              <a:rPr lang="ru-RU" dirty="0" smtClean="0"/>
              <a:t>либо </a:t>
            </a:r>
          </a:p>
          <a:p>
            <a:r>
              <a:rPr lang="ru-RU" dirty="0" smtClean="0"/>
              <a:t>при </a:t>
            </a:r>
            <a:r>
              <a:rPr lang="ru-RU" dirty="0"/>
              <a:t>условии закупок запасных частей и расходных материалов к машинам и оборудованию, используемым заказчиком, в соответствии с </a:t>
            </a:r>
            <a:r>
              <a:rPr lang="ru-RU" b="1" i="1" dirty="0"/>
              <a:t>технической документацией на указанные машины и оборудование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8" name="Рисунок 7" descr="прот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9904" y="213475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П.1 ч.1 ст.33 44-ФЗ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 descr="прот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9904" y="213475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00821"/>
              </p:ext>
            </p:extLst>
          </p:nvPr>
        </p:nvGraphicFramePr>
        <p:xfrm>
          <a:off x="893060" y="2343778"/>
          <a:ext cx="6391274" cy="202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74"/>
                <a:gridCol w="1077288"/>
                <a:gridCol w="2879124"/>
                <a:gridCol w="901236"/>
                <a:gridCol w="11713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МНН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Лекарственная форма выпуска,  дозировка, количество в упаковке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Кол-во</a:t>
                      </a:r>
                      <a:r>
                        <a:rPr lang="ru-RU" sz="1300">
                          <a:effectLst/>
                        </a:rPr>
                        <a:t>** ФОМС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698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2305" algn="l"/>
                        </a:tabLst>
                      </a:pPr>
                      <a:r>
                        <a:rPr lang="en-US" sz="1300">
                          <a:effectLst/>
                        </a:rPr>
                        <a:t>Севофлуран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42305" algn="l"/>
                        </a:tabLst>
                      </a:pPr>
                      <a:r>
                        <a:rPr lang="ru-RU" sz="1300">
                          <a:effectLst/>
                        </a:rPr>
                        <a:t>жидкость для ингаляций, 250 мл - флакон + </a:t>
                      </a:r>
                      <a:r>
                        <a:rPr lang="ru-RU" sz="1300" u="sng">
                          <a:effectLst/>
                        </a:rPr>
                        <a:t>система "</a:t>
                      </a:r>
                      <a:r>
                        <a:rPr lang="en-US" sz="1300" u="sng">
                          <a:effectLst/>
                        </a:rPr>
                        <a:t>Quik</a:t>
                      </a:r>
                      <a:r>
                        <a:rPr lang="ru-RU" sz="1300" u="sng">
                          <a:effectLst/>
                        </a:rPr>
                        <a:t>-</a:t>
                      </a:r>
                      <a:r>
                        <a:rPr lang="en-US" sz="1300" u="sng">
                          <a:effectLst/>
                        </a:rPr>
                        <a:t>Fill</a:t>
                      </a:r>
                      <a:r>
                        <a:rPr lang="ru-RU" sz="1300" u="sng">
                          <a:effectLst/>
                        </a:rPr>
                        <a:t>"*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2305" algn="l"/>
                        </a:tabLst>
                      </a:pPr>
                      <a:r>
                        <a:rPr lang="en-US" sz="1300">
                          <a:effectLst/>
                        </a:rPr>
                        <a:t>см[3*];^мл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2305" algn="l"/>
                        </a:tabLs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ru-RU" sz="1300" dirty="0">
                          <a:effectLst/>
                        </a:rPr>
                        <a:t>0</a:t>
                      </a:r>
                      <a:r>
                        <a:rPr lang="en-US" sz="1300" dirty="0">
                          <a:effectLst/>
                        </a:rPr>
                        <a:t>0 000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861547"/>
            <a:ext cx="8001000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Предметом настоящей закупки является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поставка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севофлурана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приложении № 1 к информационной карте документации об электронном аукционе содержится наименование и описание объекта закупки.</a:t>
            </a: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kumimoji="0" lang="ru-RU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endParaRPr lang="ru-RU" altLang="zh-CN" sz="2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1988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Флаконы должны быть оснащены специальной укупорочной системой "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Quik-Fill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(обусловлено необходимостью обеспечения взаимодействия закупаемого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товара с используемым заказчиком наркозно-дыхательным аппаратом).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93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П.1 ч.1 ст.33 44-ФЗ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 descr="прот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9904" y="213475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61547"/>
            <a:ext cx="86106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1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 smtClean="0"/>
              <a:t>Решение УФАС: исходя </a:t>
            </a:r>
            <a:r>
              <a:rPr lang="ru-RU" sz="2000" dirty="0"/>
              <a:t>из содержания приложения № 1 к информационной карте документации об электронном аукционе, </a:t>
            </a:r>
            <a:r>
              <a:rPr lang="ru-RU" sz="2000" b="1" dirty="0"/>
              <a:t>невозможно определить, с каким именно наркозно-дыхательным аппаратом, имеющимся у заказчика и оснащенным заливным устройством </a:t>
            </a:r>
            <a:r>
              <a:rPr lang="ru-RU" sz="2000" b="1" dirty="0" err="1"/>
              <a:t>Quik-Fil</a:t>
            </a:r>
            <a:r>
              <a:rPr lang="ru-RU" sz="2000" b="1" dirty="0"/>
              <a:t>, должна быть обеспечена совместимость</a:t>
            </a:r>
            <a:r>
              <a:rPr lang="ru-RU" sz="2000" dirty="0"/>
              <a:t>. </a:t>
            </a:r>
          </a:p>
          <a:p>
            <a:r>
              <a:rPr lang="ru-RU" sz="2000" dirty="0"/>
              <a:t>Фактически заказчиком необоснованно в техническом задании аукционной документации установлено требование к форме выпуска (первичной упаковки) лекарственного препарата, что, в свою очередь, указывает на препарат с конкретным торговым наименованием «</a:t>
            </a:r>
            <a:r>
              <a:rPr lang="ru-RU" sz="2000" dirty="0" err="1"/>
              <a:t>Севоран</a:t>
            </a:r>
            <a:r>
              <a:rPr lang="ru-RU" sz="2000" dirty="0"/>
              <a:t>» и не позволяет предложить к поставке препараты с иными торговыми наименованиями в комплекте с совместимыми адаптерами.</a:t>
            </a:r>
          </a:p>
          <a:p>
            <a:r>
              <a:rPr lang="ru-RU" sz="2000" dirty="0"/>
              <a:t>С учетом указанных обстоятельств, Комиссия антимонопольного органа приходит к выводу о нарушении заказчиком пунктов 1, 6 части 1, части 5 статьи 33,  пункта 1 части 1 статьи 64 Закона о контрактной системе, подпункта «е» пункта 5 Постановления Правительства РФ от 15.11.2017 N 1380.</a:t>
            </a:r>
          </a:p>
        </p:txBody>
      </p:sp>
    </p:spTree>
    <p:extLst>
      <p:ext uri="{BB962C8B-B14F-4D97-AF65-F5344CB8AC3E}">
        <p14:creationId xmlns:p14="http://schemas.microsoft.com/office/powerpoint/2010/main" val="35789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28" y="189801"/>
            <a:ext cx="6876689" cy="724599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Смешно?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9448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160" y="876458"/>
            <a:ext cx="6526284" cy="730307"/>
          </a:xfrm>
        </p:spPr>
        <p:txBody>
          <a:bodyPr/>
          <a:lstStyle/>
          <a:p>
            <a:pPr algn="ctr"/>
            <a:r>
              <a:rPr lang="ru-RU" dirty="0" smtClean="0"/>
              <a:t>Приказ № 126н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312" y="1713857"/>
            <a:ext cx="7924801" cy="3694671"/>
          </a:xfrm>
        </p:spPr>
        <p:txBody>
          <a:bodyPr>
            <a:normAutofit/>
          </a:bodyPr>
          <a:lstStyle/>
          <a:p>
            <a:pPr algn="l"/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П.1.1. ясен</a:t>
            </a:r>
          </a:p>
          <a:p>
            <a:pPr algn="l"/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П.1.2. ясен</a:t>
            </a:r>
          </a:p>
          <a:p>
            <a:pPr algn="l"/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П.1.3. знаком и понятен</a:t>
            </a:r>
          </a:p>
          <a:p>
            <a:pPr algn="l"/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П.1.4.</a:t>
            </a:r>
          </a:p>
          <a:p>
            <a:pPr algn="l"/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случае отклонения заявок по п.1 Постановления 1289</a:t>
            </a:r>
          </a:p>
          <a:p>
            <a:pPr algn="l"/>
            <a:r>
              <a:rPr lang="ru-RU" sz="186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с участником закупки по предложенной им цене </a:t>
            </a:r>
            <a:r>
              <a:rPr lang="ru-RU" sz="18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совокупности следующих условий:</a:t>
            </a:r>
          </a:p>
          <a:p>
            <a:pPr algn="l"/>
            <a:endParaRPr lang="ru-RU" sz="186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526284" cy="730307"/>
          </a:xfrm>
        </p:spPr>
        <p:txBody>
          <a:bodyPr/>
          <a:lstStyle/>
          <a:p>
            <a:pPr algn="ctr"/>
            <a:r>
              <a:rPr lang="ru-RU" dirty="0" smtClean="0"/>
              <a:t>Приказ № 126н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35107"/>
            <a:ext cx="8180688" cy="369467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заявка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закупки содержит предложение о поставке лекарственных препаратов, все стадии производства которых, в том числе синтез молекулы действующего вещества при производстве фармацевтических субстанций, осуществляются на территориях государств - членов Евразийского экономического союза, и при этом сведения о таких фармацевтических субстанциях включены в государственный реестр лекарственных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закупки соответствует требованиям документации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участником закупки предложена цена контракта, которая является наименьшей среди участников закупки (при наличии таких участников закупки), заявки которых не отклонены в соответствии с пунктом 1 Постановления № 1289 и при этом соответствуют совокупности условий, указанных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подпунктах «а»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участником закупки предложена цена контракта, которая не превышает более чем на 25 процентов наименьшее предложение о цене контракта в случае его подачи участником закупки (при наличии такого участника закупки), заявка которого не отклонена в соответствии с пунктом 1 Постановления № 1289, но не соответствует условию, указанному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подпункте «а»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настоящего подпункта.</a:t>
            </a:r>
          </a:p>
        </p:txBody>
      </p:sp>
    </p:spTree>
    <p:extLst>
      <p:ext uri="{BB962C8B-B14F-4D97-AF65-F5344CB8AC3E}">
        <p14:creationId xmlns:p14="http://schemas.microsoft.com/office/powerpoint/2010/main" val="27119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526284" cy="730307"/>
          </a:xfrm>
        </p:spPr>
        <p:txBody>
          <a:bodyPr/>
          <a:lstStyle/>
          <a:p>
            <a:pPr algn="ctr"/>
            <a:r>
              <a:rPr lang="ru-RU" dirty="0" smtClean="0"/>
              <a:t>Приказ № 126н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924801" cy="54102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1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отклонена (по ПП РФ 1289)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2 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лек.средство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фармсубстанция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 (победитель)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3 -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лек.средство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фармсубстанция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4 -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лек.средство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фармсубстанция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5 -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лек.средство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фармсубстанция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заключать контракт с участником (заявка 3).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этом, отклонение заявки 2 не является правильным. Механика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 – обращение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просьбой поменять победителя.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– отразить в протоколе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победителем заявку 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что от этого изменится?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 – отклонить заявку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ответа на слайде нет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38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64568" y="4941168"/>
            <a:ext cx="7488832" cy="64807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3" name="Picture 2" descr="C:\Users\User\Desktop\_-PLA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1052736"/>
            <a:ext cx="568863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3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0" y="677863"/>
            <a:ext cx="9792494" cy="9509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46" name="Прямоугольник 9"/>
          <p:cNvSpPr>
            <a:spLocks noChangeArrowheads="1"/>
          </p:cNvSpPr>
          <p:nvPr/>
        </p:nvSpPr>
        <p:spPr bwMode="auto">
          <a:xfrm>
            <a:off x="1524000" y="1602882"/>
            <a:ext cx="7099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Тема. </a:t>
            </a:r>
          </a:p>
          <a:p>
            <a:pPr algn="ctr"/>
            <a:r>
              <a:rPr lang="ru-RU" sz="3200" dirty="0" smtClean="0"/>
              <a:t>Алгоритм формирования лотов </a:t>
            </a:r>
          </a:p>
          <a:p>
            <a:pPr algn="ctr"/>
            <a:r>
              <a:rPr lang="ru-RU" sz="3200" dirty="0" smtClean="0"/>
              <a:t>в свете контрольных мероприятий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3536" y="275127"/>
            <a:ext cx="8358187" cy="255454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Сформировать описание Объекта закупки – наименование, код ОКПД2, характеристики;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По коду ОКПД2 провести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анализ – на наличие товара, работы, услуги, которые хотите приобрести, в нормативно-правовых актах, принятых в соответствии с национальным режимом РФ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Если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позиция входит в один из Перечней – отдельная закупка (лот)!!!!!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Например: марля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плюс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бинт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минус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вата!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7" y="349144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3" y="1066800"/>
            <a:ext cx="217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2286000"/>
            <a:ext cx="6591300" cy="4572000"/>
          </a:xfrm>
          <a:prstGeom prst="rect">
            <a:avLst/>
          </a:prstGeom>
        </p:spPr>
      </p:pic>
      <p:pic>
        <p:nvPicPr>
          <p:cNvPr id="9" name="Рисунок 8" descr="прото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2833" y="2297837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7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5062" y="992867"/>
            <a:ext cx="8358187" cy="495520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2000" dirty="0" smtClean="0"/>
              <a:t>Постановление 102</a:t>
            </a:r>
          </a:p>
          <a:p>
            <a:r>
              <a:rPr lang="ru-RU" sz="2000" dirty="0" smtClean="0"/>
              <a:t>П.2.2. «для целей ограничения допуска отдельных видов медицинских изделий, происходящих из иностранных государств, не могут быть предметом одного контракта (одного лота) медицинские изделия, включенные в </a:t>
            </a:r>
            <a:r>
              <a:rPr lang="ru-RU" sz="2000" dirty="0" smtClean="0">
                <a:hlinkClick r:id="rId2"/>
              </a:rPr>
              <a:t>перечень N 1</a:t>
            </a:r>
            <a:r>
              <a:rPr lang="ru-RU" sz="2000" dirty="0" smtClean="0"/>
              <a:t> и не включенные в него;</a:t>
            </a:r>
          </a:p>
          <a:p>
            <a:r>
              <a:rPr lang="ru-RU" sz="2000" dirty="0" smtClean="0"/>
              <a:t>для целей осуществления закупок медицинских изделий одноразового применения (использования) из поливинилхлоридных пластиков, включенных в </a:t>
            </a:r>
            <a:r>
              <a:rPr lang="ru-RU" sz="2000" dirty="0" smtClean="0">
                <a:hlinkClick r:id="rId3"/>
              </a:rPr>
              <a:t>перечень N 2</a:t>
            </a:r>
            <a:r>
              <a:rPr lang="ru-RU" sz="2000" dirty="0" smtClean="0"/>
              <a:t>, не могут быть предметом одного контракта (одного лота) медицинские изделия, включенные в перечень N 2 и не включенные в него».</a:t>
            </a:r>
          </a:p>
          <a:p>
            <a:endParaRPr lang="ru-RU" sz="2000" dirty="0" smtClean="0"/>
          </a:p>
          <a:p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Приказ 126н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П.3 «</a:t>
            </a:r>
            <a:r>
              <a:rPr lang="ru-RU" sz="2000" dirty="0" smtClean="0"/>
              <a:t>Для целей применения настоящего приказа не могут быть предметом одного контракта (одного лота) товары, указанные в </a:t>
            </a:r>
            <a:r>
              <a:rPr lang="ru-RU" sz="2000" dirty="0" smtClean="0">
                <a:hlinkClick r:id="rId4"/>
              </a:rPr>
              <a:t>Приложении</a:t>
            </a:r>
            <a:r>
              <a:rPr lang="ru-RU" sz="2000" dirty="0" smtClean="0"/>
              <a:t> и не указанные в нем»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 descr="galo4ka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9" y="1066800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комиссия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32" y="264770"/>
            <a:ext cx="14287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galo4ka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5" y="4419600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087" y="168879"/>
            <a:ext cx="9231313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2000" dirty="0" smtClean="0"/>
              <a:t>Постановление № 929 (от 17.10.2013)</a:t>
            </a:r>
          </a:p>
          <a:p>
            <a:endParaRPr lang="ru-RU" sz="2000" dirty="0" smtClean="0"/>
          </a:p>
          <a:p>
            <a:r>
              <a:rPr lang="ru-RU" sz="1600" dirty="0"/>
              <a:t>Установить предельное значение начальной (максимальной) цены контракта (цены лота), при превышении которого не могут быть предметом одного контракта (одного лота) лекарственные средства с различными международными непатентованными наименованиями или при отсутствии таких наименований с химическими, </a:t>
            </a:r>
            <a:r>
              <a:rPr lang="ru-RU" sz="1600" dirty="0" err="1"/>
              <a:t>группировочными</a:t>
            </a:r>
            <a:r>
              <a:rPr lang="ru-RU" sz="1600" dirty="0"/>
              <a:t> наименованиями, в размере (за исключением случаев, указанных в пункте 2 настоящего постановления):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1 млн. рублей </a:t>
            </a:r>
            <a:r>
              <a:rPr lang="ru-RU" sz="1600" dirty="0"/>
              <a:t>— для заказчиков, у которых объем денежных средств, направленных на закупку лекарственных средств в предшествующем году, составил менее 500 млн. рублей;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2,5 млн. рублей </a:t>
            </a:r>
            <a:r>
              <a:rPr lang="ru-RU" sz="1600" dirty="0"/>
              <a:t>— для заказчиков, у которых объем денежных средств, направленных на закупку лекарственных средств в предшествующем году, составил от 500 млн. рублей до 5 млрд. рублей;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5 млн. рублей </a:t>
            </a:r>
            <a:r>
              <a:rPr lang="ru-RU" sz="1600" dirty="0"/>
              <a:t>— для заказчиков, у которых объем денежных средств, направленных на закупку лекарственных средств в предшествующем году, составил более 5 млрд. рублей.</a:t>
            </a:r>
          </a:p>
          <a:p>
            <a:endParaRPr lang="ru-RU" sz="1600" dirty="0" smtClean="0"/>
          </a:p>
          <a:p>
            <a:r>
              <a:rPr lang="ru-RU" sz="1600" dirty="0" smtClean="0"/>
              <a:t>2</a:t>
            </a:r>
            <a:r>
              <a:rPr lang="ru-RU" sz="1600" dirty="0"/>
              <a:t>. Установить предельное значение начальной (максимальной) цены контракта (цены лота) в размере </a:t>
            </a:r>
            <a:r>
              <a:rPr lang="ru-RU" sz="1600" b="1" dirty="0">
                <a:solidFill>
                  <a:srgbClr val="FF0000"/>
                </a:solidFill>
              </a:rPr>
              <a:t>1 тыс. рублей</a:t>
            </a:r>
            <a:r>
              <a:rPr lang="ru-RU" sz="1600" dirty="0"/>
              <a:t>, если предметом одного контракта (одного лота) наряду с иным лекарственным средством (иными лекарственными средствами) является поставка следующих лекарственных средств:</a:t>
            </a:r>
          </a:p>
          <a:p>
            <a:r>
              <a:rPr lang="ru-RU" sz="1600" dirty="0" smtClean="0"/>
              <a:t>- лекарственное </a:t>
            </a:r>
            <a:r>
              <a:rPr lang="ru-RU" sz="1600" dirty="0"/>
              <a:t>средство с международным непатентованным наименованием (при отсутствии такого наименования — с химическим, </a:t>
            </a:r>
            <a:r>
              <a:rPr lang="ru-RU" sz="1600" dirty="0" err="1"/>
              <a:t>группировочным</a:t>
            </a:r>
            <a:r>
              <a:rPr lang="ru-RU" sz="1600" dirty="0"/>
              <a:t> наименованием), в рамках которого отсутствуют зарегистрированные в установленном порядке аналогичные по лекарственной форме и дозировке лекарственные средства;</a:t>
            </a:r>
          </a:p>
          <a:p>
            <a:r>
              <a:rPr lang="ru-RU" sz="1600" dirty="0" smtClean="0"/>
              <a:t>- наркотическое </a:t>
            </a:r>
            <a:r>
              <a:rPr lang="ru-RU" sz="1600" dirty="0"/>
              <a:t>лекарственное средство;</a:t>
            </a:r>
          </a:p>
          <a:p>
            <a:r>
              <a:rPr lang="ru-RU" sz="1600" dirty="0" smtClean="0"/>
              <a:t>- психотропное </a:t>
            </a:r>
            <a:r>
              <a:rPr lang="ru-RU" sz="1600" dirty="0"/>
              <a:t>лекарственное средство;</a:t>
            </a:r>
          </a:p>
          <a:p>
            <a:r>
              <a:rPr lang="ru-RU" sz="1600" dirty="0" smtClean="0"/>
              <a:t>- радиофармацевтическое </a:t>
            </a:r>
            <a:r>
              <a:rPr lang="ru-RU" sz="1600" dirty="0"/>
              <a:t>лекарственное средство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1" name="Рисунок 20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38200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38600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303"/>
            <a:ext cx="9448800" cy="565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684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Постановление № 929 (от 17.10.2013)</a:t>
            </a:r>
          </a:p>
        </p:txBody>
      </p:sp>
    </p:spTree>
    <p:extLst>
      <p:ext uri="{BB962C8B-B14F-4D97-AF65-F5344CB8AC3E}">
        <p14:creationId xmlns:p14="http://schemas.microsoft.com/office/powerpoint/2010/main" val="13928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Преференции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87587" y="1524000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Преимущества ЛИЦАМ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(ст.27-30 44-ФЗ):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Учреждениям и предприятиям уголовно-исполнительной системы (ст.28, ПП РФ от 14.07.2014 № 649)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Организациям инвалидов (ст.29, ПП РФ от 15.04.2014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№ 341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</a:p>
          <a:p>
            <a:pPr marL="0" lvl="0" indent="0">
              <a:buNone/>
              <a:defRPr/>
            </a:pPr>
            <a:r>
              <a:rPr lang="ru-RU" sz="1800" dirty="0" smtClean="0"/>
              <a:t>- п.5.1 «Предметом </a:t>
            </a:r>
            <a:r>
              <a:rPr lang="ru-RU" sz="1800" dirty="0"/>
              <a:t>одного контракта (одного лота) не могут быть товары, работы, услуги, включенные в </a:t>
            </a:r>
            <a:r>
              <a:rPr lang="ru-RU" sz="1800" dirty="0">
                <a:hlinkClick r:id="rId2"/>
              </a:rPr>
              <a:t>перечень</a:t>
            </a:r>
            <a:r>
              <a:rPr lang="ru-RU" sz="1800" dirty="0"/>
              <a:t> товаров, работ, услуг, при закупке которых предоставляются преимущества организациям инвалидов, утвержденный </a:t>
            </a:r>
            <a:r>
              <a:rPr lang="ru-RU" sz="1800" dirty="0">
                <a:hlinkClick r:id="rId3"/>
              </a:rPr>
              <a:t>постановлением</a:t>
            </a:r>
            <a:r>
              <a:rPr lang="ru-RU" sz="1800" dirty="0"/>
              <a:t> Правительства Российской Федерации от 15 апреля 2014 г. N 341 "О предоставлении преимуществ организациям инвалидов при определении поставщика (подрядчика, исполнителя) в отношении предлагаемой ими цены контракта", и не включенные в </a:t>
            </a:r>
            <a:r>
              <a:rPr lang="ru-RU" sz="1800" dirty="0" smtClean="0"/>
              <a:t>него»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 descr="комиссия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14043"/>
            <a:ext cx="14287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6876689" cy="8142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Блокирующая позиция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4800" y="685800"/>
            <a:ext cx="9067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Объединение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оди</a:t>
            </a:r>
            <a:r>
              <a:rPr lang="ru-RU" sz="1800" b="1" dirty="0" smtClean="0">
                <a:solidFill>
                  <a:schemeClr val="accent4"/>
                </a:solidFill>
              </a:rPr>
              <a:t>н лот медицинских изделий с уникальными характеристиками (производимые единственным производителем) и иных медицинских изделий.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Уникальные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характеристики – отдельный лот!!!!</a:t>
            </a: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«ЦРБ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разместило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поставку шприцев, игл, катетеров и аналогичных инструментов по 19 позициям.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(максимальная) цена контракта (НМЦК) - 465 460,00 руб.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СТК», являющееся одним из производителей шприцев, подало жалобу на положения документации в связи с тем, что Заказчику помимо шприцев инъекционных однократного применения 3-х компонентных стандартного объема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 10 мл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требовались к поставке шприцы с объемом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 тем, шприцы с таким объемом производятся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ООО «Медико-производственная компания «Елец».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 Комиссии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УФАС представитель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 доказать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использования шприцев объемом 6 мл, а также обосновать невозможность применения шприцев с объемом 10 мл, при необходимости набора препарата в шприц в объеме 6 мл.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УФАС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представленных документов, пояснений представителя Заказчика, незначительного снижения НМЦК (снижение на 0,50%)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к выводу об установлении в техническом задании «блокирующей позиции»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могла привести к ограничению круга участников закупки.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рассмотрения жалобы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признало в действиях Заказчика нарушение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системе. За утверждение документации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требований, предусмотренных законодательством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предусмотрена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в виде наложения штрафа в размере трех тысяч 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05400"/>
            <a:ext cx="15303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8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Основные требования к участникам </a:t>
            </a:r>
            <a:r>
              <a:rPr lang="ru-RU" altLang="ru-RU" dirty="0" smtClean="0"/>
              <a:t>закупки ч.1 ст.31</a:t>
            </a:r>
            <a:endParaRPr lang="ru-RU" alt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>
          <a:xfrm>
            <a:off x="6932612" y="6867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A3C4-A6B3-46B3-B70D-B6AE7A0200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9496" y="1743075"/>
            <a:ext cx="8358187" cy="427809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соответствие требованиям действующего законодательства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РФ: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600" dirty="0"/>
              <a:t>Позиция ФАС </a:t>
            </a:r>
            <a:r>
              <a:rPr lang="ru-RU" sz="1600" dirty="0" smtClean="0"/>
              <a:t>России</a:t>
            </a:r>
          </a:p>
          <a:p>
            <a:pPr lvl="0" algn="just">
              <a:defRPr/>
            </a:pPr>
            <a:r>
              <a:rPr lang="ru-RU" sz="1600" dirty="0" smtClean="0"/>
              <a:t>В </a:t>
            </a:r>
            <a:r>
              <a:rPr lang="ru-RU" sz="1600" dirty="0"/>
              <a:t>случае объединения в один предмет закупки лицензируемых и </a:t>
            </a:r>
            <a:r>
              <a:rPr lang="ru-RU" sz="1600" dirty="0" err="1" smtClean="0"/>
              <a:t>нелицензируемых</a:t>
            </a:r>
            <a:r>
              <a:rPr lang="ru-RU" sz="1600" dirty="0" smtClean="0"/>
              <a:t> товаров, работ </a:t>
            </a:r>
            <a:r>
              <a:rPr lang="ru-RU" sz="1600" dirty="0"/>
              <a:t>в действиях заказчика могут содержаться признаки нарушения антимонопольного законодательства и законодательства о контрактной системе в сфере закупок. Вместе с тем вопрос об ограничении количества участников закупки необходимо рассматривать в каждом конкретном случае, исходя из обстоятельств дела (письмо ФАС России от 9 февраля 2015 г. N АЦ/5147/15 "О рассмотрении обращения</a:t>
            </a:r>
            <a:r>
              <a:rPr lang="ru-RU" sz="1600" dirty="0" smtClean="0"/>
              <a:t>")</a:t>
            </a:r>
          </a:p>
          <a:p>
            <a:pPr lvl="0" algn="just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Позиция </a:t>
            </a:r>
            <a:r>
              <a:rPr lang="ru-RU" sz="1600" dirty="0"/>
              <a:t>ВАС </a:t>
            </a:r>
            <a:r>
              <a:rPr lang="ru-RU" sz="1600" dirty="0" smtClean="0"/>
              <a:t>РФ</a:t>
            </a:r>
          </a:p>
          <a:p>
            <a:pPr lvl="0" algn="just">
              <a:defRPr/>
            </a:pPr>
            <a:r>
              <a:rPr lang="ru-RU" sz="1600" dirty="0" smtClean="0"/>
              <a:t>Включение </a:t>
            </a:r>
            <a:r>
              <a:rPr lang="ru-RU" sz="1600" dirty="0"/>
              <a:t>в аукционную документацию требования о наличии разных лицензий само по себе не является ни обоснованием, ни доказательством правомерности или неправомерности включения в один лот функционально и технологически не связанных работ (Постановление Президиума ВАС РФ от 29 января 2013 г. N 11604/12 по делу N А40-123181/11-120-1054).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 descr="galo4k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9" y="1824037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комисси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2" y="1060450"/>
            <a:ext cx="14287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B41CA86C185746BA5AD64D289A3899" ma:contentTypeVersion="8" ma:contentTypeDescription="Создание документа." ma:contentTypeScope="" ma:versionID="99c66d9c2aef7821025e3e780741ea6e">
  <xsd:schema xmlns:xsd="http://www.w3.org/2001/XMLSchema" xmlns:xs="http://www.w3.org/2001/XMLSchema" xmlns:p="http://schemas.microsoft.com/office/2006/metadata/properties" xmlns:ns2="18761f89-f274-4805-a2a9-a0dace306e3e" targetNamespace="http://schemas.microsoft.com/office/2006/metadata/properties" ma:root="true" ma:fieldsID="8ec4545a072900ae604096b2a54d167a" ns2:_="">
    <xsd:import namespace="18761f89-f274-4805-a2a9-a0dace306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1f89-f274-4805-a2a9-a0dace306e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761f89-f274-4805-a2a9-a0dace306e3e">Q35MPENEDJK4-77-337</_dlc_DocId>
    <_dlc_DocIdUrl xmlns="18761f89-f274-4805-a2a9-a0dace306e3e">
      <Url>http://srv-sp/atsk_goszakaz/_layouts/DocIdRedir.aspx?ID=Q35MPENEDJK4-77-337</Url>
      <Description>Q35MPENEDJK4-77-337</Description>
    </_dlc_DocIdUrl>
  </documentManagement>
</p:properties>
</file>

<file path=customXml/itemProps1.xml><?xml version="1.0" encoding="utf-8"?>
<ds:datastoreItem xmlns:ds="http://schemas.openxmlformats.org/officeDocument/2006/customXml" ds:itemID="{B8D14AEB-EE6C-4D58-8AA2-130A6F2035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21095D-1D12-4F15-A3C0-9C8B23550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1f89-f274-4805-a2a9-a0dace306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F6446F-9F3A-4481-A994-3E0F9C19927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115C365-DB9C-41B3-B91C-820307803C89}">
  <ds:schemaRefs>
    <ds:schemaRef ds:uri="http://purl.org/dc/terms/"/>
    <ds:schemaRef ds:uri="18761f89-f274-4805-a2a9-a0dace306e3e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25261</TotalTime>
  <Words>1699</Words>
  <Application>Microsoft Office PowerPoint</Application>
  <PresentationFormat>Лист A4 (210x297 мм)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Lucida Sans Unicode</vt:lpstr>
      <vt:lpstr>Open Sans</vt:lpstr>
      <vt:lpstr>华文新魏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Преференции</vt:lpstr>
      <vt:lpstr>Блокирующая позиция</vt:lpstr>
      <vt:lpstr>Основные требования к участникам закупки ч.1 ст.31</vt:lpstr>
      <vt:lpstr>П.6 ч.1 ст.33 44-ФЗ</vt:lpstr>
      <vt:lpstr>П.6 ч.1 ст.33 44-ФЗ</vt:lpstr>
      <vt:lpstr>П.1 ч.1 ст.33 44-ФЗ</vt:lpstr>
      <vt:lpstr>П.1 ч.1 ст.33 44-ФЗ</vt:lpstr>
      <vt:lpstr>П.1 ч.1 ст.33 44-ФЗ</vt:lpstr>
      <vt:lpstr>Смешно?</vt:lpstr>
      <vt:lpstr>Приказ № 126н</vt:lpstr>
      <vt:lpstr>Приказ № 126н</vt:lpstr>
      <vt:lpstr>Приказ № 126н</vt:lpstr>
      <vt:lpstr>Презентация PowerPoint</vt:lpstr>
    </vt:vector>
  </TitlesOfParts>
  <Company>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User</cp:lastModifiedBy>
  <cp:revision>774</cp:revision>
  <cp:lastPrinted>2014-04-04T10:01:32Z</cp:lastPrinted>
  <dcterms:created xsi:type="dcterms:W3CDTF">2012-12-26T07:41:36Z</dcterms:created>
  <dcterms:modified xsi:type="dcterms:W3CDTF">2019-03-29T08:08:59Z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1064df61-4a9c-414a-b72a-ec0dc6e37811</vt:lpwstr>
  </property>
  <property fmtid="{D5CDD505-2E9C-101B-9397-08002B2CF9AE}" pid="3" name="ContentTypeId">
    <vt:lpwstr>0x01010043B41CA86C185746BA5AD64D289A3899</vt:lpwstr>
  </property>
</Properties>
</file>